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xlsx" ContentType="application/vnd.openxmlformats-officedocument.spreadsheetml.sheet"/>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93495" r:id="rId4"/>
    <p:sldMasterId id="2147493513" r:id="rId5"/>
  </p:sldMasterIdLst>
  <p:notesMasterIdLst>
    <p:notesMasterId r:id="rId75"/>
  </p:notesMasterIdLst>
  <p:handoutMasterIdLst>
    <p:handoutMasterId r:id="rId76"/>
  </p:handoutMasterIdLst>
  <p:sldIdLst>
    <p:sldId id="344" r:id="rId6"/>
    <p:sldId id="620" r:id="rId7"/>
    <p:sldId id="622" r:id="rId8"/>
    <p:sldId id="708" r:id="rId9"/>
    <p:sldId id="709" r:id="rId10"/>
    <p:sldId id="728" r:id="rId11"/>
    <p:sldId id="787" r:id="rId12"/>
    <p:sldId id="788" r:id="rId13"/>
    <p:sldId id="789" r:id="rId14"/>
    <p:sldId id="790" r:id="rId15"/>
    <p:sldId id="791" r:id="rId16"/>
    <p:sldId id="792" r:id="rId17"/>
    <p:sldId id="793" r:id="rId18"/>
    <p:sldId id="794" r:id="rId19"/>
    <p:sldId id="712" r:id="rId20"/>
    <p:sldId id="615" r:id="rId21"/>
    <p:sldId id="619" r:id="rId22"/>
    <p:sldId id="696" r:id="rId23"/>
    <p:sldId id="697" r:id="rId24"/>
    <p:sldId id="729" r:id="rId25"/>
    <p:sldId id="795" r:id="rId26"/>
    <p:sldId id="796" r:id="rId27"/>
    <p:sldId id="689" r:id="rId28"/>
    <p:sldId id="755" r:id="rId29"/>
    <p:sldId id="642" r:id="rId30"/>
    <p:sldId id="756" r:id="rId31"/>
    <p:sldId id="757" r:id="rId32"/>
    <p:sldId id="758" r:id="rId33"/>
    <p:sldId id="725" r:id="rId34"/>
    <p:sldId id="721" r:id="rId35"/>
    <p:sldId id="759" r:id="rId36"/>
    <p:sldId id="760" r:id="rId37"/>
    <p:sldId id="761" r:id="rId38"/>
    <p:sldId id="762" r:id="rId39"/>
    <p:sldId id="763" r:id="rId40"/>
    <p:sldId id="764" r:id="rId41"/>
    <p:sldId id="765" r:id="rId42"/>
    <p:sldId id="766" r:id="rId43"/>
    <p:sldId id="767" r:id="rId44"/>
    <p:sldId id="768" r:id="rId45"/>
    <p:sldId id="724" r:id="rId46"/>
    <p:sldId id="769" r:id="rId47"/>
    <p:sldId id="770" r:id="rId48"/>
    <p:sldId id="731" r:id="rId49"/>
    <p:sldId id="732" r:id="rId50"/>
    <p:sldId id="736" r:id="rId51"/>
    <p:sldId id="700" r:id="rId52"/>
    <p:sldId id="777" r:id="rId53"/>
    <p:sldId id="740" r:id="rId54"/>
    <p:sldId id="778" r:id="rId55"/>
    <p:sldId id="748" r:id="rId56"/>
    <p:sldId id="779" r:id="rId57"/>
    <p:sldId id="780" r:id="rId58"/>
    <p:sldId id="781" r:id="rId59"/>
    <p:sldId id="782" r:id="rId60"/>
    <p:sldId id="783" r:id="rId61"/>
    <p:sldId id="784" r:id="rId62"/>
    <p:sldId id="786" r:id="rId63"/>
    <p:sldId id="716" r:id="rId64"/>
    <p:sldId id="717" r:id="rId65"/>
    <p:sldId id="730" r:id="rId66"/>
    <p:sldId id="771" r:id="rId67"/>
    <p:sldId id="749" r:id="rId68"/>
    <p:sldId id="750" r:id="rId69"/>
    <p:sldId id="751" r:id="rId70"/>
    <p:sldId id="752" r:id="rId71"/>
    <p:sldId id="753" r:id="rId72"/>
    <p:sldId id="754" r:id="rId73"/>
    <p:sldId id="699" r:id="rId7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NACONDA OVERVIEW" id="{68E3AA85-2D05-6849-B479-7302702E63EA}">
          <p14:sldIdLst>
            <p14:sldId id="344"/>
            <p14:sldId id="620"/>
            <p14:sldId id="622"/>
            <p14:sldId id="708"/>
            <p14:sldId id="709"/>
            <p14:sldId id="728"/>
            <p14:sldId id="787"/>
            <p14:sldId id="788"/>
            <p14:sldId id="789"/>
            <p14:sldId id="790"/>
            <p14:sldId id="791"/>
            <p14:sldId id="792"/>
            <p14:sldId id="793"/>
            <p14:sldId id="794"/>
            <p14:sldId id="712"/>
            <p14:sldId id="615"/>
            <p14:sldId id="619"/>
            <p14:sldId id="696"/>
            <p14:sldId id="697"/>
            <p14:sldId id="729"/>
            <p14:sldId id="795"/>
            <p14:sldId id="796"/>
            <p14:sldId id="689"/>
            <p14:sldId id="755"/>
            <p14:sldId id="642"/>
            <p14:sldId id="756"/>
            <p14:sldId id="757"/>
            <p14:sldId id="758"/>
            <p14:sldId id="725"/>
            <p14:sldId id="721"/>
            <p14:sldId id="759"/>
            <p14:sldId id="760"/>
            <p14:sldId id="761"/>
            <p14:sldId id="762"/>
            <p14:sldId id="763"/>
            <p14:sldId id="764"/>
            <p14:sldId id="765"/>
            <p14:sldId id="766"/>
            <p14:sldId id="767"/>
            <p14:sldId id="768"/>
            <p14:sldId id="724"/>
            <p14:sldId id="769"/>
            <p14:sldId id="770"/>
            <p14:sldId id="731"/>
            <p14:sldId id="732"/>
            <p14:sldId id="736"/>
            <p14:sldId id="700"/>
            <p14:sldId id="777"/>
            <p14:sldId id="740"/>
            <p14:sldId id="778"/>
            <p14:sldId id="748"/>
            <p14:sldId id="779"/>
            <p14:sldId id="780"/>
            <p14:sldId id="781"/>
            <p14:sldId id="782"/>
            <p14:sldId id="783"/>
            <p14:sldId id="784"/>
            <p14:sldId id="786"/>
            <p14:sldId id="716"/>
            <p14:sldId id="717"/>
            <p14:sldId id="730"/>
            <p14:sldId id="771"/>
            <p14:sldId id="749"/>
            <p14:sldId id="750"/>
            <p14:sldId id="751"/>
            <p14:sldId id="752"/>
            <p14:sldId id="753"/>
            <p14:sldId id="754"/>
            <p14:sldId id="699"/>
          </p14:sldIdLst>
        </p14:section>
      </p14:sectionLst>
    </p:ext>
    <p:ext uri="{EFAFB233-063F-42B5-8137-9DF3F51BA10A}">
      <p15:sldGuideLst xmlns:p15="http://schemas.microsoft.com/office/powerpoint/2012/main">
        <p15:guide id="1" orient="horz" pos="1270">
          <p15:clr>
            <a:srgbClr val="A4A3A4"/>
          </p15:clr>
        </p15:guide>
        <p15:guide id="2" pos="4171">
          <p15:clr>
            <a:srgbClr val="A4A3A4"/>
          </p15:clr>
        </p15:guide>
        <p15:guide id="3" orient="horz" pos="307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7200"/>
    <a:srgbClr val="BB2031"/>
    <a:srgbClr val="00B2FF"/>
    <a:srgbClr val="5EB748"/>
    <a:srgbClr val="605F9D"/>
    <a:srgbClr val="00A3E0"/>
    <a:srgbClr val="25374D"/>
    <a:srgbClr val="1D384B"/>
    <a:srgbClr val="3A607A"/>
    <a:srgbClr val="9ECF7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24" autoAdjust="0"/>
    <p:restoredTop sz="95890" autoAdjust="0"/>
  </p:normalViewPr>
  <p:slideViewPr>
    <p:cSldViewPr snapToGrid="0" snapToObjects="1">
      <p:cViewPr>
        <p:scale>
          <a:sx n="113" d="100"/>
          <a:sy n="113" d="100"/>
        </p:scale>
        <p:origin x="1184" y="696"/>
      </p:cViewPr>
      <p:guideLst>
        <p:guide orient="horz" pos="1270"/>
        <p:guide pos="4171"/>
        <p:guide orient="horz" pos="3070"/>
      </p:guideLst>
    </p:cSldViewPr>
  </p:slideViewPr>
  <p:outlineViewPr>
    <p:cViewPr>
      <p:scale>
        <a:sx n="33" d="100"/>
        <a:sy n="33" d="100"/>
      </p:scale>
      <p:origin x="0" y="-6592"/>
    </p:cViewPr>
  </p:outlin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80" Type="http://schemas.openxmlformats.org/officeDocument/2006/relationships/tableStyles" Target="tableStyles.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notesMaster" Target="notesMasters/notesMaster1.xml"/><Relationship Id="rId76" Type="http://schemas.openxmlformats.org/officeDocument/2006/relationships/handoutMaster" Target="handoutMasters/handoutMaster1.xml"/><Relationship Id="rId77" Type="http://schemas.openxmlformats.org/officeDocument/2006/relationships/presProps" Target="presProps.xml"/><Relationship Id="rId78" Type="http://schemas.openxmlformats.org/officeDocument/2006/relationships/viewProps" Target="viewProps.xml"/><Relationship Id="rId79" Type="http://schemas.openxmlformats.org/officeDocument/2006/relationships/theme" Target="theme/theme1.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Ops</c:v>
                </c:pt>
              </c:strCache>
            </c:strRef>
          </c:tx>
          <c:spPr>
            <a:solidFill>
              <a:srgbClr val="00A3E0"/>
            </a:solidFill>
            <a:ln>
              <a:noFill/>
            </a:ln>
            <a:effectLst>
              <a:outerShdw blurRad="40000" dist="23000" dir="5400000" rotWithShape="0">
                <a:srgbClr val="000000">
                  <a:alpha val="35000"/>
                </a:srgbClr>
              </a:outerShdw>
            </a:effectLst>
          </c:spPr>
          <c:invertIfNegative val="0"/>
          <c:cat>
            <c:numRef>
              <c:f>Sheet1!$A$2:$A$5</c:f>
              <c:numCache>
                <c:formatCode>General</c:formatCode>
                <c:ptCount val="4"/>
                <c:pt idx="0">
                  <c:v>2012.0</c:v>
                </c:pt>
                <c:pt idx="1">
                  <c:v>2013.0</c:v>
                </c:pt>
                <c:pt idx="2">
                  <c:v>2014.0</c:v>
                </c:pt>
                <c:pt idx="3">
                  <c:v>2015.0</c:v>
                </c:pt>
              </c:numCache>
            </c:numRef>
          </c:cat>
          <c:val>
            <c:numRef>
              <c:f>Sheet1!$B$2:$B$5</c:f>
              <c:numCache>
                <c:formatCode>General</c:formatCode>
                <c:ptCount val="4"/>
                <c:pt idx="0">
                  <c:v>4.0</c:v>
                </c:pt>
                <c:pt idx="1">
                  <c:v>5.0</c:v>
                </c:pt>
                <c:pt idx="2">
                  <c:v>9.0</c:v>
                </c:pt>
                <c:pt idx="3">
                  <c:v>12.0</c:v>
                </c:pt>
              </c:numCache>
            </c:numRef>
          </c:val>
        </c:ser>
        <c:ser>
          <c:idx val="1"/>
          <c:order val="1"/>
          <c:tx>
            <c:strRef>
              <c:f>Sheet1!$C$1</c:f>
              <c:strCache>
                <c:ptCount val="1"/>
                <c:pt idx="0">
                  <c:v>Sales &amp; Mktg</c:v>
                </c:pt>
              </c:strCache>
            </c:strRef>
          </c:tx>
          <c:spPr>
            <a:solidFill>
              <a:srgbClr val="FCE100"/>
            </a:solidFill>
            <a:ln>
              <a:noFill/>
            </a:ln>
            <a:effectLst>
              <a:outerShdw blurRad="40000" dist="23000" dir="5400000" rotWithShape="0">
                <a:srgbClr val="000000">
                  <a:alpha val="35000"/>
                </a:srgbClr>
              </a:outerShdw>
            </a:effectLst>
          </c:spPr>
          <c:invertIfNegative val="0"/>
          <c:cat>
            <c:numRef>
              <c:f>Sheet1!$A$2:$A$5</c:f>
              <c:numCache>
                <c:formatCode>General</c:formatCode>
                <c:ptCount val="4"/>
                <c:pt idx="0">
                  <c:v>2012.0</c:v>
                </c:pt>
                <c:pt idx="1">
                  <c:v>2013.0</c:v>
                </c:pt>
                <c:pt idx="2">
                  <c:v>2014.0</c:v>
                </c:pt>
                <c:pt idx="3">
                  <c:v>2015.0</c:v>
                </c:pt>
              </c:numCache>
            </c:numRef>
          </c:cat>
          <c:val>
            <c:numRef>
              <c:f>Sheet1!$C$2:$C$5</c:f>
              <c:numCache>
                <c:formatCode>General</c:formatCode>
                <c:ptCount val="4"/>
                <c:pt idx="0">
                  <c:v>2.0</c:v>
                </c:pt>
                <c:pt idx="1">
                  <c:v>4.0</c:v>
                </c:pt>
                <c:pt idx="2">
                  <c:v>7.0</c:v>
                </c:pt>
                <c:pt idx="3">
                  <c:v>12.0</c:v>
                </c:pt>
              </c:numCache>
            </c:numRef>
          </c:val>
        </c:ser>
        <c:ser>
          <c:idx val="2"/>
          <c:order val="2"/>
          <c:tx>
            <c:strRef>
              <c:f>Sheet1!$D$1</c:f>
              <c:strCache>
                <c:ptCount val="1"/>
                <c:pt idx="0">
                  <c:v>Devl &amp; Eng</c:v>
                </c:pt>
              </c:strCache>
            </c:strRef>
          </c:tx>
          <c:spPr>
            <a:solidFill>
              <a:srgbClr val="3FAE4D"/>
            </a:solidFill>
            <a:ln>
              <a:noFill/>
            </a:ln>
            <a:effectLst>
              <a:outerShdw blurRad="40000" dist="23000" dir="5400000" rotWithShape="0">
                <a:srgbClr val="000000">
                  <a:alpha val="35000"/>
                </a:srgbClr>
              </a:outerShdw>
            </a:effectLst>
          </c:spPr>
          <c:invertIfNegative val="0"/>
          <c:cat>
            <c:numRef>
              <c:f>Sheet1!$A$2:$A$5</c:f>
              <c:numCache>
                <c:formatCode>General</c:formatCode>
                <c:ptCount val="4"/>
                <c:pt idx="0">
                  <c:v>2012.0</c:v>
                </c:pt>
                <c:pt idx="1">
                  <c:v>2013.0</c:v>
                </c:pt>
                <c:pt idx="2">
                  <c:v>2014.0</c:v>
                </c:pt>
                <c:pt idx="3">
                  <c:v>2015.0</c:v>
                </c:pt>
              </c:numCache>
            </c:numRef>
          </c:cat>
          <c:val>
            <c:numRef>
              <c:f>Sheet1!$D$2:$D$5</c:f>
              <c:numCache>
                <c:formatCode>General</c:formatCode>
                <c:ptCount val="4"/>
                <c:pt idx="0">
                  <c:v>19.0</c:v>
                </c:pt>
                <c:pt idx="1">
                  <c:v>30.0</c:v>
                </c:pt>
                <c:pt idx="2">
                  <c:v>64.0</c:v>
                </c:pt>
                <c:pt idx="3">
                  <c:v>106.0</c:v>
                </c:pt>
              </c:numCache>
            </c:numRef>
          </c:val>
        </c:ser>
        <c:dLbls>
          <c:showLegendKey val="0"/>
          <c:showVal val="0"/>
          <c:showCatName val="0"/>
          <c:showSerName val="0"/>
          <c:showPercent val="0"/>
          <c:showBubbleSize val="0"/>
        </c:dLbls>
        <c:gapWidth val="55"/>
        <c:overlap val="100"/>
        <c:axId val="-2102572736"/>
        <c:axId val="-2103352928"/>
      </c:barChart>
      <c:catAx>
        <c:axId val="-2102572736"/>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crossAx val="-2103352928"/>
        <c:crosses val="autoZero"/>
        <c:auto val="1"/>
        <c:lblAlgn val="ctr"/>
        <c:lblOffset val="100"/>
        <c:noMultiLvlLbl val="0"/>
      </c:catAx>
      <c:valAx>
        <c:axId val="-2103352928"/>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crossAx val="-21025727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2">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6C16C81-1BC7-574D-A885-91CB82437355}" type="datetimeFigureOut">
              <a:rPr lang="en-US" smtClean="0"/>
              <a:t>9/23/16</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5DB4337-98CA-B848-879B-9AAE309A9A46}" type="slidenum">
              <a:rPr lang="en-US" smtClean="0"/>
              <a:t>‹#›</a:t>
            </a:fld>
            <a:endParaRPr lang="en-US" dirty="0"/>
          </a:p>
        </p:txBody>
      </p:sp>
    </p:spTree>
    <p:extLst>
      <p:ext uri="{BB962C8B-B14F-4D97-AF65-F5344CB8AC3E}">
        <p14:creationId xmlns:p14="http://schemas.microsoft.com/office/powerpoint/2010/main" val="26230898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D08A0C1-5E97-0B41-BCB6-E468F34DFB8B}" type="datetimeFigureOut">
              <a:rPr lang="en-US" smtClean="0"/>
              <a:t>9/23/16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7A13969-3083-094B-827C-15E95D2CBE94}" type="slidenum">
              <a:rPr lang="en-US" smtClean="0"/>
              <a:t>‹#›</a:t>
            </a:fld>
            <a:endParaRPr lang="en-US" dirty="0"/>
          </a:p>
        </p:txBody>
      </p:sp>
    </p:spTree>
    <p:extLst>
      <p:ext uri="{BB962C8B-B14F-4D97-AF65-F5344CB8AC3E}">
        <p14:creationId xmlns:p14="http://schemas.microsoft.com/office/powerpoint/2010/main" val="210870740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pypi-ranking.info/module/virtualenv" TargetMode="External"/><Relationship Id="rId4" Type="http://schemas.openxmlformats.org/officeDocument/2006/relationships/hyperlink" Target="http://www.computerworld.com/article/2920117/business-intelligence/most-downloaded-r-packages-last-month.html" TargetMode="External"/><Relationship Id="rId5" Type="http://schemas.openxmlformats.org/officeDocument/2006/relationships/hyperlink" Target="http://www.kdnuggets.com/2015/06/top-20-r-packages.html" TargetMode="External"/><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A13969-3083-094B-827C-15E95D2CBE94}" type="slidenum">
              <a:rPr lang="en-US" smtClean="0"/>
              <a:t>1</a:t>
            </a:fld>
            <a:endParaRPr lang="en-US" dirty="0"/>
          </a:p>
        </p:txBody>
      </p:sp>
    </p:spTree>
    <p:extLst>
      <p:ext uri="{BB962C8B-B14F-4D97-AF65-F5344CB8AC3E}">
        <p14:creationId xmlns:p14="http://schemas.microsoft.com/office/powerpoint/2010/main" val="815165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Python &amp; R</a:t>
            </a:r>
          </a:p>
          <a:p>
            <a:r>
              <a:rPr lang="en-US" dirty="0" smtClean="0"/>
              <a:t>Democratize innovation through broad access to Open Data Science tools</a:t>
            </a:r>
          </a:p>
          <a:p>
            <a:r>
              <a:rPr lang="en-US" dirty="0" smtClean="0"/>
              <a:t>thousands of powerful analytic packages </a:t>
            </a:r>
          </a:p>
          <a:p>
            <a:endParaRPr lang="en-US" dirty="0"/>
          </a:p>
        </p:txBody>
      </p:sp>
      <p:sp>
        <p:nvSpPr>
          <p:cNvPr id="4" name="Slide Number Placeholder 3"/>
          <p:cNvSpPr>
            <a:spLocks noGrp="1"/>
          </p:cNvSpPr>
          <p:nvPr>
            <p:ph type="sldNum" sz="quarter" idx="10"/>
          </p:nvPr>
        </p:nvSpPr>
        <p:spPr/>
        <p:txBody>
          <a:bodyPr/>
          <a:lstStyle/>
          <a:p>
            <a:fld id="{E7A13969-3083-094B-827C-15E95D2CBE94}" type="slidenum">
              <a:rPr lang="en-US" smtClean="0"/>
              <a:t>14</a:t>
            </a:fld>
            <a:endParaRPr lang="en-US" dirty="0"/>
          </a:p>
        </p:txBody>
      </p:sp>
    </p:spTree>
    <p:extLst>
      <p:ext uri="{BB962C8B-B14F-4D97-AF65-F5344CB8AC3E}">
        <p14:creationId xmlns:p14="http://schemas.microsoft.com/office/powerpoint/2010/main" val="220588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66293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A13969-3083-094B-827C-15E95D2CBE94}" type="slidenum">
              <a:rPr lang="en-US" smtClean="0"/>
              <a:t>17</a:t>
            </a:fld>
            <a:endParaRPr lang="en-US" dirty="0"/>
          </a:p>
        </p:txBody>
      </p:sp>
    </p:spTree>
    <p:extLst>
      <p:ext uri="{BB962C8B-B14F-4D97-AF65-F5344CB8AC3E}">
        <p14:creationId xmlns:p14="http://schemas.microsoft.com/office/powerpoint/2010/main" val="21288964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A13969-3083-094B-827C-15E95D2CBE94}" type="slidenum">
              <a:rPr lang="en-US" smtClean="0"/>
              <a:t>18</a:t>
            </a:fld>
            <a:endParaRPr lang="en-US" dirty="0"/>
          </a:p>
        </p:txBody>
      </p:sp>
    </p:spTree>
    <p:extLst>
      <p:ext uri="{BB962C8B-B14F-4D97-AF65-F5344CB8AC3E}">
        <p14:creationId xmlns:p14="http://schemas.microsoft.com/office/powerpoint/2010/main" val="18504610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A13969-3083-094B-827C-15E95D2CBE94}" type="slidenum">
              <a:rPr lang="en-US" smtClean="0"/>
              <a:t>20</a:t>
            </a:fld>
            <a:endParaRPr lang="en-US" dirty="0"/>
          </a:p>
        </p:txBody>
      </p:sp>
    </p:spTree>
    <p:extLst>
      <p:ext uri="{BB962C8B-B14F-4D97-AF65-F5344CB8AC3E}">
        <p14:creationId xmlns:p14="http://schemas.microsoft.com/office/powerpoint/2010/main" val="1671143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E7A13969-3083-094B-827C-15E95D2CBE94}" type="slidenum">
              <a:rPr lang="en-US" smtClean="0"/>
              <a:t>21</a:t>
            </a:fld>
            <a:endParaRPr lang="en-US" dirty="0"/>
          </a:p>
        </p:txBody>
      </p:sp>
    </p:spTree>
    <p:extLst>
      <p:ext uri="{BB962C8B-B14F-4D97-AF65-F5344CB8AC3E}">
        <p14:creationId xmlns:p14="http://schemas.microsoft.com/office/powerpoint/2010/main" val="20092876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Michele</a:t>
            </a:r>
            <a:endParaRPr lang="en-US" dirty="0"/>
          </a:p>
        </p:txBody>
      </p:sp>
      <p:sp>
        <p:nvSpPr>
          <p:cNvPr id="4" name="Slide Number Placeholder 3"/>
          <p:cNvSpPr>
            <a:spLocks noGrp="1"/>
          </p:cNvSpPr>
          <p:nvPr>
            <p:ph type="sldNum" sz="quarter" idx="10"/>
          </p:nvPr>
        </p:nvSpPr>
        <p:spPr/>
        <p:txBody>
          <a:bodyPr/>
          <a:lstStyle/>
          <a:p>
            <a:fld id="{E7A13969-3083-094B-827C-15E95D2CBE94}" type="slidenum">
              <a:rPr lang="en-US" smtClean="0"/>
              <a:t>22</a:t>
            </a:fld>
            <a:endParaRPr lang="en-US" dirty="0"/>
          </a:p>
        </p:txBody>
      </p:sp>
    </p:spTree>
    <p:extLst>
      <p:ext uri="{BB962C8B-B14F-4D97-AF65-F5344CB8AC3E}">
        <p14:creationId xmlns:p14="http://schemas.microsoft.com/office/powerpoint/2010/main" val="6506495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They choose Anaconda because it’s the </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bg1"/>
                </a:solidFill>
                <a:latin typeface="Arial" charset="0"/>
                <a:ea typeface="Arial" charset="0"/>
                <a:cs typeface="Arial" charset="0"/>
              </a:rPr>
              <a:t>RIGHT TECHNOLOGY FOR THEIR</a:t>
            </a:r>
            <a:r>
              <a:rPr lang="en-US" sz="1200" baseline="0" dirty="0" smtClean="0">
                <a:solidFill>
                  <a:schemeClr val="bg1"/>
                </a:solidFill>
                <a:latin typeface="Arial" charset="0"/>
                <a:ea typeface="Arial" charset="0"/>
                <a:cs typeface="Arial" charset="0"/>
              </a:rPr>
              <a:t> </a:t>
            </a:r>
            <a:r>
              <a:rPr lang="en-US" sz="1200" dirty="0" smtClean="0">
                <a:solidFill>
                  <a:schemeClr val="bg1"/>
                </a:solidFill>
                <a:latin typeface="Arial" charset="0"/>
                <a:ea typeface="Arial" charset="0"/>
                <a:cs typeface="Arial" charset="0"/>
              </a:rPr>
              <a:t>PROBLEM</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7A13969-3083-094B-827C-15E95D2CBE94}" type="slidenum">
              <a:rPr lang="en-US" smtClean="0"/>
              <a:t>24</a:t>
            </a:fld>
            <a:endParaRPr lang="en-US" dirty="0"/>
          </a:p>
        </p:txBody>
      </p:sp>
    </p:spTree>
    <p:extLst>
      <p:ext uri="{BB962C8B-B14F-4D97-AF65-F5344CB8AC3E}">
        <p14:creationId xmlns:p14="http://schemas.microsoft.com/office/powerpoint/2010/main" val="15531874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source now &amp; forever – BSD license</a:t>
            </a:r>
          </a:p>
          <a:p>
            <a:r>
              <a:rPr lang="en-US" dirty="0" smtClean="0"/>
              <a:t>Enterprise ready</a:t>
            </a:r>
            <a:r>
              <a:rPr lang="en-US" baseline="0" dirty="0" smtClean="0"/>
              <a:t> – easy to install with tested and validated packages</a:t>
            </a:r>
          </a:p>
        </p:txBody>
      </p:sp>
      <p:sp>
        <p:nvSpPr>
          <p:cNvPr id="4" name="Slide Number Placeholder 3"/>
          <p:cNvSpPr>
            <a:spLocks noGrp="1"/>
          </p:cNvSpPr>
          <p:nvPr>
            <p:ph type="sldNum" sz="quarter" idx="10"/>
          </p:nvPr>
        </p:nvSpPr>
        <p:spPr/>
        <p:txBody>
          <a:bodyPr/>
          <a:lstStyle/>
          <a:p>
            <a:fld id="{E7A13969-3083-094B-827C-15E95D2CBE94}" type="slidenum">
              <a:rPr lang="en-US" smtClean="0"/>
              <a:t>26</a:t>
            </a:fld>
            <a:endParaRPr lang="en-US" dirty="0"/>
          </a:p>
        </p:txBody>
      </p:sp>
    </p:spTree>
    <p:extLst>
      <p:ext uri="{BB962C8B-B14F-4D97-AF65-F5344CB8AC3E}">
        <p14:creationId xmlns:p14="http://schemas.microsoft.com/office/powerpoint/2010/main" val="6996683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A13969-3083-094B-827C-15E95D2CBE94}" type="slidenum">
              <a:rPr lang="en-US" smtClean="0"/>
              <a:t>27</a:t>
            </a:fld>
            <a:endParaRPr lang="en-US" dirty="0"/>
          </a:p>
        </p:txBody>
      </p:sp>
    </p:spTree>
    <p:extLst>
      <p:ext uri="{BB962C8B-B14F-4D97-AF65-F5344CB8AC3E}">
        <p14:creationId xmlns:p14="http://schemas.microsoft.com/office/powerpoint/2010/main" val="2054360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Availability</a:t>
            </a:r>
          </a:p>
          <a:p>
            <a:pPr marL="171450" indent="-171450">
              <a:buFontTx/>
              <a:buChar char="-"/>
            </a:pPr>
            <a:r>
              <a:rPr lang="en-US" sz="1200" kern="1200" dirty="0" smtClean="0">
                <a:solidFill>
                  <a:schemeClr val="tx1"/>
                </a:solidFill>
                <a:effectLst/>
                <a:latin typeface="+mn-lt"/>
                <a:ea typeface="+mn-ea"/>
                <a:cs typeface="+mn-cs"/>
              </a:rPr>
              <a:t>Many</a:t>
            </a:r>
            <a:r>
              <a:rPr lang="en-US" sz="1200" kern="1200" baseline="0" dirty="0" smtClean="0">
                <a:solidFill>
                  <a:schemeClr val="tx1"/>
                </a:solidFill>
                <a:effectLst/>
                <a:latin typeface="+mn-lt"/>
                <a:ea typeface="+mn-ea"/>
                <a:cs typeface="+mn-cs"/>
              </a:rPr>
              <a:t> tools and approaches</a:t>
            </a:r>
          </a:p>
          <a:p>
            <a:pPr marL="171450" indent="-171450">
              <a:buFontTx/>
              <a:buChar char="-"/>
            </a:pPr>
            <a:r>
              <a:rPr lang="en-US" sz="1200" kern="1200" dirty="0" smtClean="0">
                <a:solidFill>
                  <a:schemeClr val="tx1"/>
                </a:solidFill>
                <a:effectLst/>
                <a:latin typeface="+mn-lt"/>
                <a:ea typeface="+mn-ea"/>
                <a:cs typeface="+mn-cs"/>
              </a:rPr>
              <a:t>Tool</a:t>
            </a:r>
            <a:r>
              <a:rPr lang="en-US" sz="1200" kern="1200" baseline="0" dirty="0" smtClean="0">
                <a:solidFill>
                  <a:schemeClr val="tx1"/>
                </a:solidFill>
                <a:effectLst/>
                <a:latin typeface="+mn-lt"/>
                <a:ea typeface="+mn-ea"/>
                <a:cs typeface="+mn-cs"/>
              </a:rPr>
              <a:t>s and approaches are interconnected into ecosystem</a:t>
            </a:r>
          </a:p>
          <a:p>
            <a:pPr marL="171450" indent="-171450">
              <a:buFontTx/>
              <a:buChar char="-"/>
            </a:pPr>
            <a:r>
              <a:rPr lang="en-US" sz="1200" kern="1200" baseline="0" dirty="0" smtClean="0">
                <a:solidFill>
                  <a:schemeClr val="tx1"/>
                </a:solidFill>
                <a:effectLst/>
                <a:latin typeface="+mn-lt"/>
                <a:ea typeface="+mn-ea"/>
                <a:cs typeface="+mn-cs"/>
              </a:rPr>
              <a:t>Future proofing enterprise with OS guarantee – source code availability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US" dirty="0" smtClean="0"/>
          </a:p>
          <a:p>
            <a:r>
              <a:rPr lang="en-US" b="1" dirty="0" smtClean="0"/>
              <a:t>Innovation</a:t>
            </a:r>
          </a:p>
          <a:p>
            <a:pPr marL="171450" indent="-171450">
              <a:buFontTx/>
              <a:buChar char="-"/>
            </a:pPr>
            <a:r>
              <a:rPr lang="en-US" dirty="0" smtClean="0"/>
              <a:t>Constant innovation</a:t>
            </a:r>
            <a:r>
              <a:rPr lang="en-US" baseline="0" dirty="0" smtClean="0"/>
              <a:t> from b</a:t>
            </a:r>
            <a:r>
              <a:rPr lang="en-US" dirty="0" smtClean="0"/>
              <a:t>est &amp; brightest</a:t>
            </a:r>
            <a:r>
              <a:rPr lang="en-US" baseline="0" dirty="0" smtClean="0"/>
              <a:t> minds at universities and industry</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Delivers agility and the velocity of change increases time-to-value</a:t>
            </a:r>
            <a:r>
              <a:rPr lang="en-US" baseline="0" dirty="0" smtClean="0"/>
              <a:t> </a:t>
            </a:r>
            <a:endParaRPr lang="en-US" dirty="0" smtClean="0"/>
          </a:p>
          <a:p>
            <a:pPr marL="171450" indent="-171450">
              <a:buFontTx/>
              <a:buChar char="-"/>
            </a:pPr>
            <a:endParaRPr lang="en-US" dirty="0" smtClean="0"/>
          </a:p>
          <a:p>
            <a:pPr marL="171450" indent="-171450">
              <a:buFontTx/>
              <a:buChar char="-"/>
            </a:pPr>
            <a:r>
              <a:rPr lang="en-US" baseline="0" dirty="0" smtClean="0"/>
              <a:t>Many options: Python, R, Java, Hadoop, Scala, Julia and others</a:t>
            </a:r>
          </a:p>
          <a:p>
            <a:pPr marL="171450" indent="-171450">
              <a:buFontTx/>
              <a:buChar char="-"/>
            </a:pPr>
            <a:r>
              <a:rPr lang="en-US" baseline="0" dirty="0" smtClean="0"/>
              <a:t>Encourages experimentation and quick-to-fail approaches including prototyping that spreads ideas and delivers cutting edge insights to unlock value of data</a:t>
            </a:r>
          </a:p>
          <a:p>
            <a:endParaRPr lang="en-US" dirty="0" smtClean="0"/>
          </a:p>
          <a:p>
            <a:r>
              <a:rPr lang="en-US" b="1" dirty="0" smtClean="0"/>
              <a:t>Interoperability</a:t>
            </a:r>
          </a:p>
          <a:p>
            <a:pPr marL="171450" indent="-171450">
              <a:buFontTx/>
              <a:buChar char="-"/>
            </a:pPr>
            <a:r>
              <a:rPr lang="en-US" sz="1200" kern="1200" dirty="0" smtClean="0">
                <a:solidFill>
                  <a:schemeClr val="tx1"/>
                </a:solidFill>
                <a:effectLst/>
                <a:latin typeface="+mn-lt"/>
                <a:ea typeface="+mn-ea"/>
                <a:cs typeface="+mn-cs"/>
              </a:rPr>
              <a:t>Leverage new evolving technology </a:t>
            </a:r>
          </a:p>
          <a:p>
            <a:pPr marL="171450" indent="-171450">
              <a:buFontTx/>
              <a:buChar char="-"/>
            </a:pPr>
            <a:r>
              <a:rPr lang="en-US" sz="1200" kern="1200" dirty="0" smtClean="0">
                <a:solidFill>
                  <a:schemeClr val="tx1"/>
                </a:solidFill>
                <a:effectLst/>
                <a:latin typeface="+mn-lt"/>
                <a:ea typeface="+mn-ea"/>
                <a:cs typeface="+mn-cs"/>
              </a:rPr>
              <a:t>Redeploy legacy technology into modern architectures</a:t>
            </a:r>
            <a:r>
              <a:rPr lang="en-US" sz="1200" kern="1200" baseline="0" dirty="0" smtClean="0">
                <a:solidFill>
                  <a:schemeClr val="tx1"/>
                </a:solidFill>
                <a:effectLst/>
                <a:latin typeface="+mn-lt"/>
                <a:ea typeface="+mn-ea"/>
                <a:cs typeface="+mn-cs"/>
              </a:rPr>
              <a:t> and apps</a:t>
            </a:r>
            <a:endParaRPr lang="en-US" sz="1200" kern="1200" dirty="0" smtClean="0">
              <a:solidFill>
                <a:schemeClr val="tx1"/>
              </a:solidFill>
              <a:effectLst/>
              <a:latin typeface="+mn-lt"/>
              <a:ea typeface="+mn-ea"/>
              <a:cs typeface="+mn-cs"/>
            </a:endParaRPr>
          </a:p>
          <a:p>
            <a:endParaRPr lang="en-US" dirty="0" smtClean="0"/>
          </a:p>
          <a:p>
            <a:r>
              <a:rPr lang="en-US" b="1" dirty="0" smtClean="0"/>
              <a:t>Transparency</a:t>
            </a:r>
          </a:p>
          <a:p>
            <a:pPr marL="171450" indent="-171450">
              <a:buFontTx/>
              <a:buChar char="-"/>
            </a:pPr>
            <a:r>
              <a:rPr lang="en-US" sz="1200" kern="1200" dirty="0" smtClean="0">
                <a:solidFill>
                  <a:schemeClr val="tx1"/>
                </a:solidFill>
                <a:effectLst/>
                <a:latin typeface="+mn-lt"/>
                <a:ea typeface="+mn-ea"/>
                <a:cs typeface="+mn-cs"/>
              </a:rPr>
              <a:t>Code is available for all to see</a:t>
            </a:r>
          </a:p>
          <a:p>
            <a:pPr marL="171450" indent="-171450">
              <a:buFontTx/>
              <a:buChar char="-"/>
            </a:pPr>
            <a:r>
              <a:rPr lang="en-US" sz="1200" kern="1200" dirty="0" smtClean="0">
                <a:solidFill>
                  <a:schemeClr val="tx1"/>
                </a:solidFill>
                <a:effectLst/>
                <a:latin typeface="+mn-lt"/>
                <a:ea typeface="+mn-ea"/>
                <a:cs typeface="+mn-cs"/>
              </a:rPr>
              <a:t>Easily build on the shoulders</a:t>
            </a:r>
            <a:r>
              <a:rPr lang="en-US" sz="1200" kern="1200" baseline="0" dirty="0" smtClean="0">
                <a:solidFill>
                  <a:schemeClr val="tx1"/>
                </a:solidFill>
                <a:effectLst/>
                <a:latin typeface="+mn-lt"/>
                <a:ea typeface="+mn-ea"/>
                <a:cs typeface="+mn-cs"/>
              </a:rPr>
              <a:t> of giants who came before resulting in new ideas, research, and innovation</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7A13969-3083-094B-827C-15E95D2CBE94}" type="slidenum">
              <a:rPr lang="en-US" smtClean="0"/>
              <a:t>6</a:t>
            </a:fld>
            <a:endParaRPr lang="en-US" dirty="0"/>
          </a:p>
        </p:txBody>
      </p:sp>
    </p:spTree>
    <p:extLst>
      <p:ext uri="{BB962C8B-B14F-4D97-AF65-F5344CB8AC3E}">
        <p14:creationId xmlns:p14="http://schemas.microsoft.com/office/powerpoint/2010/main" val="20185646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B8B4C3-D9DB-AE45-9BC7-E4927500C15E}" type="slidenum">
              <a:rPr lang="en-US" smtClean="0"/>
              <a:t>28</a:t>
            </a:fld>
            <a:endParaRPr lang="en-US" dirty="0"/>
          </a:p>
        </p:txBody>
      </p:sp>
    </p:spTree>
    <p:extLst>
      <p:ext uri="{BB962C8B-B14F-4D97-AF65-F5344CB8AC3E}">
        <p14:creationId xmlns:p14="http://schemas.microsoft.com/office/powerpoint/2010/main" val="5005995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Resource management – beginning</a:t>
            </a:r>
            <a:r>
              <a:rPr lang="en-US" baseline="0" dirty="0" smtClean="0"/>
              <a:t> with YARN, </a:t>
            </a:r>
            <a:r>
              <a:rPr lang="en-US" baseline="0" dirty="0" err="1" smtClean="0"/>
              <a:t>slurm</a:t>
            </a:r>
            <a:r>
              <a:rPr lang="en-US" baseline="0" dirty="0" smtClean="0"/>
              <a:t>, torque, SGE</a:t>
            </a:r>
            <a:endParaRPr lang="en-US" dirty="0"/>
          </a:p>
        </p:txBody>
      </p:sp>
      <p:sp>
        <p:nvSpPr>
          <p:cNvPr id="4" name="Slide Number Placeholder 3"/>
          <p:cNvSpPr>
            <a:spLocks noGrp="1"/>
          </p:cNvSpPr>
          <p:nvPr>
            <p:ph type="sldNum" sz="quarter" idx="10"/>
          </p:nvPr>
        </p:nvSpPr>
        <p:spPr/>
        <p:txBody>
          <a:bodyPr/>
          <a:lstStyle/>
          <a:p>
            <a:fld id="{E7A13969-3083-094B-827C-15E95D2CBE94}" type="slidenum">
              <a:rPr lang="en-US" smtClean="0"/>
              <a:t>30</a:t>
            </a:fld>
            <a:endParaRPr lang="en-US" dirty="0"/>
          </a:p>
        </p:txBody>
      </p:sp>
    </p:spTree>
    <p:extLst>
      <p:ext uri="{BB962C8B-B14F-4D97-AF65-F5344CB8AC3E}">
        <p14:creationId xmlns:p14="http://schemas.microsoft.com/office/powerpoint/2010/main" val="2071241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latin typeface="Arial" charset="0"/>
                <a:ea typeface="Arial" charset="0"/>
                <a:cs typeface="Arial" charset="0"/>
              </a:rPr>
              <a:t>Explore &amp; Visualize complex data easily</a:t>
            </a:r>
          </a:p>
          <a:p>
            <a:r>
              <a:rPr lang="en-US" sz="1200" dirty="0" smtClean="0">
                <a:solidFill>
                  <a:schemeClr val="tx1">
                    <a:lumMod val="50000"/>
                    <a:lumOff val="50000"/>
                  </a:schemeClr>
                </a:solidFill>
                <a:latin typeface="Arial" charset="0"/>
                <a:ea typeface="Arial" charset="0"/>
                <a:cs typeface="Arial" charset="0"/>
              </a:rPr>
              <a:t>Use your experience and curiosity to explore and analyze your data. Choose from a rich set of interactive visualizations to bring your data to life and tell an insightful story. Discover new patterns and anomalies that empower your team to realize impactful value from your data. </a:t>
            </a:r>
          </a:p>
          <a:p>
            <a:endParaRPr lang="en-US" baseline="0" dirty="0" smtClean="0"/>
          </a:p>
          <a:p>
            <a:r>
              <a:rPr lang="en-US" sz="1200" b="1" dirty="0" smtClean="0">
                <a:latin typeface="Arial" charset="0"/>
                <a:ea typeface="Arial" charset="0"/>
                <a:cs typeface="Arial" charset="0"/>
              </a:rPr>
              <a:t>Exploit Open Source Python &amp; R Analytics.</a:t>
            </a:r>
            <a:r>
              <a:rPr lang="en-US" sz="1200" b="1" baseline="0" dirty="0" smtClean="0">
                <a:latin typeface="Arial" charset="0"/>
                <a:ea typeface="Arial" charset="0"/>
                <a:cs typeface="Arial" charset="0"/>
              </a:rPr>
              <a:t> </a:t>
            </a:r>
            <a:endParaRPr lang="en-US" sz="1200" b="1" dirty="0" smtClean="0">
              <a:latin typeface="Arial" charset="0"/>
              <a:ea typeface="Arial" charset="0"/>
              <a:cs typeface="Arial" charset="0"/>
            </a:endParaRPr>
          </a:p>
          <a:p>
            <a:r>
              <a:rPr lang="en-US" sz="1200" dirty="0" smtClean="0">
                <a:solidFill>
                  <a:schemeClr val="tx1">
                    <a:lumMod val="50000"/>
                    <a:lumOff val="50000"/>
                  </a:schemeClr>
                </a:solidFill>
                <a:latin typeface="Arial" charset="0"/>
                <a:ea typeface="Arial" charset="0"/>
                <a:cs typeface="Arial" charset="0"/>
              </a:rPr>
              <a:t>Python is the fastest growing language for data science. In addition to the 330+ Python open source packages in Anaconda, you can leverage your favorite R packages. This powerful combination allows you to do everything you want from BI to advanced modeling on complex, Big Data. </a:t>
            </a:r>
          </a:p>
          <a:p>
            <a:endParaRPr lang="en-US" baseline="0" dirty="0" smtClean="0"/>
          </a:p>
          <a:p>
            <a:r>
              <a:rPr lang="en-US" sz="1200" b="1" dirty="0" smtClean="0">
                <a:latin typeface="Arial" charset="0"/>
                <a:ea typeface="Arial" charset="0"/>
                <a:cs typeface="Arial" charset="0"/>
              </a:rPr>
              <a:t>Write Once, Deploy Anywhere</a:t>
            </a:r>
            <a:r>
              <a:rPr lang="en-US" sz="1200" b="1" baseline="0" dirty="0" smtClean="0">
                <a:latin typeface="Arial" charset="0"/>
                <a:ea typeface="Arial" charset="0"/>
                <a:cs typeface="Arial" charset="0"/>
              </a:rPr>
              <a:t> for </a:t>
            </a:r>
            <a:r>
              <a:rPr lang="en-US" sz="1200" b="1" dirty="0" smtClean="0">
                <a:latin typeface="Arial" charset="0"/>
                <a:ea typeface="Arial" charset="0"/>
                <a:cs typeface="Arial" charset="0"/>
              </a:rPr>
              <a:t>High Performance &amp; Scalability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Arial" charset="0"/>
                <a:ea typeface="Arial" charset="0"/>
                <a:cs typeface="Arial" charset="0"/>
              </a:rPr>
              <a:t>Develop on your desktop and scale up to high performance easily.</a:t>
            </a:r>
            <a:r>
              <a:rPr lang="en-US" baseline="0" dirty="0" smtClean="0">
                <a:latin typeface="Arial" charset="0"/>
                <a:ea typeface="Arial" charset="0"/>
                <a:cs typeface="Arial" charset="0"/>
              </a:rPr>
              <a:t> </a:t>
            </a:r>
            <a:r>
              <a:rPr lang="en-US" dirty="0" smtClean="0">
                <a:latin typeface="Arial" charset="0"/>
                <a:ea typeface="Arial" charset="0"/>
                <a:cs typeface="Arial" charset="0"/>
              </a:rPr>
              <a:t>Anaconda empowers you to easily distribute and parallelize your analytics. Write once and deploy anywhere – Hadoop, Spark, clusters, GPUs, servers – to get the throughput and performance you need to meet your SLAs. Leverage out-of-box parallelized analytics or automatically thread your own analytics. </a:t>
            </a:r>
          </a:p>
          <a:p>
            <a:endParaRPr lang="en-US" sz="1200" b="1" dirty="0" smtClean="0">
              <a:latin typeface="Arial" charset="0"/>
              <a:ea typeface="Arial" charset="0"/>
              <a:cs typeface="Arial" charset="0"/>
            </a:endParaRPr>
          </a:p>
          <a:p>
            <a:r>
              <a:rPr lang="en-US" sz="1200" b="1" dirty="0" smtClean="0">
                <a:latin typeface="Arial" charset="0"/>
                <a:ea typeface="Arial" charset="0"/>
                <a:cs typeface="Arial" charset="0"/>
              </a:rPr>
              <a:t>Collaborate with your team anywhere in the world.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Arial" charset="0"/>
                <a:ea typeface="Arial" charset="0"/>
                <a:cs typeface="Arial" charset="0"/>
              </a:rPr>
              <a:t>Great collaboration starts with great communication. Anaconda simplifies publishing of reproducible packages and notebooks including the runtime environment making your working context portable. Notebooks make it easy for everyone on the team – data scientists, business analysts, ops - to see or hide the code, documentation, plots and interactive visualizations. Sharing this transparently across the entire team aligns the team, streamlines feedback and expedites deployment.</a:t>
            </a:r>
            <a:r>
              <a:rPr lang="en-US" dirty="0" smtClean="0"/>
              <a:t> </a:t>
            </a:r>
          </a:p>
          <a:p>
            <a:endParaRPr lang="en-US" baseline="0" dirty="0" smtClean="0">
              <a:latin typeface="Arial" charset="0"/>
              <a:ea typeface="Arial" charset="0"/>
              <a:cs typeface="Arial"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latin typeface="Arial" charset="0"/>
                <a:ea typeface="Arial" charset="0"/>
                <a:cs typeface="Arial" charset="0"/>
              </a:rPr>
              <a:t>Data Engineering Simplified</a:t>
            </a:r>
            <a:r>
              <a:rPr lang="en-US" sz="1200" b="1" baseline="0" dirty="0" smtClean="0">
                <a:latin typeface="Arial" charset="0"/>
                <a:ea typeface="Arial" charset="0"/>
                <a:cs typeface="Arial" charset="0"/>
              </a:rPr>
              <a:t> for All Data. </a:t>
            </a:r>
            <a:endParaRPr lang="en-US" sz="1200" b="1" dirty="0" smtClean="0">
              <a:latin typeface="Arial" charset="0"/>
              <a:ea typeface="Arial" charset="0"/>
              <a:cs typeface="Arial"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Arial" charset="0"/>
                <a:ea typeface="Arial" charset="0"/>
                <a:cs typeface="Arial" charset="0"/>
              </a:rPr>
              <a:t>Understanding data and transforming it is crucial to getting accurate results from your data science efforts. Data engineering requires a board set of capabilities to ingest the data from any data source and perform transformation from simple data treatments to highly complex, interdependent transformations. As the leading open source modern analytics platform, Anaconda includes the flexibility and power you need to perform all your data engineering.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latin typeface="Arial" charset="0"/>
              <a:ea typeface="Arial" charset="0"/>
              <a:cs typeface="Arial"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latin typeface="Arial" charset="0"/>
                <a:ea typeface="Arial" charset="0"/>
                <a:cs typeface="Arial" charset="0"/>
              </a:rPr>
              <a:t>Integrate data from anywhere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Arial" charset="0"/>
                <a:ea typeface="Arial" charset="0"/>
                <a:cs typeface="Arial" charset="0"/>
              </a:rPr>
              <a:t>Integrating data from the wide variety of internal and external data sources can be daunting. But not with Python. Over the years, the Python community has developed a large quantity of open source connectors that have been validated to integrate everything from the most commonly used systems to the most obscure. The open design of Python allows Python to easily be wrapped into other languages or to be the wrapper for other languages. This flexibility allows you to leverage legacy code and bring it forward into modern architectures. </a:t>
            </a:r>
            <a:endParaRPr lang="en-US" baseline="0" dirty="0" smtClean="0"/>
          </a:p>
          <a:p>
            <a:endParaRPr lang="en-US" baseline="0" dirty="0" smtClean="0"/>
          </a:p>
          <a:p>
            <a:r>
              <a:rPr lang="en-US" baseline="0" dirty="0" smtClean="0"/>
              <a:t>Cross Data Platforms – Hadoop &amp; Hive, Spark, NoSQL, DW&amp; SQL, Files &amp; Web Svcs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Cross OS Platforms – Windows, Linux, Mac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Cross HW Platforms</a:t>
            </a:r>
            <a:r>
              <a:rPr lang="en-US" baseline="0" dirty="0" smtClean="0"/>
              <a:t> – Local, Cloud (VM, public), Workstation/Server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7A13969-3083-094B-827C-15E95D2CBE94}" type="slidenum">
              <a:rPr lang="en-US" smtClean="0"/>
              <a:t>43</a:t>
            </a:fld>
            <a:endParaRPr lang="en-US" dirty="0"/>
          </a:p>
        </p:txBody>
      </p:sp>
    </p:spTree>
    <p:extLst>
      <p:ext uri="{BB962C8B-B14F-4D97-AF65-F5344CB8AC3E}">
        <p14:creationId xmlns:p14="http://schemas.microsoft.com/office/powerpoint/2010/main" val="3981117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Travis</a:t>
            </a:r>
            <a:endParaRPr lang="en-US" dirty="0"/>
          </a:p>
        </p:txBody>
      </p:sp>
      <p:sp>
        <p:nvSpPr>
          <p:cNvPr id="4" name="Slide Number Placeholder 3"/>
          <p:cNvSpPr>
            <a:spLocks noGrp="1"/>
          </p:cNvSpPr>
          <p:nvPr>
            <p:ph type="sldNum" sz="quarter" idx="10"/>
          </p:nvPr>
        </p:nvSpPr>
        <p:spPr/>
        <p:txBody>
          <a:bodyPr/>
          <a:lstStyle/>
          <a:p>
            <a:fld id="{E7A13969-3083-094B-827C-15E95D2CBE94}" type="slidenum">
              <a:rPr lang="en-US" smtClean="0"/>
              <a:t>53</a:t>
            </a:fld>
            <a:endParaRPr lang="en-US" dirty="0"/>
          </a:p>
        </p:txBody>
      </p:sp>
    </p:spTree>
    <p:extLst>
      <p:ext uri="{BB962C8B-B14F-4D97-AF65-F5344CB8AC3E}">
        <p14:creationId xmlns:p14="http://schemas.microsoft.com/office/powerpoint/2010/main" val="13730294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A13969-3083-094B-827C-15E95D2CBE94}" type="slidenum">
              <a:rPr lang="en-US" smtClean="0"/>
              <a:t>54</a:t>
            </a:fld>
            <a:endParaRPr lang="en-US" dirty="0"/>
          </a:p>
        </p:txBody>
      </p:sp>
    </p:spTree>
    <p:extLst>
      <p:ext uri="{BB962C8B-B14F-4D97-AF65-F5344CB8AC3E}">
        <p14:creationId xmlns:p14="http://schemas.microsoft.com/office/powerpoint/2010/main" val="3138214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A13969-3083-094B-827C-15E95D2CBE94}" type="slidenum">
              <a:rPr lang="en-US" smtClean="0"/>
              <a:t>55</a:t>
            </a:fld>
            <a:endParaRPr lang="en-US" dirty="0"/>
          </a:p>
        </p:txBody>
      </p:sp>
    </p:spTree>
    <p:extLst>
      <p:ext uri="{BB962C8B-B14F-4D97-AF65-F5344CB8AC3E}">
        <p14:creationId xmlns:p14="http://schemas.microsoft.com/office/powerpoint/2010/main" val="1601224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Michele</a:t>
            </a:r>
            <a:endParaRPr lang="en-US" dirty="0"/>
          </a:p>
        </p:txBody>
      </p:sp>
      <p:sp>
        <p:nvSpPr>
          <p:cNvPr id="4" name="Slide Number Placeholder 3"/>
          <p:cNvSpPr>
            <a:spLocks noGrp="1"/>
          </p:cNvSpPr>
          <p:nvPr>
            <p:ph type="sldNum" sz="quarter" idx="10"/>
          </p:nvPr>
        </p:nvSpPr>
        <p:spPr/>
        <p:txBody>
          <a:bodyPr/>
          <a:lstStyle/>
          <a:p>
            <a:fld id="{E7A13969-3083-094B-827C-15E95D2CBE94}" type="slidenum">
              <a:rPr lang="en-US" smtClean="0"/>
              <a:t>56</a:t>
            </a:fld>
            <a:endParaRPr lang="en-US" dirty="0"/>
          </a:p>
        </p:txBody>
      </p:sp>
    </p:spTree>
    <p:extLst>
      <p:ext uri="{BB962C8B-B14F-4D97-AF65-F5344CB8AC3E}">
        <p14:creationId xmlns:p14="http://schemas.microsoft.com/office/powerpoint/2010/main" val="12420240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Travis</a:t>
            </a:r>
          </a:p>
          <a:p>
            <a:endParaRPr lang="en-US" dirty="0" smtClean="0"/>
          </a:p>
          <a:p>
            <a:endParaRPr lang="en-US" dirty="0" smtClean="0"/>
          </a:p>
          <a:p>
            <a:r>
              <a:rPr lang="en-US" dirty="0" smtClean="0"/>
              <a:t>Large Investment Banks</a:t>
            </a:r>
          </a:p>
          <a:p>
            <a:pPr marL="171450" indent="-171450">
              <a:buFont typeface="Arial" charset="0"/>
              <a:buChar char="•"/>
            </a:pPr>
            <a:r>
              <a:rPr lang="en-US" dirty="0" smtClean="0"/>
              <a:t>Problem: Each LOB</a:t>
            </a:r>
            <a:r>
              <a:rPr lang="en-US" baseline="0" dirty="0" smtClean="0"/>
              <a:t> (line of business) had their own data and it took months and years to build risk assessment models plus it was hard to find people that had skills in the proprietary tools they used to build the models. </a:t>
            </a:r>
            <a:endParaRPr lang="en-US" dirty="0" smtClean="0"/>
          </a:p>
          <a:p>
            <a:pPr marL="171450" indent="-171450">
              <a:buFont typeface="Arial" charset="0"/>
              <a:buChar char="•"/>
            </a:pPr>
            <a:r>
              <a:rPr lang="en-US" dirty="0" smtClean="0"/>
              <a:t>Solution:</a:t>
            </a:r>
            <a:r>
              <a:rPr lang="en-US" baseline="0" dirty="0" smtClean="0"/>
              <a:t> Moved to ODS and brought data together into one logical system. They are now able to create models in days and weeks leveraging the innovation in ODS and they can easily find skilled people</a:t>
            </a:r>
          </a:p>
          <a:p>
            <a:pPr marL="171450" indent="-171450">
              <a:buFont typeface="Arial" charset="0"/>
              <a:buChar char="•"/>
            </a:pPr>
            <a:endParaRPr lang="en-US" baseline="0" dirty="0" smtClean="0"/>
          </a:p>
          <a:p>
            <a:r>
              <a:rPr lang="en-US" dirty="0" smtClean="0"/>
              <a:t>Global CPG Manufacturer </a:t>
            </a:r>
          </a:p>
          <a:p>
            <a:pPr marL="171450" indent="-171450">
              <a:buFont typeface="Arial" charset="0"/>
              <a:buChar char="•"/>
            </a:pPr>
            <a:r>
              <a:rPr lang="en-US" dirty="0" smtClean="0"/>
              <a:t>Problem:</a:t>
            </a:r>
            <a:r>
              <a:rPr lang="en-US" baseline="0" dirty="0" smtClean="0"/>
              <a:t> Needed to create complex model and simulations using product development, manufacturing, CRM, and supply chain data to ensure product integrity/mixture on the shelves at the retailer</a:t>
            </a:r>
            <a:endParaRPr lang="en-US" dirty="0" smtClean="0"/>
          </a:p>
          <a:p>
            <a:pPr marL="171450" indent="-171450">
              <a:buFont typeface="Arial" charset="0"/>
              <a:buChar char="•"/>
            </a:pPr>
            <a:r>
              <a:rPr lang="en-US" dirty="0" smtClean="0"/>
              <a:t>Solution: </a:t>
            </a:r>
            <a:r>
              <a:rPr lang="en-US" baseline="0" dirty="0" smtClean="0"/>
              <a:t>Moved to ODS and brought together siloed internal and external (national weather service) data into machine learning model that leveraged ODS innovations to simulate and monitor full life cycle from science through logistics  </a:t>
            </a:r>
          </a:p>
          <a:p>
            <a:pPr marL="171450" indent="-171450">
              <a:buFont typeface="Arial" charset="0"/>
              <a:buChar char="•"/>
            </a:pPr>
            <a:endParaRPr lang="en-US" baseline="0" dirty="0" smtClean="0"/>
          </a:p>
          <a:p>
            <a:pPr marL="0" indent="0">
              <a:buFont typeface="Arial" charset="0"/>
              <a:buNone/>
            </a:pPr>
            <a:r>
              <a:rPr lang="en-US" baseline="0" dirty="0" smtClean="0"/>
              <a:t>Major Upstream Oil &amp; Gas </a:t>
            </a:r>
          </a:p>
          <a:p>
            <a:pPr marL="171450" indent="-171450">
              <a:buFont typeface="Arial" charset="0"/>
              <a:buChar char="•"/>
            </a:pPr>
            <a:r>
              <a:rPr lang="en-US" baseline="0" dirty="0" smtClean="0"/>
              <a:t>Problem: Unable to ingest and take advantage of data from new sensor innovations for proactively monitoring oil well holes </a:t>
            </a:r>
          </a:p>
          <a:p>
            <a:pPr marL="171450" indent="-171450">
              <a:buFont typeface="Arial" charset="0"/>
              <a:buChar char="•"/>
            </a:pPr>
            <a:r>
              <a:rPr lang="en-US" baseline="0" dirty="0" smtClean="0"/>
              <a:t>Solution: Moved to ODS to easily use and visualize sensor information gathered from light scattering that maps to motion in the oil well hole to detect issues earlier (weeks not years) and increase profitability</a:t>
            </a:r>
          </a:p>
          <a:p>
            <a:pPr marL="171450" indent="-171450">
              <a:buFont typeface="Arial" charset="0"/>
              <a:buChar char="•"/>
            </a:pPr>
            <a:endParaRPr lang="en-US" baseline="0" dirty="0" smtClean="0"/>
          </a:p>
          <a:p>
            <a:endParaRPr lang="en-US" dirty="0" smtClean="0"/>
          </a:p>
          <a:p>
            <a:pPr marL="171450" indent="-171450">
              <a:buFont typeface="Arial" charset="0"/>
              <a:buChar char="•"/>
            </a:pPr>
            <a:endParaRPr lang="en-US" baseline="0" dirty="0" smtClean="0"/>
          </a:p>
          <a:p>
            <a:pPr marL="171450" indent="-171450">
              <a:buFont typeface="Arial" charset="0"/>
              <a:buChar char="•"/>
            </a:pPr>
            <a:endParaRPr lang="en-US" baseline="0" dirty="0" smtClean="0"/>
          </a:p>
        </p:txBody>
      </p:sp>
      <p:sp>
        <p:nvSpPr>
          <p:cNvPr id="4" name="Slide Number Placeholder 3"/>
          <p:cNvSpPr>
            <a:spLocks noGrp="1"/>
          </p:cNvSpPr>
          <p:nvPr>
            <p:ph type="sldNum" sz="quarter" idx="10"/>
          </p:nvPr>
        </p:nvSpPr>
        <p:spPr/>
        <p:txBody>
          <a:bodyPr/>
          <a:lstStyle/>
          <a:p>
            <a:fld id="{E7A13969-3083-094B-827C-15E95D2CBE94}" type="slidenum">
              <a:rPr lang="en-US" smtClean="0"/>
              <a:t>57</a:t>
            </a:fld>
            <a:endParaRPr lang="en-US" dirty="0"/>
          </a:p>
        </p:txBody>
      </p:sp>
    </p:spTree>
    <p:extLst>
      <p:ext uri="{BB962C8B-B14F-4D97-AF65-F5344CB8AC3E}">
        <p14:creationId xmlns:p14="http://schemas.microsoft.com/office/powerpoint/2010/main" val="12239682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A13969-3083-094B-827C-15E95D2CBE94}" type="slidenum">
              <a:rPr lang="en-US" smtClean="0"/>
              <a:t>58</a:t>
            </a:fld>
            <a:endParaRPr lang="en-US" dirty="0"/>
          </a:p>
        </p:txBody>
      </p:sp>
    </p:spTree>
    <p:extLst>
      <p:ext uri="{BB962C8B-B14F-4D97-AF65-F5344CB8AC3E}">
        <p14:creationId xmlns:p14="http://schemas.microsoft.com/office/powerpoint/2010/main" val="16185910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Product / Services</a:t>
            </a:r>
          </a:p>
          <a:p>
            <a:endParaRPr lang="en-US" dirty="0" smtClean="0"/>
          </a:p>
          <a:p>
            <a:r>
              <a:rPr lang="en-US" baseline="0" dirty="0" smtClean="0"/>
              <a:t>100 </a:t>
            </a:r>
            <a:r>
              <a:rPr lang="en-US" dirty="0" smtClean="0"/>
              <a:t>$10K+</a:t>
            </a:r>
            <a:r>
              <a:rPr lang="en-US" baseline="0" dirty="0" smtClean="0"/>
              <a:t> customers </a:t>
            </a:r>
          </a:p>
          <a:p>
            <a:r>
              <a:rPr lang="en-US" baseline="0" dirty="0" smtClean="0"/>
              <a:t>30 – strategic customers - $50K+/yr</a:t>
            </a:r>
          </a:p>
          <a:p>
            <a:r>
              <a:rPr lang="en-US" baseline="0" dirty="0" smtClean="0"/>
              <a:t>Fortune 500</a:t>
            </a:r>
          </a:p>
          <a:p>
            <a:r>
              <a:rPr lang="en-US" baseline="0" dirty="0" smtClean="0"/>
              <a:t>Global 1000</a:t>
            </a:r>
          </a:p>
          <a:p>
            <a:endParaRPr lang="en-US" baseline="0" dirty="0" smtClean="0"/>
          </a:p>
        </p:txBody>
      </p:sp>
      <p:sp>
        <p:nvSpPr>
          <p:cNvPr id="4" name="Slide Number Placeholder 3"/>
          <p:cNvSpPr>
            <a:spLocks noGrp="1"/>
          </p:cNvSpPr>
          <p:nvPr>
            <p:ph type="sldNum" sz="quarter" idx="10"/>
          </p:nvPr>
        </p:nvSpPr>
        <p:spPr/>
        <p:txBody>
          <a:bodyPr/>
          <a:lstStyle/>
          <a:p>
            <a:fld id="{E7A13969-3083-094B-827C-15E95D2CBE94}" type="slidenum">
              <a:rPr lang="en-US" smtClean="0"/>
              <a:t>60</a:t>
            </a:fld>
            <a:endParaRPr lang="en-US" dirty="0"/>
          </a:p>
        </p:txBody>
      </p:sp>
    </p:spTree>
    <p:extLst>
      <p:ext uri="{BB962C8B-B14F-4D97-AF65-F5344CB8AC3E}">
        <p14:creationId xmlns:p14="http://schemas.microsoft.com/office/powerpoint/2010/main" val="1793713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For the Python community, we used the number of pip/</a:t>
            </a:r>
            <a:r>
              <a:rPr lang="en-US" sz="1200" b="0" i="0" kern="1200" dirty="0" err="1" smtClean="0">
                <a:solidFill>
                  <a:schemeClr val="tx1"/>
                </a:solidFill>
                <a:effectLst/>
                <a:latin typeface="+mn-lt"/>
                <a:ea typeface="+mn-ea"/>
                <a:cs typeface="+mn-cs"/>
              </a:rPr>
              <a:t>virtualenv</a:t>
            </a:r>
            <a:r>
              <a:rPr lang="en-US" sz="1200" b="0" i="0" kern="1200" dirty="0" smtClean="0">
                <a:solidFill>
                  <a:schemeClr val="tx1"/>
                </a:solidFill>
                <a:effectLst/>
                <a:latin typeface="+mn-lt"/>
                <a:ea typeface="+mn-ea"/>
                <a:cs typeface="+mn-cs"/>
              </a:rPr>
              <a:t> downloads (</a:t>
            </a:r>
            <a:r>
              <a:rPr lang="en-US" sz="1200" b="0" i="0" kern="1200" dirty="0" smtClean="0">
                <a:solidFill>
                  <a:schemeClr val="tx1"/>
                </a:solidFill>
                <a:effectLst/>
                <a:latin typeface="+mn-lt"/>
                <a:ea typeface="+mn-ea"/>
                <a:cs typeface="+mn-cs"/>
                <a:hlinkClick r:id="rId3"/>
              </a:rPr>
              <a:t>http://pypi-ranking.info/module/virtualenv</a:t>
            </a:r>
            <a:r>
              <a:rPr lang="en-US" sz="1200" b="0" i="0" kern="1200" dirty="0" smtClean="0">
                <a:solidFill>
                  <a:schemeClr val="tx1"/>
                </a:solidFill>
                <a:effectLst/>
                <a:latin typeface="+mn-lt"/>
                <a:ea typeface="+mn-ea"/>
                <a:cs typeface="+mn-cs"/>
              </a:rPr>
              <a:t>). Total downloads is </a:t>
            </a:r>
            <a:r>
              <a:rPr lang="en-US" sz="1200" b="0" i="0" kern="1200" dirty="0" err="1" smtClean="0">
                <a:solidFill>
                  <a:schemeClr val="tx1"/>
                </a:solidFill>
                <a:effectLst/>
                <a:latin typeface="+mn-lt"/>
                <a:ea typeface="+mn-ea"/>
                <a:cs typeface="+mn-cs"/>
              </a:rPr>
              <a:t>appr</a:t>
            </a:r>
            <a:r>
              <a:rPr lang="en-US" sz="1200" b="0" i="0" kern="1200" dirty="0" smtClean="0">
                <a:solidFill>
                  <a:schemeClr val="tx1"/>
                </a:solidFill>
                <a:effectLst/>
                <a:latin typeface="+mn-lt"/>
                <a:ea typeface="+mn-ea"/>
                <a:cs typeface="+mn-cs"/>
              </a:rPr>
              <a:t>. 45 million (from 2012 to 2016, 46 million if we count the previous years). We</a:t>
            </a:r>
            <a:r>
              <a:rPr lang="en-US" sz="1200" b="0" i="0" kern="1200" baseline="0" dirty="0" smtClean="0">
                <a:solidFill>
                  <a:schemeClr val="tx1"/>
                </a:solidFill>
                <a:effectLst/>
                <a:latin typeface="+mn-lt"/>
                <a:ea typeface="+mn-ea"/>
                <a:cs typeface="+mn-cs"/>
              </a:rPr>
              <a:t> used 2/3 as factor to </a:t>
            </a:r>
            <a:r>
              <a:rPr lang="en-US" sz="1200" b="0" i="0" kern="1200" baseline="0" dirty="0" err="1" smtClean="0">
                <a:solidFill>
                  <a:schemeClr val="tx1"/>
                </a:solidFill>
                <a:effectLst/>
                <a:latin typeface="+mn-lt"/>
                <a:ea typeface="+mn-ea"/>
                <a:cs typeface="+mn-cs"/>
              </a:rPr>
              <a:t>dedupe</a:t>
            </a:r>
            <a:r>
              <a:rPr lang="en-US" sz="1200" b="0" i="0" kern="1200" baseline="0" dirty="0" smtClean="0">
                <a:solidFill>
                  <a:schemeClr val="tx1"/>
                </a:solidFill>
                <a:effectLst/>
                <a:latin typeface="+mn-lt"/>
                <a:ea typeface="+mn-ea"/>
                <a:cs typeface="+mn-cs"/>
              </a:rPr>
              <a:t> (same factor we use in the Anaconda downloads)</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For the R community, we used the download</a:t>
            </a:r>
            <a:r>
              <a:rPr lang="en-US" sz="1200" b="0" i="0" kern="1200" baseline="0" dirty="0" smtClean="0">
                <a:solidFill>
                  <a:schemeClr val="tx1"/>
                </a:solidFill>
                <a:effectLst/>
                <a:latin typeface="+mn-lt"/>
                <a:ea typeface="+mn-ea"/>
                <a:cs typeface="+mn-cs"/>
              </a:rPr>
              <a:t> information from the </a:t>
            </a:r>
            <a:r>
              <a:rPr lang="en-US" sz="1200" b="0" i="0" kern="1200" dirty="0" err="1" smtClean="0">
                <a:solidFill>
                  <a:schemeClr val="tx1"/>
                </a:solidFill>
                <a:effectLst/>
                <a:latin typeface="+mn-lt"/>
                <a:ea typeface="+mn-ea"/>
                <a:cs typeface="+mn-cs"/>
              </a:rPr>
              <a:t>RStudio</a:t>
            </a:r>
            <a:r>
              <a:rPr lang="en-US" sz="1200" b="0" i="0" kern="1200" dirty="0" smtClean="0">
                <a:solidFill>
                  <a:schemeClr val="tx1"/>
                </a:solidFill>
                <a:effectLst/>
                <a:latin typeface="+mn-lt"/>
                <a:ea typeface="+mn-ea"/>
                <a:cs typeface="+mn-cs"/>
              </a:rPr>
              <a:t> </a:t>
            </a:r>
            <a:r>
              <a:rPr lang="en-US" sz="1200" b="0" i="0" kern="1200" smtClean="0">
                <a:solidFill>
                  <a:schemeClr val="tx1"/>
                </a:solidFill>
                <a:effectLst/>
                <a:latin typeface="+mn-lt"/>
                <a:ea typeface="+mn-ea"/>
                <a:cs typeface="+mn-cs"/>
              </a:rPr>
              <a:t>CRAN mirror. </a:t>
            </a:r>
            <a:r>
              <a:rPr lang="en-US" sz="1200" b="0" i="0" kern="1200" dirty="0" smtClean="0">
                <a:solidFill>
                  <a:schemeClr val="tx1"/>
                </a:solidFill>
                <a:effectLst/>
                <a:latin typeface="+mn-lt"/>
                <a:ea typeface="+mn-ea"/>
                <a:cs typeface="+mn-cs"/>
              </a:rPr>
              <a:t>That is how </a:t>
            </a:r>
            <a:r>
              <a:rPr lang="en-US" sz="1200" b="0" i="0" kern="1200" dirty="0" err="1" smtClean="0">
                <a:solidFill>
                  <a:schemeClr val="tx1"/>
                </a:solidFill>
                <a:effectLst/>
                <a:latin typeface="+mn-lt"/>
                <a:ea typeface="+mn-ea"/>
                <a:cs typeface="+mn-cs"/>
              </a:rPr>
              <a:t>KDNuggets</a:t>
            </a:r>
            <a:r>
              <a:rPr lang="en-US" sz="1200" b="0" i="0" kern="1200" dirty="0" smtClean="0">
                <a:solidFill>
                  <a:schemeClr val="tx1"/>
                </a:solidFill>
                <a:effectLst/>
                <a:latin typeface="+mn-lt"/>
                <a:ea typeface="+mn-ea"/>
                <a:cs typeface="+mn-cs"/>
              </a:rPr>
              <a:t> and others report packages downloads. There is no information for other servers (</a:t>
            </a:r>
            <a:r>
              <a:rPr lang="en-US" sz="1200" b="0" i="0" kern="1200" dirty="0" smtClean="0">
                <a:solidFill>
                  <a:schemeClr val="tx1"/>
                </a:solidFill>
                <a:effectLst/>
                <a:latin typeface="+mn-lt"/>
                <a:ea typeface="+mn-ea"/>
                <a:cs typeface="+mn-cs"/>
                <a:hlinkClick r:id="rId4"/>
              </a:rPr>
              <a:t>http://www.computerworld.com/article/2920117/business-intelligence/most-downloaded-r-packages-last-month.html</a:t>
            </a:r>
            <a:r>
              <a:rPr lang="en-US"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hlinkClick r:id="rId5"/>
              </a:rPr>
              <a:t>http://www.kdnuggets.com/2015/06/top-20-r-packages.html</a:t>
            </a:r>
            <a:r>
              <a:rPr lang="en-US" sz="1200" b="0" i="0" kern="1200" dirty="0" smtClean="0">
                <a:solidFill>
                  <a:schemeClr val="tx1"/>
                </a:solidFill>
                <a:effectLst/>
                <a:latin typeface="+mn-lt"/>
                <a:ea typeface="+mn-ea"/>
                <a:cs typeface="+mn-cs"/>
              </a:rPr>
              <a:t>). We took the logs from the mirrored </a:t>
            </a:r>
            <a:r>
              <a:rPr lang="en-US" sz="1200" b="0" i="0" kern="1200" dirty="0" err="1" smtClean="0">
                <a:solidFill>
                  <a:schemeClr val="tx1"/>
                </a:solidFill>
                <a:effectLst/>
                <a:latin typeface="+mn-lt"/>
                <a:ea typeface="+mn-ea"/>
                <a:cs typeface="+mn-cs"/>
              </a:rPr>
              <a:t>RStudio</a:t>
            </a:r>
            <a:r>
              <a:rPr lang="en-US" sz="1200" b="0" i="0" kern="1200" dirty="0" smtClean="0">
                <a:solidFill>
                  <a:schemeClr val="tx1"/>
                </a:solidFill>
                <a:effectLst/>
                <a:latin typeface="+mn-lt"/>
                <a:ea typeface="+mn-ea"/>
                <a:cs typeface="+mn-cs"/>
              </a:rPr>
              <a:t> CRAN and computed the downloads from</a:t>
            </a:r>
            <a:r>
              <a:rPr lang="en-US" sz="1200" b="0" i="0" kern="1200" baseline="0" dirty="0" smtClean="0">
                <a:solidFill>
                  <a:schemeClr val="tx1"/>
                </a:solidFill>
                <a:effectLst/>
                <a:latin typeface="+mn-lt"/>
                <a:ea typeface="+mn-ea"/>
                <a:cs typeface="+mn-cs"/>
              </a:rPr>
              <a:t> a set of</a:t>
            </a:r>
            <a:r>
              <a:rPr lang="en-US" sz="1200" b="0" i="0" kern="1200" dirty="0" smtClean="0">
                <a:solidFill>
                  <a:schemeClr val="tx1"/>
                </a:solidFill>
                <a:effectLst/>
                <a:latin typeface="+mn-lt"/>
                <a:ea typeface="+mn-ea"/>
                <a:cs typeface="+mn-cs"/>
              </a:rPr>
              <a:t> popular packages, e.g. ggplot2, for 2012-2015. I got 2.4 million. We used the same </a:t>
            </a:r>
            <a:r>
              <a:rPr lang="en-US" sz="1200" b="0" i="0" kern="1200" dirty="0" err="1" smtClean="0">
                <a:solidFill>
                  <a:schemeClr val="tx1"/>
                </a:solidFill>
                <a:effectLst/>
                <a:latin typeface="+mn-lt"/>
                <a:ea typeface="+mn-ea"/>
                <a:cs typeface="+mn-cs"/>
              </a:rPr>
              <a:t>dedupe</a:t>
            </a:r>
            <a:r>
              <a:rPr lang="en-US" sz="1200" b="0" i="0" kern="1200" dirty="0" smtClean="0">
                <a:solidFill>
                  <a:schemeClr val="tx1"/>
                </a:solidFill>
                <a:effectLst/>
                <a:latin typeface="+mn-lt"/>
                <a:ea typeface="+mn-ea"/>
                <a:cs typeface="+mn-cs"/>
              </a:rPr>
              <a:t> factor (2/3) and approximated</a:t>
            </a:r>
            <a:r>
              <a:rPr lang="en-US" sz="1200" b="0" i="0" kern="1200" baseline="0" dirty="0" smtClean="0">
                <a:solidFill>
                  <a:schemeClr val="tx1"/>
                </a:solidFill>
                <a:effectLst/>
                <a:latin typeface="+mn-lt"/>
                <a:ea typeface="+mn-ea"/>
                <a:cs typeface="+mn-cs"/>
              </a:rPr>
              <a:t> that the total other mirrors are a combined total of 10X. </a:t>
            </a:r>
            <a:endParaRPr lang="en-US" sz="1200" b="0" i="0" kern="1200" dirty="0" smtClean="0">
              <a:solidFill>
                <a:schemeClr val="tx1"/>
              </a:solidFill>
              <a:effectLst/>
              <a:latin typeface="+mn-lt"/>
              <a:ea typeface="+mn-ea"/>
              <a:cs typeface="+mn-cs"/>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E7A13969-3083-094B-827C-15E95D2CBE94}" type="slidenum">
              <a:rPr lang="en-US" smtClean="0"/>
              <a:t>7</a:t>
            </a:fld>
            <a:endParaRPr lang="en-US" dirty="0"/>
          </a:p>
        </p:txBody>
      </p:sp>
    </p:spTree>
    <p:extLst>
      <p:ext uri="{BB962C8B-B14F-4D97-AF65-F5344CB8AC3E}">
        <p14:creationId xmlns:p14="http://schemas.microsoft.com/office/powerpoint/2010/main" val="21374124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Product / Services</a:t>
            </a:r>
          </a:p>
          <a:p>
            <a:endParaRPr lang="en-US" dirty="0" smtClean="0"/>
          </a:p>
          <a:p>
            <a:r>
              <a:rPr lang="en-US" baseline="0" dirty="0" smtClean="0"/>
              <a:t>100 </a:t>
            </a:r>
            <a:r>
              <a:rPr lang="en-US" dirty="0" smtClean="0"/>
              <a:t>$10K+</a:t>
            </a:r>
            <a:r>
              <a:rPr lang="en-US" baseline="0" dirty="0" smtClean="0"/>
              <a:t> customers </a:t>
            </a:r>
          </a:p>
          <a:p>
            <a:r>
              <a:rPr lang="en-US" baseline="0" dirty="0" smtClean="0"/>
              <a:t>30 – strategic customers - $50K+/yr</a:t>
            </a:r>
          </a:p>
          <a:p>
            <a:r>
              <a:rPr lang="en-US" baseline="0" dirty="0" smtClean="0"/>
              <a:t>Fortune 500</a:t>
            </a:r>
          </a:p>
          <a:p>
            <a:r>
              <a:rPr lang="en-US" baseline="0" dirty="0" smtClean="0"/>
              <a:t>Global 1000</a:t>
            </a:r>
          </a:p>
          <a:p>
            <a:endParaRPr lang="en-US" baseline="0" dirty="0" smtClean="0"/>
          </a:p>
        </p:txBody>
      </p:sp>
      <p:sp>
        <p:nvSpPr>
          <p:cNvPr id="4" name="Slide Number Placeholder 3"/>
          <p:cNvSpPr>
            <a:spLocks noGrp="1"/>
          </p:cNvSpPr>
          <p:nvPr>
            <p:ph type="sldNum" sz="quarter" idx="10"/>
          </p:nvPr>
        </p:nvSpPr>
        <p:spPr/>
        <p:txBody>
          <a:bodyPr/>
          <a:lstStyle/>
          <a:p>
            <a:fld id="{E7A13969-3083-094B-827C-15E95D2CBE94}" type="slidenum">
              <a:rPr lang="en-US" smtClean="0"/>
              <a:t>61</a:t>
            </a:fld>
            <a:endParaRPr lang="en-US" dirty="0"/>
          </a:p>
        </p:txBody>
      </p:sp>
    </p:spTree>
    <p:extLst>
      <p:ext uri="{BB962C8B-B14F-4D97-AF65-F5344CB8AC3E}">
        <p14:creationId xmlns:p14="http://schemas.microsoft.com/office/powerpoint/2010/main" val="17937132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A13969-3083-094B-827C-15E95D2CBE94}" type="slidenum">
              <a:rPr lang="en-US" smtClean="0"/>
              <a:t>69</a:t>
            </a:fld>
            <a:endParaRPr lang="en-US" dirty="0"/>
          </a:p>
        </p:txBody>
      </p:sp>
    </p:spTree>
    <p:extLst>
      <p:ext uri="{BB962C8B-B14F-4D97-AF65-F5344CB8AC3E}">
        <p14:creationId xmlns:p14="http://schemas.microsoft.com/office/powerpoint/2010/main" val="1691608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Python &amp; R</a:t>
            </a:r>
          </a:p>
          <a:p>
            <a:r>
              <a:rPr lang="en-US" dirty="0" smtClean="0"/>
              <a:t>Democratize innovation through broad access to Open Data Science tools</a:t>
            </a:r>
          </a:p>
          <a:p>
            <a:r>
              <a:rPr lang="en-US" dirty="0" smtClean="0"/>
              <a:t>thousands of powerful analytic packages </a:t>
            </a:r>
          </a:p>
          <a:p>
            <a:endParaRPr lang="en-US" dirty="0"/>
          </a:p>
        </p:txBody>
      </p:sp>
      <p:sp>
        <p:nvSpPr>
          <p:cNvPr id="4" name="Slide Number Placeholder 3"/>
          <p:cNvSpPr>
            <a:spLocks noGrp="1"/>
          </p:cNvSpPr>
          <p:nvPr>
            <p:ph type="sldNum" sz="quarter" idx="10"/>
          </p:nvPr>
        </p:nvSpPr>
        <p:spPr/>
        <p:txBody>
          <a:bodyPr/>
          <a:lstStyle/>
          <a:p>
            <a:fld id="{E7A13969-3083-094B-827C-15E95D2CBE94}" type="slidenum">
              <a:rPr lang="en-US" smtClean="0"/>
              <a:t>8</a:t>
            </a:fld>
            <a:endParaRPr lang="en-US" dirty="0"/>
          </a:p>
        </p:txBody>
      </p:sp>
    </p:spTree>
    <p:extLst>
      <p:ext uri="{BB962C8B-B14F-4D97-AF65-F5344CB8AC3E}">
        <p14:creationId xmlns:p14="http://schemas.microsoft.com/office/powerpoint/2010/main" val="982480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Python &amp; R</a:t>
            </a:r>
          </a:p>
          <a:p>
            <a:r>
              <a:rPr lang="en-US" dirty="0" smtClean="0"/>
              <a:t>Democratize innovation through broad access to Open Data Science tools</a:t>
            </a:r>
          </a:p>
          <a:p>
            <a:r>
              <a:rPr lang="en-US" dirty="0" smtClean="0"/>
              <a:t>thousands of powerful analytic packages </a:t>
            </a:r>
          </a:p>
          <a:p>
            <a:endParaRPr lang="en-US" dirty="0"/>
          </a:p>
        </p:txBody>
      </p:sp>
      <p:sp>
        <p:nvSpPr>
          <p:cNvPr id="4" name="Slide Number Placeholder 3"/>
          <p:cNvSpPr>
            <a:spLocks noGrp="1"/>
          </p:cNvSpPr>
          <p:nvPr>
            <p:ph type="sldNum" sz="quarter" idx="10"/>
          </p:nvPr>
        </p:nvSpPr>
        <p:spPr/>
        <p:txBody>
          <a:bodyPr/>
          <a:lstStyle/>
          <a:p>
            <a:fld id="{E7A13969-3083-094B-827C-15E95D2CBE94}" type="slidenum">
              <a:rPr lang="en-US" smtClean="0"/>
              <a:t>9</a:t>
            </a:fld>
            <a:endParaRPr lang="en-US" dirty="0"/>
          </a:p>
        </p:txBody>
      </p:sp>
    </p:spTree>
    <p:extLst>
      <p:ext uri="{BB962C8B-B14F-4D97-AF65-F5344CB8AC3E}">
        <p14:creationId xmlns:p14="http://schemas.microsoft.com/office/powerpoint/2010/main" val="1415782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Python &amp; R</a:t>
            </a:r>
          </a:p>
          <a:p>
            <a:r>
              <a:rPr lang="en-US" dirty="0" smtClean="0"/>
              <a:t>Democratize innovation through broad access to Open Data Science tools</a:t>
            </a:r>
          </a:p>
          <a:p>
            <a:r>
              <a:rPr lang="en-US" dirty="0" smtClean="0"/>
              <a:t>thousands of powerful analytic packages </a:t>
            </a:r>
          </a:p>
          <a:p>
            <a:endParaRPr lang="en-US" dirty="0"/>
          </a:p>
        </p:txBody>
      </p:sp>
      <p:sp>
        <p:nvSpPr>
          <p:cNvPr id="4" name="Slide Number Placeholder 3"/>
          <p:cNvSpPr>
            <a:spLocks noGrp="1"/>
          </p:cNvSpPr>
          <p:nvPr>
            <p:ph type="sldNum" sz="quarter" idx="10"/>
          </p:nvPr>
        </p:nvSpPr>
        <p:spPr/>
        <p:txBody>
          <a:bodyPr/>
          <a:lstStyle/>
          <a:p>
            <a:fld id="{E7A13969-3083-094B-827C-15E95D2CBE94}" type="slidenum">
              <a:rPr lang="en-US" smtClean="0"/>
              <a:t>10</a:t>
            </a:fld>
            <a:endParaRPr lang="en-US" dirty="0"/>
          </a:p>
        </p:txBody>
      </p:sp>
    </p:spTree>
    <p:extLst>
      <p:ext uri="{BB962C8B-B14F-4D97-AF65-F5344CB8AC3E}">
        <p14:creationId xmlns:p14="http://schemas.microsoft.com/office/powerpoint/2010/main" val="2092287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Python &amp; R</a:t>
            </a:r>
          </a:p>
          <a:p>
            <a:r>
              <a:rPr lang="en-US" dirty="0" smtClean="0"/>
              <a:t>Democratize innovation through broad access to Open Data Science tools</a:t>
            </a:r>
          </a:p>
          <a:p>
            <a:r>
              <a:rPr lang="en-US" dirty="0" smtClean="0"/>
              <a:t>thousands of powerful analytic packages </a:t>
            </a:r>
          </a:p>
          <a:p>
            <a:endParaRPr lang="en-US" dirty="0"/>
          </a:p>
        </p:txBody>
      </p:sp>
      <p:sp>
        <p:nvSpPr>
          <p:cNvPr id="4" name="Slide Number Placeholder 3"/>
          <p:cNvSpPr>
            <a:spLocks noGrp="1"/>
          </p:cNvSpPr>
          <p:nvPr>
            <p:ph type="sldNum" sz="quarter" idx="10"/>
          </p:nvPr>
        </p:nvSpPr>
        <p:spPr/>
        <p:txBody>
          <a:bodyPr/>
          <a:lstStyle/>
          <a:p>
            <a:fld id="{E7A13969-3083-094B-827C-15E95D2CBE94}" type="slidenum">
              <a:rPr lang="en-US" smtClean="0"/>
              <a:t>11</a:t>
            </a:fld>
            <a:endParaRPr lang="en-US" dirty="0"/>
          </a:p>
        </p:txBody>
      </p:sp>
    </p:spTree>
    <p:extLst>
      <p:ext uri="{BB962C8B-B14F-4D97-AF65-F5344CB8AC3E}">
        <p14:creationId xmlns:p14="http://schemas.microsoft.com/office/powerpoint/2010/main" val="1922371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Python &amp; R</a:t>
            </a:r>
          </a:p>
          <a:p>
            <a:r>
              <a:rPr lang="en-US" dirty="0" smtClean="0"/>
              <a:t>Democratize innovation through broad access to Open Data Science tools</a:t>
            </a:r>
          </a:p>
          <a:p>
            <a:r>
              <a:rPr lang="en-US" dirty="0" smtClean="0"/>
              <a:t>thousands of powerful analytic packages </a:t>
            </a:r>
          </a:p>
          <a:p>
            <a:endParaRPr lang="en-US" dirty="0"/>
          </a:p>
        </p:txBody>
      </p:sp>
      <p:sp>
        <p:nvSpPr>
          <p:cNvPr id="4" name="Slide Number Placeholder 3"/>
          <p:cNvSpPr>
            <a:spLocks noGrp="1"/>
          </p:cNvSpPr>
          <p:nvPr>
            <p:ph type="sldNum" sz="quarter" idx="10"/>
          </p:nvPr>
        </p:nvSpPr>
        <p:spPr/>
        <p:txBody>
          <a:bodyPr/>
          <a:lstStyle/>
          <a:p>
            <a:fld id="{E7A13969-3083-094B-827C-15E95D2CBE94}" type="slidenum">
              <a:rPr lang="en-US" smtClean="0"/>
              <a:t>12</a:t>
            </a:fld>
            <a:endParaRPr lang="en-US" dirty="0"/>
          </a:p>
        </p:txBody>
      </p:sp>
    </p:spTree>
    <p:extLst>
      <p:ext uri="{BB962C8B-B14F-4D97-AF65-F5344CB8AC3E}">
        <p14:creationId xmlns:p14="http://schemas.microsoft.com/office/powerpoint/2010/main" val="744953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Python &amp; R</a:t>
            </a:r>
          </a:p>
          <a:p>
            <a:r>
              <a:rPr lang="en-US" dirty="0" smtClean="0"/>
              <a:t>Democratize innovation through broad access to Open Data Science tools</a:t>
            </a:r>
          </a:p>
          <a:p>
            <a:r>
              <a:rPr lang="en-US" dirty="0" smtClean="0"/>
              <a:t>thousands of powerful analytic packages </a:t>
            </a:r>
          </a:p>
          <a:p>
            <a:endParaRPr lang="en-US" dirty="0"/>
          </a:p>
        </p:txBody>
      </p:sp>
      <p:sp>
        <p:nvSpPr>
          <p:cNvPr id="4" name="Slide Number Placeholder 3"/>
          <p:cNvSpPr>
            <a:spLocks noGrp="1"/>
          </p:cNvSpPr>
          <p:nvPr>
            <p:ph type="sldNum" sz="quarter" idx="10"/>
          </p:nvPr>
        </p:nvSpPr>
        <p:spPr/>
        <p:txBody>
          <a:bodyPr/>
          <a:lstStyle/>
          <a:p>
            <a:fld id="{E7A13969-3083-094B-827C-15E95D2CBE94}" type="slidenum">
              <a:rPr lang="en-US" smtClean="0"/>
              <a:t>13</a:t>
            </a:fld>
            <a:endParaRPr lang="en-US" dirty="0"/>
          </a:p>
        </p:txBody>
      </p:sp>
    </p:spTree>
    <p:extLst>
      <p:ext uri="{BB962C8B-B14F-4D97-AF65-F5344CB8AC3E}">
        <p14:creationId xmlns:p14="http://schemas.microsoft.com/office/powerpoint/2010/main" val="6125256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png"/><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ALT 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57199" y="1286931"/>
            <a:ext cx="6485468" cy="1394883"/>
          </a:xfrm>
        </p:spPr>
        <p:txBody>
          <a:bodyPr anchor="b">
            <a:normAutofit/>
          </a:bodyPr>
          <a:lstStyle>
            <a:lvl1pPr algn="l">
              <a:defRPr sz="4000">
                <a:solidFill>
                  <a:schemeClr val="accent2"/>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457199" y="2766482"/>
            <a:ext cx="6485467" cy="797598"/>
          </a:xfrm>
        </p:spPr>
        <p:txBody>
          <a:bodyPr>
            <a:normAutofit/>
          </a:bodyPr>
          <a:lstStyle>
            <a:lvl1pPr marL="0" indent="0" algn="l">
              <a:buNone/>
              <a:defRPr sz="2400">
                <a:solidFill>
                  <a:srgbClr val="00A3E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2" name="Text Placeholder 6"/>
          <p:cNvSpPr>
            <a:spLocks noGrp="1"/>
          </p:cNvSpPr>
          <p:nvPr>
            <p:ph type="body" sz="quarter" idx="13" hasCustomPrompt="1"/>
          </p:nvPr>
        </p:nvSpPr>
        <p:spPr>
          <a:xfrm>
            <a:off x="457199" y="3646624"/>
            <a:ext cx="6169232" cy="514350"/>
          </a:xfrm>
          <a:prstGeom prst="rect">
            <a:avLst/>
          </a:prstGeom>
        </p:spPr>
        <p:txBody>
          <a:bodyPr>
            <a:normAutofit/>
          </a:bodyPr>
          <a:lstStyle>
            <a:lvl1pPr marL="0" indent="0">
              <a:buNone/>
              <a:defRPr sz="1500" baseline="0">
                <a:solidFill>
                  <a:schemeClr val="accent2"/>
                </a:solidFill>
              </a:defRPr>
            </a:lvl1pPr>
          </a:lstStyle>
          <a:p>
            <a:pPr lvl="0"/>
            <a:r>
              <a:rPr lang="en-US" dirty="0" smtClean="0"/>
              <a:t>Name, Title, Company, Email, Twitter Handle</a:t>
            </a:r>
          </a:p>
        </p:txBody>
      </p:sp>
      <p:sp>
        <p:nvSpPr>
          <p:cNvPr id="13" name="Text Placeholder 9"/>
          <p:cNvSpPr>
            <a:spLocks noGrp="1"/>
          </p:cNvSpPr>
          <p:nvPr>
            <p:ph type="body" sz="quarter" idx="14" hasCustomPrompt="1"/>
          </p:nvPr>
        </p:nvSpPr>
        <p:spPr>
          <a:xfrm>
            <a:off x="457199" y="4245299"/>
            <a:ext cx="6169231" cy="514350"/>
          </a:xfrm>
          <a:prstGeom prst="rect">
            <a:avLst/>
          </a:prstGeom>
        </p:spPr>
        <p:txBody>
          <a:bodyPr anchor="b">
            <a:noAutofit/>
          </a:bodyPr>
          <a:lstStyle>
            <a:lvl1pPr marL="0" indent="0">
              <a:buNone/>
              <a:defRPr sz="1400">
                <a:solidFill>
                  <a:srgbClr val="3FAE2A"/>
                </a:solidFill>
              </a:defRPr>
            </a:lvl1pPr>
          </a:lstStyle>
          <a:p>
            <a:pPr lvl="0"/>
            <a:r>
              <a:rPr lang="en-US" dirty="0" smtClean="0"/>
              <a:t>Date, Venue or Event, Audience</a:t>
            </a:r>
          </a:p>
        </p:txBody>
      </p:sp>
      <p:pic>
        <p:nvPicPr>
          <p:cNvPr id="11" name="Picture 10" descr="Continuum_Logo_White_0623.ai"/>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17375" y="117626"/>
            <a:ext cx="1553441" cy="35145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98" y="327458"/>
            <a:ext cx="1688837" cy="985495"/>
          </a:xfrm>
          <a:prstGeom prst="rect">
            <a:avLst/>
          </a:prstGeom>
        </p:spPr>
      </p:pic>
      <p:sp>
        <p:nvSpPr>
          <p:cNvPr id="16" name="Footer Placeholder 3"/>
          <p:cNvSpPr txBox="1">
            <a:spLocks/>
          </p:cNvSpPr>
          <p:nvPr/>
        </p:nvSpPr>
        <p:spPr>
          <a:xfrm>
            <a:off x="3124200" y="4785084"/>
            <a:ext cx="2895600" cy="273844"/>
          </a:xfrm>
          <a:prstGeom prst="rect">
            <a:avLst/>
          </a:prstGeom>
        </p:spPr>
        <p:txBody>
          <a:bodyPr vert="horz" lIns="91440" tIns="45720" rIns="91440" bIns="45720" rtlCol="0" anchor="b" anchorCtr="1"/>
          <a:lstStyle>
            <a:defPPr>
              <a:defRPr lang="en-US"/>
            </a:defPPr>
            <a:lvl1pPr marL="0" algn="ctr" defTabSz="457200" rtl="0" eaLnBrk="1" latinLnBrk="0" hangingPunct="1">
              <a:lnSpc>
                <a:spcPct val="100000"/>
              </a:lnSpc>
              <a:spcBef>
                <a:spcPts val="0"/>
              </a:spcBef>
              <a:spcAft>
                <a:spcPts val="0"/>
              </a:spcAft>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900" baseline="30000" dirty="0" smtClean="0"/>
              <a:t>© 2016 Continuum Analytics - Confidential &amp; Proprietary</a:t>
            </a:r>
          </a:p>
        </p:txBody>
      </p:sp>
    </p:spTree>
    <p:extLst>
      <p:ext uri="{BB962C8B-B14F-4D97-AF65-F5344CB8AC3E}">
        <p14:creationId xmlns:p14="http://schemas.microsoft.com/office/powerpoint/2010/main" val="282389183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2_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2180035"/>
            <a:ext cx="8037514" cy="1021556"/>
          </a:xfrm>
          <a:prstGeom prst="rect">
            <a:avLst/>
          </a:prstGeom>
        </p:spPr>
        <p:txBody>
          <a:bodyPr anchor="t"/>
          <a:lstStyle>
            <a:lvl1pPr algn="l">
              <a:defRPr sz="4000" b="0" cap="none">
                <a:solidFill>
                  <a:schemeClr val="accent2"/>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199" y="1054895"/>
            <a:ext cx="8037514" cy="1125140"/>
          </a:xfrm>
          <a:prstGeom prst="rect">
            <a:avLst/>
          </a:prstGeom>
        </p:spPr>
        <p:txBody>
          <a:bodyPr anchor="b"/>
          <a:lstStyle>
            <a:lvl1pPr marL="0" indent="0">
              <a:buNone/>
              <a:defRPr sz="20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8" name="Footer Placeholder 3"/>
          <p:cNvSpPr txBox="1">
            <a:spLocks/>
          </p:cNvSpPr>
          <p:nvPr userDrawn="1"/>
        </p:nvSpPr>
        <p:spPr>
          <a:xfrm>
            <a:off x="3124200" y="4854930"/>
            <a:ext cx="2895600" cy="273844"/>
          </a:xfrm>
          <a:prstGeom prst="rect">
            <a:avLst/>
          </a:prstGeom>
        </p:spPr>
        <p:txBody>
          <a:bodyPr vert="horz" lIns="91440" tIns="45720" rIns="91440" bIns="45720" rtlCol="0" anchor="b" anchorCtr="1"/>
          <a:lstStyle>
            <a:defPPr>
              <a:defRPr lang="en-US"/>
            </a:defPPr>
            <a:lvl1pPr marL="0" algn="ctr" defTabSz="457200" rtl="0" eaLnBrk="1" latinLnBrk="0" hangingPunct="1">
              <a:lnSpc>
                <a:spcPct val="100000"/>
              </a:lnSpc>
              <a:spcBef>
                <a:spcPts val="0"/>
              </a:spcBef>
              <a:spcAft>
                <a:spcPts val="0"/>
              </a:spcAft>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aseline="30000" dirty="0" smtClean="0"/>
              <a:t>© 2016 Continuum Analytics - Confidential &amp; Proprietary</a:t>
            </a:r>
          </a:p>
        </p:txBody>
      </p:sp>
    </p:spTree>
    <p:extLst>
      <p:ext uri="{BB962C8B-B14F-4D97-AF65-F5344CB8AC3E}">
        <p14:creationId xmlns:p14="http://schemas.microsoft.com/office/powerpoint/2010/main" val="381507325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5" name="TextBox 4"/>
          <p:cNvSpPr txBox="1"/>
          <p:nvPr userDrawn="1"/>
        </p:nvSpPr>
        <p:spPr>
          <a:xfrm>
            <a:off x="7814733" y="4821173"/>
            <a:ext cx="1156084" cy="246221"/>
          </a:xfrm>
          <a:prstGeom prst="rect">
            <a:avLst/>
          </a:prstGeom>
          <a:noFill/>
        </p:spPr>
        <p:txBody>
          <a:bodyPr wrap="square" rtlCol="0">
            <a:spAutoFit/>
          </a:bodyPr>
          <a:lstStyle/>
          <a:p>
            <a:pPr algn="r"/>
            <a:fld id="{39575706-24CF-6E49-B3C3-518B517D6442}" type="slidenum">
              <a:rPr lang="en-US" sz="1000" smtClean="0">
                <a:solidFill>
                  <a:srgbClr val="FFFFFF"/>
                </a:solidFill>
              </a:rPr>
              <a:pPr algn="r"/>
              <a:t>‹#›</a:t>
            </a:fld>
            <a:endParaRPr lang="en-US" sz="1000" dirty="0">
              <a:solidFill>
                <a:srgbClr val="FFFFFF"/>
              </a:solidFill>
            </a:endParaRPr>
          </a:p>
        </p:txBody>
      </p:sp>
    </p:spTree>
    <p:extLst>
      <p:ext uri="{BB962C8B-B14F-4D97-AF65-F5344CB8AC3E}">
        <p14:creationId xmlns:p14="http://schemas.microsoft.com/office/powerpoint/2010/main" val="98738292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10" name="Content Placeholder 11"/>
          <p:cNvSpPr>
            <a:spLocks noGrp="1"/>
          </p:cNvSpPr>
          <p:nvPr>
            <p:ph sz="quarter" idx="13" hasCustomPrompt="1"/>
          </p:nvPr>
        </p:nvSpPr>
        <p:spPr>
          <a:xfrm>
            <a:off x="1714500" y="1481840"/>
            <a:ext cx="6019800" cy="1828800"/>
          </a:xfrm>
          <a:prstGeom prst="rect">
            <a:avLst/>
          </a:prstGeom>
        </p:spPr>
        <p:txBody>
          <a:bodyPr anchor="ctr"/>
          <a:lstStyle>
            <a:lvl1pPr marL="0" indent="0">
              <a:buNone/>
              <a:defRPr sz="2800" b="0" baseline="0">
                <a:solidFill>
                  <a:srgbClr val="25374D"/>
                </a:solidFill>
              </a:defRPr>
            </a:lvl1pPr>
            <a:lvl2pPr>
              <a:buClr>
                <a:schemeClr val="accent1"/>
              </a:buClr>
              <a:defRPr sz="1400">
                <a:solidFill>
                  <a:schemeClr val="tx1"/>
                </a:solidFill>
              </a:defRPr>
            </a:lvl2pPr>
            <a:lvl3pPr>
              <a:buClr>
                <a:schemeClr val="accent1"/>
              </a:buClr>
              <a:defRPr sz="1400">
                <a:solidFill>
                  <a:schemeClr val="tx1"/>
                </a:solidFill>
              </a:defRPr>
            </a:lvl3pPr>
            <a:lvl4pPr>
              <a:buClr>
                <a:schemeClr val="accent1"/>
              </a:buClr>
              <a:defRPr>
                <a:solidFill>
                  <a:schemeClr val="tx1"/>
                </a:solidFill>
              </a:defRPr>
            </a:lvl4pPr>
            <a:lvl5pPr>
              <a:buClr>
                <a:schemeClr val="accent1"/>
              </a:buClr>
              <a:defRPr>
                <a:solidFill>
                  <a:schemeClr val="tx1"/>
                </a:solidFill>
              </a:defRPr>
            </a:lvl5pPr>
          </a:lstStyle>
          <a:p>
            <a:pPr lvl="0"/>
            <a:r>
              <a:rPr lang="en-US" dirty="0" smtClean="0"/>
              <a:t>Quote</a:t>
            </a:r>
          </a:p>
        </p:txBody>
      </p:sp>
      <p:sp>
        <p:nvSpPr>
          <p:cNvPr id="11" name="Text Placeholder 2"/>
          <p:cNvSpPr>
            <a:spLocks noGrp="1"/>
          </p:cNvSpPr>
          <p:nvPr>
            <p:ph type="body" sz="quarter" idx="14" hasCustomPrompt="1"/>
          </p:nvPr>
        </p:nvSpPr>
        <p:spPr>
          <a:xfrm>
            <a:off x="1714500" y="3367790"/>
            <a:ext cx="6019800" cy="342900"/>
          </a:xfrm>
          <a:prstGeom prst="rect">
            <a:avLst/>
          </a:prstGeom>
        </p:spPr>
        <p:txBody>
          <a:bodyPr vert="horz"/>
          <a:lstStyle>
            <a:lvl1pPr marL="0" indent="0" algn="r">
              <a:buNone/>
              <a:defRPr sz="1600" b="1" baseline="0">
                <a:solidFill>
                  <a:schemeClr val="accent4"/>
                </a:solidFill>
              </a:defRPr>
            </a:lvl1pPr>
          </a:lstStyle>
          <a:p>
            <a:pPr lvl="0"/>
            <a:r>
              <a:rPr lang="en-US" dirty="0" err="1" smtClean="0"/>
              <a:t>Firstname</a:t>
            </a:r>
            <a:r>
              <a:rPr lang="en-US" dirty="0" smtClean="0"/>
              <a:t> </a:t>
            </a:r>
            <a:r>
              <a:rPr lang="en-US" dirty="0" err="1" smtClean="0"/>
              <a:t>Lastname</a:t>
            </a:r>
            <a:endParaRPr lang="en-US" dirty="0" smtClean="0"/>
          </a:p>
        </p:txBody>
      </p:sp>
      <p:sp>
        <p:nvSpPr>
          <p:cNvPr id="12" name="TextBox 11"/>
          <p:cNvSpPr txBox="1"/>
          <p:nvPr userDrawn="1"/>
        </p:nvSpPr>
        <p:spPr>
          <a:xfrm>
            <a:off x="609600" y="1224398"/>
            <a:ext cx="838200" cy="2400657"/>
          </a:xfrm>
          <a:prstGeom prst="rect">
            <a:avLst/>
          </a:prstGeom>
          <a:noFill/>
        </p:spPr>
        <p:txBody>
          <a:bodyPr wrap="square" rtlCol="0">
            <a:spAutoFit/>
          </a:bodyPr>
          <a:lstStyle/>
          <a:p>
            <a:r>
              <a:rPr lang="en-US" sz="15000" b="0" i="0" dirty="0" smtClean="0">
                <a:solidFill>
                  <a:srgbClr val="00A3E0"/>
                </a:solidFill>
                <a:latin typeface="Times"/>
                <a:cs typeface="Times"/>
              </a:rPr>
              <a:t>“</a:t>
            </a:r>
            <a:endParaRPr lang="en-US" sz="15000" b="0" i="0" dirty="0">
              <a:solidFill>
                <a:srgbClr val="00A3E0"/>
              </a:solidFill>
              <a:latin typeface="Times"/>
              <a:cs typeface="Times"/>
            </a:endParaRPr>
          </a:p>
        </p:txBody>
      </p:sp>
      <p:sp>
        <p:nvSpPr>
          <p:cNvPr id="13" name="TextBox 12"/>
          <p:cNvSpPr txBox="1"/>
          <p:nvPr userDrawn="1"/>
        </p:nvSpPr>
        <p:spPr>
          <a:xfrm>
            <a:off x="7620000" y="2167640"/>
            <a:ext cx="838200" cy="2400657"/>
          </a:xfrm>
          <a:prstGeom prst="rect">
            <a:avLst/>
          </a:prstGeom>
          <a:noFill/>
        </p:spPr>
        <p:txBody>
          <a:bodyPr wrap="square" rtlCol="0">
            <a:spAutoFit/>
          </a:bodyPr>
          <a:lstStyle/>
          <a:p>
            <a:r>
              <a:rPr lang="en-US" sz="15000" b="0" i="0" dirty="0" smtClean="0">
                <a:solidFill>
                  <a:srgbClr val="00A3E0"/>
                </a:solidFill>
                <a:latin typeface="Times"/>
                <a:cs typeface="Times"/>
              </a:rPr>
              <a:t>”</a:t>
            </a:r>
            <a:endParaRPr lang="en-US" sz="15000" b="0" i="0" dirty="0">
              <a:solidFill>
                <a:srgbClr val="00A3E0"/>
              </a:solidFill>
              <a:latin typeface="Times"/>
              <a:cs typeface="Times"/>
            </a:endParaRPr>
          </a:p>
        </p:txBody>
      </p:sp>
      <p:sp>
        <p:nvSpPr>
          <p:cNvPr id="9" name="Title 1"/>
          <p:cNvSpPr>
            <a:spLocks noGrp="1"/>
          </p:cNvSpPr>
          <p:nvPr>
            <p:ph type="title"/>
          </p:nvPr>
        </p:nvSpPr>
        <p:spPr>
          <a:xfrm>
            <a:off x="457199" y="121024"/>
            <a:ext cx="7247966" cy="1116106"/>
          </a:xfrm>
        </p:spPr>
        <p:txBody>
          <a:bodyPr/>
          <a:lstStyle/>
          <a:p>
            <a:r>
              <a:rPr lang="en-US" smtClean="0"/>
              <a:t>Click to edit Master title style</a:t>
            </a:r>
            <a:endParaRPr lang="en-US"/>
          </a:p>
        </p:txBody>
      </p:sp>
      <p:sp>
        <p:nvSpPr>
          <p:cNvPr id="14" name="TextBox 13"/>
          <p:cNvSpPr txBox="1"/>
          <p:nvPr userDrawn="1"/>
        </p:nvSpPr>
        <p:spPr>
          <a:xfrm>
            <a:off x="7814733" y="4821173"/>
            <a:ext cx="1156084" cy="246221"/>
          </a:xfrm>
          <a:prstGeom prst="rect">
            <a:avLst/>
          </a:prstGeom>
          <a:noFill/>
        </p:spPr>
        <p:txBody>
          <a:bodyPr wrap="square" rtlCol="0">
            <a:spAutoFit/>
          </a:bodyPr>
          <a:lstStyle/>
          <a:p>
            <a:pPr algn="r"/>
            <a:fld id="{39575706-24CF-6E49-B3C3-518B517D6442}" type="slidenum">
              <a:rPr lang="en-US" sz="1000" smtClean="0">
                <a:solidFill>
                  <a:srgbClr val="FFFFFF"/>
                </a:solidFill>
              </a:rPr>
              <a:pPr algn="r"/>
              <a:t>‹#›</a:t>
            </a:fld>
            <a:endParaRPr lang="en-US" sz="1000" dirty="0">
              <a:solidFill>
                <a:srgbClr val="FFFFFF"/>
              </a:solidFill>
            </a:endParaRPr>
          </a:p>
        </p:txBody>
      </p:sp>
    </p:spTree>
    <p:extLst>
      <p:ext uri="{BB962C8B-B14F-4D97-AF65-F5344CB8AC3E}">
        <p14:creationId xmlns:p14="http://schemas.microsoft.com/office/powerpoint/2010/main" val="75557178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ALT End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199" y="1469231"/>
            <a:ext cx="8001001" cy="1102519"/>
          </a:xfrm>
          <a:prstGeom prst="rect">
            <a:avLst/>
          </a:prstGeom>
        </p:spPr>
        <p:txBody>
          <a:bodyPr/>
          <a:lstStyle>
            <a:lvl1pPr algn="l">
              <a:defRPr>
                <a:solidFill>
                  <a:schemeClr val="accent1"/>
                </a:solidFill>
              </a:defRPr>
            </a:lvl1pPr>
          </a:lstStyle>
          <a:p>
            <a:r>
              <a:rPr lang="en-US" dirty="0" smtClean="0"/>
              <a:t>THANK YOU</a:t>
            </a:r>
            <a:endParaRPr lang="en-US" dirty="0"/>
          </a:p>
        </p:txBody>
      </p:sp>
      <p:sp>
        <p:nvSpPr>
          <p:cNvPr id="12" name="Text Placeholder 6"/>
          <p:cNvSpPr>
            <a:spLocks noGrp="1"/>
          </p:cNvSpPr>
          <p:nvPr>
            <p:ph type="body" sz="quarter" idx="13" hasCustomPrompt="1"/>
          </p:nvPr>
        </p:nvSpPr>
        <p:spPr>
          <a:xfrm>
            <a:off x="457199" y="2729923"/>
            <a:ext cx="5486401" cy="514350"/>
          </a:xfrm>
          <a:prstGeom prst="rect">
            <a:avLst/>
          </a:prstGeom>
        </p:spPr>
        <p:txBody>
          <a:bodyPr/>
          <a:lstStyle>
            <a:lvl1pPr marL="0" indent="0">
              <a:buNone/>
              <a:defRPr sz="1600" baseline="0">
                <a:solidFill>
                  <a:schemeClr val="accent2"/>
                </a:solidFill>
              </a:defRPr>
            </a:lvl1pPr>
          </a:lstStyle>
          <a:p>
            <a:pPr lvl="0"/>
            <a:r>
              <a:rPr lang="en-US" dirty="0" smtClean="0"/>
              <a:t>Date, Venue or Event, Audience</a:t>
            </a:r>
          </a:p>
        </p:txBody>
      </p:sp>
      <p:sp>
        <p:nvSpPr>
          <p:cNvPr id="10" name="Rectangle 9"/>
          <p:cNvSpPr/>
          <p:nvPr userDrawn="1"/>
        </p:nvSpPr>
        <p:spPr>
          <a:xfrm>
            <a:off x="685800" y="3422077"/>
            <a:ext cx="4572000" cy="830997"/>
          </a:xfrm>
          <a:prstGeom prst="rect">
            <a:avLst/>
          </a:prstGeom>
        </p:spPr>
        <p:txBody>
          <a:bodyPr>
            <a:spAutoFit/>
          </a:bodyPr>
          <a:lstStyle/>
          <a:p>
            <a:r>
              <a:rPr lang="en-US" sz="1200" dirty="0" smtClean="0">
                <a:solidFill>
                  <a:schemeClr val="bg1"/>
                </a:solidFill>
              </a:rPr>
              <a:t>221 W. 6th Street</a:t>
            </a:r>
          </a:p>
          <a:p>
            <a:r>
              <a:rPr lang="en-US" sz="1200" dirty="0" smtClean="0">
                <a:solidFill>
                  <a:schemeClr val="bg1"/>
                </a:solidFill>
              </a:rPr>
              <a:t>Suite #1550</a:t>
            </a:r>
          </a:p>
          <a:p>
            <a:r>
              <a:rPr lang="en-US" sz="1200" dirty="0" smtClean="0">
                <a:solidFill>
                  <a:schemeClr val="bg1"/>
                </a:solidFill>
              </a:rPr>
              <a:t>Austin, TX 78701</a:t>
            </a:r>
          </a:p>
          <a:p>
            <a:r>
              <a:rPr lang="en-US" sz="1200" dirty="0" smtClean="0">
                <a:solidFill>
                  <a:schemeClr val="bg1"/>
                </a:solidFill>
              </a:rPr>
              <a:t>+1 512.222.5440</a:t>
            </a:r>
            <a:endParaRPr lang="en-US" sz="1200" dirty="0">
              <a:solidFill>
                <a:schemeClr val="bg1"/>
              </a:solidFill>
            </a:endParaRPr>
          </a:p>
        </p:txBody>
      </p:sp>
      <p:sp>
        <p:nvSpPr>
          <p:cNvPr id="11" name="Rectangle 10"/>
          <p:cNvSpPr/>
          <p:nvPr userDrawn="1"/>
        </p:nvSpPr>
        <p:spPr>
          <a:xfrm>
            <a:off x="2202230" y="3420992"/>
            <a:ext cx="4572000" cy="830997"/>
          </a:xfrm>
          <a:prstGeom prst="rect">
            <a:avLst/>
          </a:prstGeom>
        </p:spPr>
        <p:txBody>
          <a:bodyPr>
            <a:spAutoFit/>
          </a:bodyPr>
          <a:lstStyle/>
          <a:p>
            <a:r>
              <a:rPr lang="en-US" sz="1200" dirty="0" smtClean="0">
                <a:solidFill>
                  <a:schemeClr val="bg1"/>
                </a:solidFill>
              </a:rPr>
              <a:t>info@continuum.io</a:t>
            </a:r>
          </a:p>
          <a:p>
            <a:endParaRPr lang="en-US" sz="1200" dirty="0" smtClean="0">
              <a:solidFill>
                <a:schemeClr val="bg1"/>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smtClean="0">
                <a:solidFill>
                  <a:srgbClr val="FFFFFF"/>
                </a:solidFill>
              </a:rPr>
              <a:t>@ContinuumIO</a:t>
            </a:r>
          </a:p>
          <a:p>
            <a:endParaRPr lang="en-US" sz="1200" dirty="0">
              <a:solidFill>
                <a:schemeClr val="bg1"/>
              </a:solidFill>
            </a:endParaRPr>
          </a:p>
        </p:txBody>
      </p:sp>
      <p:sp>
        <p:nvSpPr>
          <p:cNvPr id="15" name="Footer Placeholder 3"/>
          <p:cNvSpPr txBox="1">
            <a:spLocks/>
          </p:cNvSpPr>
          <p:nvPr userDrawn="1"/>
        </p:nvSpPr>
        <p:spPr>
          <a:xfrm>
            <a:off x="3124200" y="4854930"/>
            <a:ext cx="2895600" cy="273844"/>
          </a:xfrm>
          <a:prstGeom prst="rect">
            <a:avLst/>
          </a:prstGeom>
        </p:spPr>
        <p:txBody>
          <a:bodyPr vert="horz" lIns="91440" tIns="45720" rIns="91440" bIns="45720" rtlCol="0" anchor="b" anchorCtr="1"/>
          <a:lstStyle>
            <a:defPPr>
              <a:defRPr lang="en-US"/>
            </a:defPPr>
            <a:lvl1pPr marL="0" algn="ctr" defTabSz="457200" rtl="0" eaLnBrk="1" latinLnBrk="0" hangingPunct="1">
              <a:lnSpc>
                <a:spcPct val="100000"/>
              </a:lnSpc>
              <a:spcBef>
                <a:spcPts val="0"/>
              </a:spcBef>
              <a:spcAft>
                <a:spcPts val="0"/>
              </a:spcAft>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aseline="30000" dirty="0" smtClean="0"/>
              <a:t>© 2016 Continuum Analytics - Confidential &amp; Proprietary</a:t>
            </a:r>
          </a:p>
        </p:txBody>
      </p:sp>
    </p:spTree>
    <p:extLst>
      <p:ext uri="{BB962C8B-B14F-4D97-AF65-F5344CB8AC3E}">
        <p14:creationId xmlns:p14="http://schemas.microsoft.com/office/powerpoint/2010/main" val="258955706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1015999" y="1366054"/>
            <a:ext cx="1386946" cy="1385089"/>
          </a:xfrm>
        </p:spPr>
        <p:txBody>
          <a:bodyPr/>
          <a:lstStyle>
            <a:lvl1pPr marL="0" indent="0">
              <a:buNone/>
              <a:defRPr/>
            </a:lvl1pPr>
          </a:lstStyle>
          <a:p>
            <a:endParaRPr lang="en-US" dirty="0"/>
          </a:p>
        </p:txBody>
      </p:sp>
      <p:sp>
        <p:nvSpPr>
          <p:cNvPr id="6" name="Picture Placeholder 4"/>
          <p:cNvSpPr>
            <a:spLocks noGrp="1"/>
          </p:cNvSpPr>
          <p:nvPr>
            <p:ph type="pic" sz="quarter" idx="12"/>
          </p:nvPr>
        </p:nvSpPr>
        <p:spPr>
          <a:xfrm>
            <a:off x="3820583" y="1366054"/>
            <a:ext cx="1386946" cy="1385089"/>
          </a:xfrm>
        </p:spPr>
        <p:txBody>
          <a:bodyPr/>
          <a:lstStyle>
            <a:lvl1pPr marL="0" indent="0">
              <a:buNone/>
              <a:defRPr/>
            </a:lvl1pPr>
          </a:lstStyle>
          <a:p>
            <a:endParaRPr lang="en-US" dirty="0"/>
          </a:p>
        </p:txBody>
      </p:sp>
      <p:sp>
        <p:nvSpPr>
          <p:cNvPr id="7" name="Picture Placeholder 4"/>
          <p:cNvSpPr>
            <a:spLocks noGrp="1"/>
          </p:cNvSpPr>
          <p:nvPr>
            <p:ph type="pic" sz="quarter" idx="13"/>
          </p:nvPr>
        </p:nvSpPr>
        <p:spPr>
          <a:xfrm>
            <a:off x="6623050" y="1366054"/>
            <a:ext cx="1386946" cy="1385089"/>
          </a:xfrm>
        </p:spPr>
        <p:txBody>
          <a:bodyPr/>
          <a:lstStyle>
            <a:lvl1pPr marL="0" indent="0">
              <a:buNone/>
              <a:defRPr/>
            </a:lvl1pPr>
          </a:lstStyle>
          <a:p>
            <a:endParaRPr lang="en-US" dirty="0"/>
          </a:p>
        </p:txBody>
      </p:sp>
      <p:sp>
        <p:nvSpPr>
          <p:cNvPr id="11" name="Content Placeholder 10"/>
          <p:cNvSpPr>
            <a:spLocks noGrp="1"/>
          </p:cNvSpPr>
          <p:nvPr>
            <p:ph sz="quarter" idx="14"/>
          </p:nvPr>
        </p:nvSpPr>
        <p:spPr>
          <a:xfrm>
            <a:off x="457200" y="2835807"/>
            <a:ext cx="2559050" cy="1778526"/>
          </a:xfrm>
        </p:spPr>
        <p:txBody>
          <a:bodyPr lIns="0" tIns="0" rIns="0" bIns="0">
            <a:noAutofit/>
          </a:bodyPr>
          <a:lstStyle>
            <a:lvl1pPr marL="0" indent="0">
              <a:spcBef>
                <a:spcPts val="0"/>
              </a:spcBef>
              <a:spcAft>
                <a:spcPts val="600"/>
              </a:spcAft>
              <a:buNone/>
              <a:defRPr sz="1300">
                <a:solidFill>
                  <a:schemeClr val="accent4"/>
                </a:solidFill>
              </a:defRPr>
            </a:lvl1pPr>
            <a:lvl2pPr marL="365760" indent="0">
              <a:buNone/>
              <a:defRPr sz="1300"/>
            </a:lvl2pPr>
            <a:lvl3pPr marL="822960" indent="0">
              <a:buNone/>
              <a:defRPr sz="1300"/>
            </a:lvl3pPr>
            <a:lvl4pPr marL="1188720" indent="0">
              <a:buNone/>
              <a:defRPr sz="1300"/>
            </a:lvl4pPr>
            <a:lvl5pPr marL="1645920" indent="0">
              <a:buNone/>
              <a:defRPr sz="1300"/>
            </a:lvl5pPr>
          </a:lstStyle>
          <a:p>
            <a:pPr lvl="0"/>
            <a:r>
              <a:rPr lang="en-US" dirty="0" smtClean="0"/>
              <a:t>Click to edit Master text styles</a:t>
            </a:r>
          </a:p>
        </p:txBody>
      </p:sp>
      <p:sp>
        <p:nvSpPr>
          <p:cNvPr id="14" name="Content Placeholder 10"/>
          <p:cNvSpPr>
            <a:spLocks noGrp="1"/>
          </p:cNvSpPr>
          <p:nvPr>
            <p:ph sz="quarter" idx="15"/>
          </p:nvPr>
        </p:nvSpPr>
        <p:spPr>
          <a:xfrm>
            <a:off x="3261784" y="2835807"/>
            <a:ext cx="2559050" cy="1778526"/>
          </a:xfrm>
        </p:spPr>
        <p:txBody>
          <a:bodyPr lIns="0" tIns="0" rIns="0" bIns="0">
            <a:noAutofit/>
          </a:bodyPr>
          <a:lstStyle>
            <a:lvl1pPr marL="0" indent="0">
              <a:spcBef>
                <a:spcPts val="0"/>
              </a:spcBef>
              <a:spcAft>
                <a:spcPts val="600"/>
              </a:spcAft>
              <a:buNone/>
              <a:defRPr sz="1300">
                <a:solidFill>
                  <a:schemeClr val="accent4"/>
                </a:solidFill>
              </a:defRPr>
            </a:lvl1pPr>
            <a:lvl2pPr marL="365760" indent="0">
              <a:buNone/>
              <a:defRPr sz="1300"/>
            </a:lvl2pPr>
            <a:lvl3pPr marL="822960" indent="0">
              <a:buNone/>
              <a:defRPr sz="1300"/>
            </a:lvl3pPr>
            <a:lvl4pPr marL="1188720" indent="0">
              <a:buNone/>
              <a:defRPr sz="1300"/>
            </a:lvl4pPr>
            <a:lvl5pPr marL="1645920" indent="0">
              <a:buNone/>
              <a:defRPr sz="1300"/>
            </a:lvl5pPr>
          </a:lstStyle>
          <a:p>
            <a:pPr lvl="0"/>
            <a:r>
              <a:rPr lang="en-US" dirty="0" smtClean="0"/>
              <a:t>Click to edit Master text styles</a:t>
            </a:r>
          </a:p>
        </p:txBody>
      </p:sp>
      <p:sp>
        <p:nvSpPr>
          <p:cNvPr id="15" name="Content Placeholder 10"/>
          <p:cNvSpPr>
            <a:spLocks noGrp="1"/>
          </p:cNvSpPr>
          <p:nvPr>
            <p:ph sz="quarter" idx="16"/>
          </p:nvPr>
        </p:nvSpPr>
        <p:spPr>
          <a:xfrm>
            <a:off x="6066367" y="2835807"/>
            <a:ext cx="2559050" cy="1778526"/>
          </a:xfrm>
        </p:spPr>
        <p:txBody>
          <a:bodyPr lIns="0" tIns="0" rIns="0" bIns="0">
            <a:noAutofit/>
          </a:bodyPr>
          <a:lstStyle>
            <a:lvl1pPr marL="0" indent="0">
              <a:spcBef>
                <a:spcPts val="0"/>
              </a:spcBef>
              <a:spcAft>
                <a:spcPts val="600"/>
              </a:spcAft>
              <a:buNone/>
              <a:defRPr sz="1300">
                <a:solidFill>
                  <a:srgbClr val="253746"/>
                </a:solidFill>
              </a:defRPr>
            </a:lvl1pPr>
            <a:lvl2pPr marL="365760" indent="0">
              <a:buNone/>
              <a:defRPr sz="1300"/>
            </a:lvl2pPr>
            <a:lvl3pPr marL="822960" indent="0">
              <a:buNone/>
              <a:defRPr sz="1300"/>
            </a:lvl3pPr>
            <a:lvl4pPr marL="1188720" indent="0">
              <a:buNone/>
              <a:defRPr sz="1300"/>
            </a:lvl4pPr>
            <a:lvl5pPr marL="1645920" indent="0">
              <a:buNone/>
              <a:defRPr sz="1300"/>
            </a:lvl5pPr>
          </a:lstStyle>
          <a:p>
            <a:pPr lvl="0"/>
            <a:r>
              <a:rPr lang="en-US" dirty="0" smtClean="0"/>
              <a:t>Click to edit Master text styles</a:t>
            </a:r>
          </a:p>
        </p:txBody>
      </p:sp>
      <p:sp>
        <p:nvSpPr>
          <p:cNvPr id="22" name="Text Placeholder 21"/>
          <p:cNvSpPr>
            <a:spLocks noGrp="1"/>
          </p:cNvSpPr>
          <p:nvPr>
            <p:ph type="body" sz="quarter" idx="17" hasCustomPrompt="1"/>
          </p:nvPr>
        </p:nvSpPr>
        <p:spPr>
          <a:xfrm>
            <a:off x="457200" y="455091"/>
            <a:ext cx="2559050" cy="412750"/>
          </a:xfrm>
        </p:spPr>
        <p:txBody>
          <a:bodyPr tIns="0" bIns="0" anchor="b" anchorCtr="0"/>
          <a:lstStyle>
            <a:lvl1pPr marL="0" indent="0" algn="ctr">
              <a:buNone/>
              <a:defRPr b="1">
                <a:solidFill>
                  <a:schemeClr val="accent2"/>
                </a:solidFill>
              </a:defRPr>
            </a:lvl1pPr>
            <a:lvl2pPr marL="365760" indent="0">
              <a:buNone/>
              <a:defRPr/>
            </a:lvl2pPr>
            <a:lvl3pPr marL="822960" indent="0">
              <a:buNone/>
              <a:defRPr/>
            </a:lvl3pPr>
            <a:lvl4pPr marL="1188720" indent="0">
              <a:buNone/>
              <a:defRPr/>
            </a:lvl4pPr>
            <a:lvl5pPr marL="1645920" indent="0">
              <a:buNone/>
              <a:defRPr/>
            </a:lvl5pPr>
          </a:lstStyle>
          <a:p>
            <a:pPr lvl="0"/>
            <a:r>
              <a:rPr lang="en-US" dirty="0" smtClean="0"/>
              <a:t>CLICK TO EDIT</a:t>
            </a:r>
          </a:p>
        </p:txBody>
      </p:sp>
      <p:sp>
        <p:nvSpPr>
          <p:cNvPr id="24" name="Text Placeholder 23"/>
          <p:cNvSpPr>
            <a:spLocks noGrp="1"/>
          </p:cNvSpPr>
          <p:nvPr>
            <p:ph type="body" sz="quarter" idx="18"/>
          </p:nvPr>
        </p:nvSpPr>
        <p:spPr>
          <a:xfrm>
            <a:off x="457200" y="867841"/>
            <a:ext cx="2559050" cy="412750"/>
          </a:xfrm>
        </p:spPr>
        <p:txBody>
          <a:bodyPr>
            <a:normAutofit/>
          </a:bodyPr>
          <a:lstStyle>
            <a:lvl1pPr marL="0" indent="0" algn="ctr">
              <a:buNone/>
              <a:defRPr sz="1500">
                <a:solidFill>
                  <a:srgbClr val="2F821F"/>
                </a:solidFill>
              </a:defRPr>
            </a:lvl1pPr>
          </a:lstStyle>
          <a:p>
            <a:pPr lvl="0"/>
            <a:r>
              <a:rPr lang="en-US" dirty="0" smtClean="0"/>
              <a:t>Click to edit</a:t>
            </a:r>
            <a:endParaRPr lang="en-US" dirty="0"/>
          </a:p>
        </p:txBody>
      </p:sp>
      <p:sp>
        <p:nvSpPr>
          <p:cNvPr id="25" name="Text Placeholder 21"/>
          <p:cNvSpPr>
            <a:spLocks noGrp="1"/>
          </p:cNvSpPr>
          <p:nvPr>
            <p:ph type="body" sz="quarter" idx="19" hasCustomPrompt="1"/>
          </p:nvPr>
        </p:nvSpPr>
        <p:spPr>
          <a:xfrm>
            <a:off x="3261784" y="455091"/>
            <a:ext cx="2559050" cy="412750"/>
          </a:xfrm>
        </p:spPr>
        <p:txBody>
          <a:bodyPr tIns="0" bIns="0" anchor="b" anchorCtr="0"/>
          <a:lstStyle>
            <a:lvl1pPr marL="0" indent="0" algn="ctr">
              <a:buNone/>
              <a:defRPr b="1">
                <a:solidFill>
                  <a:schemeClr val="accent2"/>
                </a:solidFill>
              </a:defRPr>
            </a:lvl1pPr>
            <a:lvl2pPr marL="365760" indent="0">
              <a:buNone/>
              <a:defRPr/>
            </a:lvl2pPr>
            <a:lvl3pPr marL="822960" indent="0">
              <a:buNone/>
              <a:defRPr/>
            </a:lvl3pPr>
            <a:lvl4pPr marL="1188720" indent="0">
              <a:buNone/>
              <a:defRPr/>
            </a:lvl4pPr>
            <a:lvl5pPr marL="1645920" indent="0">
              <a:buNone/>
              <a:defRPr/>
            </a:lvl5pPr>
          </a:lstStyle>
          <a:p>
            <a:pPr lvl="0"/>
            <a:r>
              <a:rPr lang="en-US" dirty="0" smtClean="0"/>
              <a:t>CLICK TO EDIT</a:t>
            </a:r>
          </a:p>
        </p:txBody>
      </p:sp>
      <p:sp>
        <p:nvSpPr>
          <p:cNvPr id="26" name="Text Placeholder 23"/>
          <p:cNvSpPr>
            <a:spLocks noGrp="1"/>
          </p:cNvSpPr>
          <p:nvPr>
            <p:ph type="body" sz="quarter" idx="20"/>
          </p:nvPr>
        </p:nvSpPr>
        <p:spPr>
          <a:xfrm>
            <a:off x="3261784" y="867841"/>
            <a:ext cx="2559050" cy="412750"/>
          </a:xfrm>
        </p:spPr>
        <p:txBody>
          <a:bodyPr>
            <a:normAutofit/>
          </a:bodyPr>
          <a:lstStyle>
            <a:lvl1pPr marL="0" indent="0" algn="ctr">
              <a:buNone/>
              <a:defRPr sz="1500">
                <a:solidFill>
                  <a:srgbClr val="2F821F"/>
                </a:solidFill>
              </a:defRPr>
            </a:lvl1pPr>
          </a:lstStyle>
          <a:p>
            <a:pPr lvl="0"/>
            <a:r>
              <a:rPr lang="en-US" dirty="0" smtClean="0"/>
              <a:t>Click to edit</a:t>
            </a:r>
            <a:endParaRPr lang="en-US" dirty="0"/>
          </a:p>
        </p:txBody>
      </p:sp>
      <p:sp>
        <p:nvSpPr>
          <p:cNvPr id="27" name="Text Placeholder 21"/>
          <p:cNvSpPr>
            <a:spLocks noGrp="1"/>
          </p:cNvSpPr>
          <p:nvPr>
            <p:ph type="body" sz="quarter" idx="21" hasCustomPrompt="1"/>
          </p:nvPr>
        </p:nvSpPr>
        <p:spPr>
          <a:xfrm>
            <a:off x="6066367" y="455091"/>
            <a:ext cx="2559050" cy="412750"/>
          </a:xfrm>
        </p:spPr>
        <p:txBody>
          <a:bodyPr tIns="0" bIns="0" anchor="b" anchorCtr="0"/>
          <a:lstStyle>
            <a:lvl1pPr marL="0" indent="0" algn="ctr">
              <a:buNone/>
              <a:defRPr b="1">
                <a:solidFill>
                  <a:schemeClr val="accent2"/>
                </a:solidFill>
              </a:defRPr>
            </a:lvl1pPr>
            <a:lvl2pPr marL="365760" indent="0">
              <a:buNone/>
              <a:defRPr/>
            </a:lvl2pPr>
            <a:lvl3pPr marL="822960" indent="0">
              <a:buNone/>
              <a:defRPr/>
            </a:lvl3pPr>
            <a:lvl4pPr marL="1188720" indent="0">
              <a:buNone/>
              <a:defRPr/>
            </a:lvl4pPr>
            <a:lvl5pPr marL="1645920" indent="0">
              <a:buNone/>
              <a:defRPr/>
            </a:lvl5pPr>
          </a:lstStyle>
          <a:p>
            <a:pPr lvl="0"/>
            <a:r>
              <a:rPr lang="en-US" dirty="0" smtClean="0"/>
              <a:t>CLICK TO EDIT</a:t>
            </a:r>
          </a:p>
        </p:txBody>
      </p:sp>
      <p:sp>
        <p:nvSpPr>
          <p:cNvPr id="28" name="Text Placeholder 23"/>
          <p:cNvSpPr>
            <a:spLocks noGrp="1"/>
          </p:cNvSpPr>
          <p:nvPr>
            <p:ph type="body" sz="quarter" idx="22"/>
          </p:nvPr>
        </p:nvSpPr>
        <p:spPr>
          <a:xfrm>
            <a:off x="6066367" y="867841"/>
            <a:ext cx="2559050" cy="412750"/>
          </a:xfrm>
        </p:spPr>
        <p:txBody>
          <a:bodyPr>
            <a:normAutofit/>
          </a:bodyPr>
          <a:lstStyle>
            <a:lvl1pPr marL="0" indent="0" algn="ctr">
              <a:buNone/>
              <a:defRPr sz="1500">
                <a:solidFill>
                  <a:srgbClr val="2F821F"/>
                </a:solidFill>
              </a:defRPr>
            </a:lvl1pPr>
          </a:lstStyle>
          <a:p>
            <a:pPr lvl="0"/>
            <a:r>
              <a:rPr lang="en-US" dirty="0" smtClean="0"/>
              <a:t>Click to edit</a:t>
            </a:r>
            <a:endParaRPr lang="en-US" dirty="0"/>
          </a:p>
        </p:txBody>
      </p:sp>
      <p:sp>
        <p:nvSpPr>
          <p:cNvPr id="16" name="TextBox 15"/>
          <p:cNvSpPr txBox="1"/>
          <p:nvPr userDrawn="1"/>
        </p:nvSpPr>
        <p:spPr>
          <a:xfrm>
            <a:off x="7814733" y="4821173"/>
            <a:ext cx="1156084" cy="246221"/>
          </a:xfrm>
          <a:prstGeom prst="rect">
            <a:avLst/>
          </a:prstGeom>
          <a:noFill/>
        </p:spPr>
        <p:txBody>
          <a:bodyPr wrap="square" rtlCol="0">
            <a:spAutoFit/>
          </a:bodyPr>
          <a:lstStyle/>
          <a:p>
            <a:pPr algn="r"/>
            <a:fld id="{39575706-24CF-6E49-B3C3-518B517D6442}" type="slidenum">
              <a:rPr lang="en-US" sz="1000" smtClean="0">
                <a:solidFill>
                  <a:srgbClr val="FFFFFF"/>
                </a:solidFill>
              </a:rPr>
              <a:pPr algn="r"/>
              <a:t>‹#›</a:t>
            </a:fld>
            <a:endParaRPr lang="en-US" sz="1000" dirty="0">
              <a:solidFill>
                <a:srgbClr val="FFFFFF"/>
              </a:solidFill>
            </a:endParaRPr>
          </a:p>
        </p:txBody>
      </p:sp>
    </p:spTree>
    <p:extLst>
      <p:ext uri="{BB962C8B-B14F-4D97-AF65-F5344CB8AC3E}">
        <p14:creationId xmlns:p14="http://schemas.microsoft.com/office/powerpoint/2010/main" val="189044410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266208" y="4851398"/>
            <a:ext cx="2895600" cy="273844"/>
          </a:xfrm>
          <a:prstGeom prst="rect">
            <a:avLst/>
          </a:prstGeom>
        </p:spPr>
        <p:txBody>
          <a:bodyPr/>
          <a:lstStyle/>
          <a:p>
            <a:r>
              <a:rPr lang="en-US" baseline="30000" dirty="0" smtClean="0"/>
              <a:t>© 2016 Continuum Analytics- Confidential &amp; Proprietary</a:t>
            </a:r>
          </a:p>
        </p:txBody>
      </p:sp>
      <p:sp>
        <p:nvSpPr>
          <p:cNvPr id="5" name="Slide Number Placeholder 4"/>
          <p:cNvSpPr>
            <a:spLocks noGrp="1"/>
          </p:cNvSpPr>
          <p:nvPr>
            <p:ph type="sldNum" sz="quarter" idx="12"/>
          </p:nvPr>
        </p:nvSpPr>
        <p:spPr>
          <a:xfrm>
            <a:off x="6837217" y="4851398"/>
            <a:ext cx="2133600" cy="273844"/>
          </a:xfrm>
          <a:prstGeom prst="rect">
            <a:avLst/>
          </a:prstGeom>
        </p:spPr>
        <p:txBody>
          <a:bodyPr/>
          <a:lstStyle/>
          <a:p>
            <a:fld id="{2066355A-084C-D24E-9AD2-7E4FC41EA627}" type="slidenum">
              <a:rPr lang="en-US" smtClean="0"/>
              <a:t>‹#›</a:t>
            </a:fld>
            <a:endParaRPr lang="en-US" dirty="0"/>
          </a:p>
        </p:txBody>
      </p:sp>
      <p:sp>
        <p:nvSpPr>
          <p:cNvPr id="6" name="Title 1"/>
          <p:cNvSpPr>
            <a:spLocks noGrp="1"/>
          </p:cNvSpPr>
          <p:nvPr>
            <p:ph type="title"/>
          </p:nvPr>
        </p:nvSpPr>
        <p:spPr>
          <a:xfrm>
            <a:off x="457199" y="211647"/>
            <a:ext cx="8513618" cy="641169"/>
          </a:xfrm>
        </p:spPr>
        <p:txBody>
          <a:bodyPr>
            <a:normAutofit/>
          </a:bodyPr>
          <a:lstStyle>
            <a:lvl1pPr>
              <a:defRPr sz="3400"/>
            </a:lvl1pPr>
          </a:lstStyle>
          <a:p>
            <a:r>
              <a:rPr lang="en-US" dirty="0" smtClean="0"/>
              <a:t>Click to edit Master title style</a:t>
            </a:r>
            <a:endParaRPr lang="en-US" dirty="0"/>
          </a:p>
        </p:txBody>
      </p:sp>
    </p:spTree>
    <p:extLst>
      <p:ext uri="{BB962C8B-B14F-4D97-AF65-F5344CB8AC3E}">
        <p14:creationId xmlns:p14="http://schemas.microsoft.com/office/powerpoint/2010/main" val="12718278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ALT 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57199" y="1286931"/>
            <a:ext cx="6485468" cy="1394883"/>
          </a:xfrm>
        </p:spPr>
        <p:txBody>
          <a:bodyPr anchor="b">
            <a:normAutofit/>
          </a:bodyPr>
          <a:lstStyle>
            <a:lvl1pPr algn="l">
              <a:defRPr sz="4000">
                <a:solidFill>
                  <a:schemeClr val="accent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57199" y="2766482"/>
            <a:ext cx="6485467" cy="797598"/>
          </a:xfrm>
        </p:spPr>
        <p:txBody>
          <a:bodyPr>
            <a:normAutofit/>
          </a:bodyPr>
          <a:lstStyle>
            <a:lvl1pPr marL="0" indent="0" algn="l">
              <a:buNone/>
              <a:defRPr sz="2400">
                <a:solidFill>
                  <a:srgbClr val="00A3E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2" name="Text Placeholder 6"/>
          <p:cNvSpPr>
            <a:spLocks noGrp="1"/>
          </p:cNvSpPr>
          <p:nvPr>
            <p:ph type="body" sz="quarter" idx="13" hasCustomPrompt="1"/>
          </p:nvPr>
        </p:nvSpPr>
        <p:spPr>
          <a:xfrm>
            <a:off x="457199" y="3646624"/>
            <a:ext cx="6169232" cy="514350"/>
          </a:xfrm>
          <a:prstGeom prst="rect">
            <a:avLst/>
          </a:prstGeom>
        </p:spPr>
        <p:txBody>
          <a:bodyPr>
            <a:normAutofit/>
          </a:bodyPr>
          <a:lstStyle>
            <a:lvl1pPr marL="0" indent="0">
              <a:buNone/>
              <a:defRPr sz="1500" baseline="0">
                <a:solidFill>
                  <a:schemeClr val="accent2"/>
                </a:solidFill>
              </a:defRPr>
            </a:lvl1pPr>
          </a:lstStyle>
          <a:p>
            <a:pPr lvl="0"/>
            <a:r>
              <a:rPr lang="en-US" dirty="0" smtClean="0"/>
              <a:t>Name, Title, Company, Email, Twitter Handle</a:t>
            </a:r>
          </a:p>
        </p:txBody>
      </p:sp>
      <p:sp>
        <p:nvSpPr>
          <p:cNvPr id="13" name="Text Placeholder 9"/>
          <p:cNvSpPr>
            <a:spLocks noGrp="1"/>
          </p:cNvSpPr>
          <p:nvPr>
            <p:ph type="body" sz="quarter" idx="14" hasCustomPrompt="1"/>
          </p:nvPr>
        </p:nvSpPr>
        <p:spPr>
          <a:xfrm>
            <a:off x="457199" y="4245299"/>
            <a:ext cx="6169231" cy="514350"/>
          </a:xfrm>
          <a:prstGeom prst="rect">
            <a:avLst/>
          </a:prstGeom>
        </p:spPr>
        <p:txBody>
          <a:bodyPr anchor="b">
            <a:noAutofit/>
          </a:bodyPr>
          <a:lstStyle>
            <a:lvl1pPr marL="0" indent="0">
              <a:buNone/>
              <a:defRPr sz="1400">
                <a:solidFill>
                  <a:srgbClr val="3FAE2A"/>
                </a:solidFill>
              </a:defRPr>
            </a:lvl1pPr>
          </a:lstStyle>
          <a:p>
            <a:pPr lvl="0"/>
            <a:r>
              <a:rPr lang="en-US" dirty="0" smtClean="0"/>
              <a:t>Date, Venue or Event, Audience</a:t>
            </a:r>
          </a:p>
        </p:txBody>
      </p:sp>
      <p:pic>
        <p:nvPicPr>
          <p:cNvPr id="11" name="Picture 10" descr="Continuum_Logo_White_0623.ai"/>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17375" y="117626"/>
            <a:ext cx="1553441" cy="35145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98" y="327458"/>
            <a:ext cx="1688837" cy="985495"/>
          </a:xfrm>
          <a:prstGeom prst="rect">
            <a:avLst/>
          </a:prstGeom>
        </p:spPr>
      </p:pic>
      <p:sp>
        <p:nvSpPr>
          <p:cNvPr id="16" name="Footer Placeholder 3"/>
          <p:cNvSpPr txBox="1">
            <a:spLocks/>
          </p:cNvSpPr>
          <p:nvPr/>
        </p:nvSpPr>
        <p:spPr>
          <a:xfrm>
            <a:off x="3124200" y="4785084"/>
            <a:ext cx="2895600" cy="273844"/>
          </a:xfrm>
          <a:prstGeom prst="rect">
            <a:avLst/>
          </a:prstGeom>
        </p:spPr>
        <p:txBody>
          <a:bodyPr vert="horz" lIns="91440" tIns="45720" rIns="91440" bIns="45720" rtlCol="0" anchor="b" anchorCtr="1"/>
          <a:lstStyle>
            <a:defPPr>
              <a:defRPr lang="en-US"/>
            </a:defPPr>
            <a:lvl1pPr marL="0" algn="ctr" defTabSz="457200" rtl="0" eaLnBrk="1" latinLnBrk="0" hangingPunct="1">
              <a:lnSpc>
                <a:spcPct val="100000"/>
              </a:lnSpc>
              <a:spcBef>
                <a:spcPts val="0"/>
              </a:spcBef>
              <a:spcAft>
                <a:spcPts val="0"/>
              </a:spcAft>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900" baseline="30000" dirty="0" smtClean="0"/>
              <a:t>© 2016 Continuum Analytics - Confidential &amp; Proprietary</a:t>
            </a:r>
          </a:p>
        </p:txBody>
      </p:sp>
    </p:spTree>
    <p:extLst>
      <p:ext uri="{BB962C8B-B14F-4D97-AF65-F5344CB8AC3E}">
        <p14:creationId xmlns:p14="http://schemas.microsoft.com/office/powerpoint/2010/main" val="141759611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2_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199" y="121024"/>
            <a:ext cx="7247966" cy="1116106"/>
          </a:xfrm>
        </p:spPr>
        <p:txBody>
          <a:bodyPr/>
          <a:lstStyle/>
          <a:p>
            <a:r>
              <a:rPr lang="en-US" smtClean="0"/>
              <a:t>Click to edit Master title style</a:t>
            </a:r>
            <a:endParaRPr lang="en-US" dirty="0"/>
          </a:p>
        </p:txBody>
      </p:sp>
      <p:sp>
        <p:nvSpPr>
          <p:cNvPr id="4" name="TextBox 3"/>
          <p:cNvSpPr txBox="1"/>
          <p:nvPr/>
        </p:nvSpPr>
        <p:spPr>
          <a:xfrm>
            <a:off x="7814733" y="4821173"/>
            <a:ext cx="1156084" cy="246221"/>
          </a:xfrm>
          <a:prstGeom prst="rect">
            <a:avLst/>
          </a:prstGeom>
          <a:noFill/>
        </p:spPr>
        <p:txBody>
          <a:bodyPr wrap="square" rtlCol="0">
            <a:spAutoFit/>
          </a:bodyPr>
          <a:lstStyle/>
          <a:p>
            <a:pPr algn="r"/>
            <a:fld id="{39575706-24CF-6E49-B3C3-518B517D6442}" type="slidenum">
              <a:rPr lang="en-US" sz="1000" smtClean="0">
                <a:solidFill>
                  <a:srgbClr val="FFFFFF"/>
                </a:solidFill>
              </a:rPr>
              <a:pPr algn="r"/>
              <a:t>‹#›</a:t>
            </a:fld>
            <a:endParaRPr lang="en-US" sz="1000" dirty="0">
              <a:solidFill>
                <a:srgbClr val="FFFFFF"/>
              </a:solidFill>
            </a:endParaRPr>
          </a:p>
        </p:txBody>
      </p:sp>
      <p:sp>
        <p:nvSpPr>
          <p:cNvPr id="5" name="TextBox 4"/>
          <p:cNvSpPr txBox="1"/>
          <p:nvPr userDrawn="1"/>
        </p:nvSpPr>
        <p:spPr>
          <a:xfrm>
            <a:off x="7814733" y="4821173"/>
            <a:ext cx="1156084" cy="246221"/>
          </a:xfrm>
          <a:prstGeom prst="rect">
            <a:avLst/>
          </a:prstGeom>
          <a:noFill/>
        </p:spPr>
        <p:txBody>
          <a:bodyPr wrap="square" rtlCol="0">
            <a:spAutoFit/>
          </a:bodyPr>
          <a:lstStyle/>
          <a:p>
            <a:pPr algn="r"/>
            <a:fld id="{39575706-24CF-6E49-B3C3-518B517D6442}" type="slidenum">
              <a:rPr lang="en-US" sz="1000" smtClean="0">
                <a:solidFill>
                  <a:srgbClr val="FFFFFF"/>
                </a:solidFill>
              </a:rPr>
              <a:pPr algn="r"/>
              <a:t>‹#›</a:t>
            </a:fld>
            <a:endParaRPr lang="en-US" sz="1000" dirty="0">
              <a:solidFill>
                <a:srgbClr val="FFFFFF"/>
              </a:solidFill>
            </a:endParaRPr>
          </a:p>
        </p:txBody>
      </p:sp>
    </p:spTree>
    <p:extLst>
      <p:ext uri="{BB962C8B-B14F-4D97-AF65-F5344CB8AC3E}">
        <p14:creationId xmlns:p14="http://schemas.microsoft.com/office/powerpoint/2010/main" val="1354324987"/>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Boxe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199" y="121024"/>
            <a:ext cx="7247966" cy="1116106"/>
          </a:xfrm>
        </p:spPr>
        <p:txBody>
          <a:bodyPr/>
          <a:lstStyle/>
          <a:p>
            <a:r>
              <a:rPr lang="en-US" smtClean="0"/>
              <a:t>Click to edit Master title style</a:t>
            </a:r>
            <a:endParaRPr lang="en-US" dirty="0"/>
          </a:p>
        </p:txBody>
      </p:sp>
      <p:sp>
        <p:nvSpPr>
          <p:cNvPr id="3" name="Rectangle 2"/>
          <p:cNvSpPr/>
          <p:nvPr/>
        </p:nvSpPr>
        <p:spPr>
          <a:xfrm>
            <a:off x="457199" y="1154580"/>
            <a:ext cx="3162301" cy="1131642"/>
          </a:xfrm>
          <a:prstGeom prst="rect">
            <a:avLst/>
          </a:prstGeom>
          <a:solidFill>
            <a:srgbClr val="E57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white_snake_corner-10.png"/>
          <p:cNvPicPr>
            <a:picLocks noChangeAspect="1"/>
          </p:cNvPicPr>
          <p:nvPr/>
        </p:nvPicPr>
        <p:blipFill rotWithShape="1">
          <a:blip r:embed="rId3">
            <a:alphaModFix amt="16000"/>
            <a:extLst>
              <a:ext uri="{28A0092B-C50C-407E-A947-70E740481C1C}">
                <a14:useLocalDpi xmlns:a14="http://schemas.microsoft.com/office/drawing/2010/main" val="0"/>
              </a:ext>
            </a:extLst>
          </a:blip>
          <a:srcRect l="35261" t="40960" b="-1"/>
          <a:stretch/>
        </p:blipFill>
        <p:spPr>
          <a:xfrm>
            <a:off x="2169583" y="1154580"/>
            <a:ext cx="1449917" cy="1131641"/>
          </a:xfrm>
          <a:prstGeom prst="rect">
            <a:avLst/>
          </a:prstGeom>
        </p:spPr>
      </p:pic>
      <p:sp>
        <p:nvSpPr>
          <p:cNvPr id="8" name="Rectangle 7"/>
          <p:cNvSpPr/>
          <p:nvPr/>
        </p:nvSpPr>
        <p:spPr>
          <a:xfrm>
            <a:off x="457199" y="2351837"/>
            <a:ext cx="3162301" cy="1131642"/>
          </a:xfrm>
          <a:prstGeom prst="rect">
            <a:avLst/>
          </a:prstGeom>
          <a:solidFill>
            <a:srgbClr val="605F9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white_snake_corner-10.png"/>
          <p:cNvPicPr>
            <a:picLocks noChangeAspect="1"/>
          </p:cNvPicPr>
          <p:nvPr/>
        </p:nvPicPr>
        <p:blipFill rotWithShape="1">
          <a:blip r:embed="rId3">
            <a:alphaModFix amt="16000"/>
            <a:extLst>
              <a:ext uri="{28A0092B-C50C-407E-A947-70E740481C1C}">
                <a14:useLocalDpi xmlns:a14="http://schemas.microsoft.com/office/drawing/2010/main" val="0"/>
              </a:ext>
            </a:extLst>
          </a:blip>
          <a:srcRect l="35261" t="40960" b="-1"/>
          <a:stretch/>
        </p:blipFill>
        <p:spPr>
          <a:xfrm>
            <a:off x="2169583" y="2351837"/>
            <a:ext cx="1449917" cy="1131641"/>
          </a:xfrm>
          <a:prstGeom prst="rect">
            <a:avLst/>
          </a:prstGeom>
        </p:spPr>
      </p:pic>
      <p:sp>
        <p:nvSpPr>
          <p:cNvPr id="10" name="Rectangle 9"/>
          <p:cNvSpPr/>
          <p:nvPr/>
        </p:nvSpPr>
        <p:spPr>
          <a:xfrm>
            <a:off x="457199" y="3542744"/>
            <a:ext cx="3162301" cy="1131642"/>
          </a:xfrm>
          <a:prstGeom prst="rect">
            <a:avLst/>
          </a:prstGeom>
          <a:solidFill>
            <a:srgbClr val="BB20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white_snake_corner-10.png"/>
          <p:cNvPicPr>
            <a:picLocks noChangeAspect="1"/>
          </p:cNvPicPr>
          <p:nvPr/>
        </p:nvPicPr>
        <p:blipFill rotWithShape="1">
          <a:blip r:embed="rId3">
            <a:alphaModFix amt="16000"/>
            <a:extLst>
              <a:ext uri="{28A0092B-C50C-407E-A947-70E740481C1C}">
                <a14:useLocalDpi xmlns:a14="http://schemas.microsoft.com/office/drawing/2010/main" val="0"/>
              </a:ext>
            </a:extLst>
          </a:blip>
          <a:srcRect l="35261" t="40960" b="-1"/>
          <a:stretch/>
        </p:blipFill>
        <p:spPr>
          <a:xfrm>
            <a:off x="2169583" y="3542744"/>
            <a:ext cx="1449917" cy="1131641"/>
          </a:xfrm>
          <a:prstGeom prst="rect">
            <a:avLst/>
          </a:prstGeom>
        </p:spPr>
      </p:pic>
      <p:sp>
        <p:nvSpPr>
          <p:cNvPr id="13" name="Text Placeholder 12"/>
          <p:cNvSpPr>
            <a:spLocks noGrp="1"/>
          </p:cNvSpPr>
          <p:nvPr>
            <p:ph type="body" sz="quarter" idx="10" hasCustomPrompt="1"/>
          </p:nvPr>
        </p:nvSpPr>
        <p:spPr>
          <a:xfrm>
            <a:off x="457200" y="1154113"/>
            <a:ext cx="3162300" cy="1131887"/>
          </a:xfrm>
        </p:spPr>
        <p:txBody>
          <a:bodyPr anchor="ctr" anchorCtr="0"/>
          <a:lstStyle>
            <a:lvl1pPr marL="0" indent="0">
              <a:buNone/>
              <a:defRPr>
                <a:solidFill>
                  <a:schemeClr val="bg1"/>
                </a:solidFill>
              </a:defRPr>
            </a:lvl1pPr>
          </a:lstStyle>
          <a:p>
            <a:pPr lvl="0"/>
            <a:r>
              <a:rPr lang="en-US" dirty="0" smtClean="0"/>
              <a:t>CLICK TO EDIT MASTER TEXT STYLES</a:t>
            </a:r>
          </a:p>
        </p:txBody>
      </p:sp>
      <p:sp>
        <p:nvSpPr>
          <p:cNvPr id="14" name="Text Placeholder 12"/>
          <p:cNvSpPr>
            <a:spLocks noGrp="1"/>
          </p:cNvSpPr>
          <p:nvPr>
            <p:ph type="body" sz="quarter" idx="11" hasCustomPrompt="1"/>
          </p:nvPr>
        </p:nvSpPr>
        <p:spPr>
          <a:xfrm>
            <a:off x="457200" y="2348380"/>
            <a:ext cx="3162300" cy="1131887"/>
          </a:xfrm>
        </p:spPr>
        <p:txBody>
          <a:bodyPr anchor="ctr" anchorCtr="0"/>
          <a:lstStyle>
            <a:lvl1pPr marL="0" indent="0">
              <a:buNone/>
              <a:defRPr>
                <a:solidFill>
                  <a:schemeClr val="bg1"/>
                </a:solidFill>
              </a:defRPr>
            </a:lvl1pPr>
          </a:lstStyle>
          <a:p>
            <a:pPr lvl="0"/>
            <a:r>
              <a:rPr lang="en-US" dirty="0" smtClean="0"/>
              <a:t>CLICK TO EDIT MASTER TEXT STYLES</a:t>
            </a:r>
          </a:p>
        </p:txBody>
      </p:sp>
      <p:sp>
        <p:nvSpPr>
          <p:cNvPr id="15" name="Text Placeholder 12"/>
          <p:cNvSpPr>
            <a:spLocks noGrp="1"/>
          </p:cNvSpPr>
          <p:nvPr>
            <p:ph type="body" sz="quarter" idx="12" hasCustomPrompt="1"/>
          </p:nvPr>
        </p:nvSpPr>
        <p:spPr>
          <a:xfrm>
            <a:off x="457200" y="3542744"/>
            <a:ext cx="3162300" cy="1131887"/>
          </a:xfrm>
        </p:spPr>
        <p:txBody>
          <a:bodyPr anchor="ctr" anchorCtr="0"/>
          <a:lstStyle>
            <a:lvl1pPr marL="0" indent="0">
              <a:buNone/>
              <a:defRPr>
                <a:solidFill>
                  <a:schemeClr val="bg1"/>
                </a:solidFill>
              </a:defRPr>
            </a:lvl1pPr>
          </a:lstStyle>
          <a:p>
            <a:pPr lvl="0"/>
            <a:r>
              <a:rPr lang="en-US" dirty="0" smtClean="0"/>
              <a:t>CLICK TO EDIT MASTER TEXT STYLES</a:t>
            </a:r>
          </a:p>
        </p:txBody>
      </p:sp>
      <p:sp>
        <p:nvSpPr>
          <p:cNvPr id="17" name="Text Placeholder 16"/>
          <p:cNvSpPr>
            <a:spLocks noGrp="1"/>
          </p:cNvSpPr>
          <p:nvPr>
            <p:ph type="body" sz="quarter" idx="13"/>
          </p:nvPr>
        </p:nvSpPr>
        <p:spPr>
          <a:xfrm>
            <a:off x="3619500" y="1154113"/>
            <a:ext cx="5005388" cy="1130300"/>
          </a:xfrm>
          <a:noFill/>
          <a:ln>
            <a:solidFill>
              <a:srgbClr val="E57200"/>
            </a:solidFill>
          </a:ln>
        </p:spPr>
        <p:txBody>
          <a:bodyPr lIns="182880" anchor="ctr" anchorCtr="0">
            <a:normAutofit/>
          </a:bodyPr>
          <a:lstStyle>
            <a:lvl1pPr indent="-164592">
              <a:defRPr sz="1400"/>
            </a:lvl1pPr>
          </a:lstStyle>
          <a:p>
            <a:pPr lvl="0"/>
            <a:r>
              <a:rPr lang="en-US" smtClean="0"/>
              <a:t>Click to edit Master text styles</a:t>
            </a:r>
          </a:p>
        </p:txBody>
      </p:sp>
      <p:sp>
        <p:nvSpPr>
          <p:cNvPr id="18" name="Text Placeholder 16"/>
          <p:cNvSpPr>
            <a:spLocks noGrp="1"/>
          </p:cNvSpPr>
          <p:nvPr>
            <p:ph type="body" sz="quarter" idx="14"/>
          </p:nvPr>
        </p:nvSpPr>
        <p:spPr>
          <a:xfrm>
            <a:off x="3619500" y="2352397"/>
            <a:ext cx="5005388" cy="1130300"/>
          </a:xfrm>
          <a:noFill/>
          <a:ln>
            <a:solidFill>
              <a:srgbClr val="605F9D"/>
            </a:solidFill>
          </a:ln>
        </p:spPr>
        <p:txBody>
          <a:bodyPr lIns="182880" anchor="ctr" anchorCtr="0">
            <a:normAutofit/>
          </a:bodyPr>
          <a:lstStyle>
            <a:lvl1pPr indent="-164592">
              <a:defRPr sz="1400"/>
            </a:lvl1pPr>
          </a:lstStyle>
          <a:p>
            <a:pPr lvl="0"/>
            <a:r>
              <a:rPr lang="en-US" smtClean="0"/>
              <a:t>Click to edit Master text styles</a:t>
            </a:r>
          </a:p>
        </p:txBody>
      </p:sp>
      <p:sp>
        <p:nvSpPr>
          <p:cNvPr id="19" name="Text Placeholder 16"/>
          <p:cNvSpPr>
            <a:spLocks noGrp="1"/>
          </p:cNvSpPr>
          <p:nvPr>
            <p:ph type="body" sz="quarter" idx="15"/>
          </p:nvPr>
        </p:nvSpPr>
        <p:spPr>
          <a:xfrm>
            <a:off x="3619500" y="3544331"/>
            <a:ext cx="5005388" cy="1130300"/>
          </a:xfrm>
          <a:noFill/>
          <a:ln>
            <a:solidFill>
              <a:srgbClr val="800000"/>
            </a:solidFill>
          </a:ln>
        </p:spPr>
        <p:txBody>
          <a:bodyPr lIns="182880" anchor="ctr" anchorCtr="0">
            <a:normAutofit/>
          </a:bodyPr>
          <a:lstStyle>
            <a:lvl1pPr indent="-164592">
              <a:defRPr sz="1400"/>
            </a:lvl1pPr>
          </a:lstStyle>
          <a:p>
            <a:pPr lvl="0"/>
            <a:r>
              <a:rPr lang="en-US" smtClean="0"/>
              <a:t>Click to edit Master text styles</a:t>
            </a:r>
          </a:p>
        </p:txBody>
      </p:sp>
      <p:sp>
        <p:nvSpPr>
          <p:cNvPr id="16" name="TextBox 15"/>
          <p:cNvSpPr txBox="1"/>
          <p:nvPr/>
        </p:nvSpPr>
        <p:spPr>
          <a:xfrm>
            <a:off x="7814733" y="4821173"/>
            <a:ext cx="1156084" cy="246221"/>
          </a:xfrm>
          <a:prstGeom prst="rect">
            <a:avLst/>
          </a:prstGeom>
          <a:noFill/>
        </p:spPr>
        <p:txBody>
          <a:bodyPr wrap="square" rtlCol="0">
            <a:spAutoFit/>
          </a:bodyPr>
          <a:lstStyle/>
          <a:p>
            <a:pPr algn="r"/>
            <a:fld id="{39575706-24CF-6E49-B3C3-518B517D6442}" type="slidenum">
              <a:rPr lang="en-US" sz="1000" smtClean="0">
                <a:solidFill>
                  <a:srgbClr val="FFFFFF"/>
                </a:solidFill>
              </a:rPr>
              <a:pPr algn="r"/>
              <a:t>‹#›</a:t>
            </a:fld>
            <a:endParaRPr lang="en-US" sz="1000" dirty="0">
              <a:solidFill>
                <a:srgbClr val="FFFFFF"/>
              </a:solidFill>
            </a:endParaRPr>
          </a:p>
        </p:txBody>
      </p:sp>
      <p:sp>
        <p:nvSpPr>
          <p:cNvPr id="20" name="Rectangle 19"/>
          <p:cNvSpPr/>
          <p:nvPr userDrawn="1"/>
        </p:nvSpPr>
        <p:spPr>
          <a:xfrm>
            <a:off x="457199" y="1154580"/>
            <a:ext cx="3162301" cy="1131642"/>
          </a:xfrm>
          <a:prstGeom prst="rect">
            <a:avLst/>
          </a:prstGeom>
          <a:solidFill>
            <a:srgbClr val="E57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descr="white_snake_corner-10.png"/>
          <p:cNvPicPr>
            <a:picLocks noChangeAspect="1"/>
          </p:cNvPicPr>
          <p:nvPr userDrawn="1"/>
        </p:nvPicPr>
        <p:blipFill rotWithShape="1">
          <a:blip r:embed="rId3">
            <a:alphaModFix amt="16000"/>
            <a:extLst>
              <a:ext uri="{28A0092B-C50C-407E-A947-70E740481C1C}">
                <a14:useLocalDpi xmlns:a14="http://schemas.microsoft.com/office/drawing/2010/main" val="0"/>
              </a:ext>
            </a:extLst>
          </a:blip>
          <a:srcRect l="35261" t="40960" b="-1"/>
          <a:stretch/>
        </p:blipFill>
        <p:spPr>
          <a:xfrm>
            <a:off x="2169583" y="1154580"/>
            <a:ext cx="1449917" cy="1131641"/>
          </a:xfrm>
          <a:prstGeom prst="rect">
            <a:avLst/>
          </a:prstGeom>
        </p:spPr>
      </p:pic>
      <p:sp>
        <p:nvSpPr>
          <p:cNvPr id="22" name="Rectangle 21"/>
          <p:cNvSpPr/>
          <p:nvPr userDrawn="1"/>
        </p:nvSpPr>
        <p:spPr>
          <a:xfrm>
            <a:off x="457199" y="2351837"/>
            <a:ext cx="3162301" cy="1131642"/>
          </a:xfrm>
          <a:prstGeom prst="rect">
            <a:avLst/>
          </a:prstGeom>
          <a:solidFill>
            <a:srgbClr val="605F9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descr="white_snake_corner-10.png"/>
          <p:cNvPicPr>
            <a:picLocks noChangeAspect="1"/>
          </p:cNvPicPr>
          <p:nvPr userDrawn="1"/>
        </p:nvPicPr>
        <p:blipFill rotWithShape="1">
          <a:blip r:embed="rId3">
            <a:alphaModFix amt="16000"/>
            <a:extLst>
              <a:ext uri="{28A0092B-C50C-407E-A947-70E740481C1C}">
                <a14:useLocalDpi xmlns:a14="http://schemas.microsoft.com/office/drawing/2010/main" val="0"/>
              </a:ext>
            </a:extLst>
          </a:blip>
          <a:srcRect l="35261" t="40960" b="-1"/>
          <a:stretch/>
        </p:blipFill>
        <p:spPr>
          <a:xfrm>
            <a:off x="2169583" y="2351837"/>
            <a:ext cx="1449917" cy="1131641"/>
          </a:xfrm>
          <a:prstGeom prst="rect">
            <a:avLst/>
          </a:prstGeom>
        </p:spPr>
      </p:pic>
      <p:sp>
        <p:nvSpPr>
          <p:cNvPr id="24" name="Rectangle 23"/>
          <p:cNvSpPr/>
          <p:nvPr userDrawn="1"/>
        </p:nvSpPr>
        <p:spPr>
          <a:xfrm>
            <a:off x="457199" y="3542744"/>
            <a:ext cx="3162301" cy="1131642"/>
          </a:xfrm>
          <a:prstGeom prst="rect">
            <a:avLst/>
          </a:prstGeom>
          <a:solidFill>
            <a:srgbClr val="BB20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 name="Picture 24" descr="white_snake_corner-10.png"/>
          <p:cNvPicPr>
            <a:picLocks noChangeAspect="1"/>
          </p:cNvPicPr>
          <p:nvPr userDrawn="1"/>
        </p:nvPicPr>
        <p:blipFill rotWithShape="1">
          <a:blip r:embed="rId3">
            <a:alphaModFix amt="16000"/>
            <a:extLst>
              <a:ext uri="{28A0092B-C50C-407E-A947-70E740481C1C}">
                <a14:useLocalDpi xmlns:a14="http://schemas.microsoft.com/office/drawing/2010/main" val="0"/>
              </a:ext>
            </a:extLst>
          </a:blip>
          <a:srcRect l="35261" t="40960" b="-1"/>
          <a:stretch/>
        </p:blipFill>
        <p:spPr>
          <a:xfrm>
            <a:off x="2169583" y="3542744"/>
            <a:ext cx="1449917" cy="1131641"/>
          </a:xfrm>
          <a:prstGeom prst="rect">
            <a:avLst/>
          </a:prstGeom>
        </p:spPr>
      </p:pic>
      <p:sp>
        <p:nvSpPr>
          <p:cNvPr id="26" name="TextBox 25"/>
          <p:cNvSpPr txBox="1"/>
          <p:nvPr userDrawn="1"/>
        </p:nvSpPr>
        <p:spPr>
          <a:xfrm>
            <a:off x="7814733" y="4821173"/>
            <a:ext cx="1156084" cy="246221"/>
          </a:xfrm>
          <a:prstGeom prst="rect">
            <a:avLst/>
          </a:prstGeom>
          <a:noFill/>
        </p:spPr>
        <p:txBody>
          <a:bodyPr wrap="square" rtlCol="0">
            <a:spAutoFit/>
          </a:bodyPr>
          <a:lstStyle/>
          <a:p>
            <a:pPr algn="r"/>
            <a:fld id="{39575706-24CF-6E49-B3C3-518B517D6442}" type="slidenum">
              <a:rPr lang="en-US" sz="1000" smtClean="0">
                <a:solidFill>
                  <a:srgbClr val="FFFFFF"/>
                </a:solidFill>
              </a:rPr>
              <a:pPr algn="r"/>
              <a:t>‹#›</a:t>
            </a:fld>
            <a:endParaRPr lang="en-US" sz="1000" dirty="0">
              <a:solidFill>
                <a:srgbClr val="FFFFFF"/>
              </a:solidFill>
            </a:endParaRPr>
          </a:p>
        </p:txBody>
      </p:sp>
    </p:spTree>
    <p:extLst>
      <p:ext uri="{BB962C8B-B14F-4D97-AF65-F5344CB8AC3E}">
        <p14:creationId xmlns:p14="http://schemas.microsoft.com/office/powerpoint/2010/main" val="960881956"/>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4 Boxes">
    <p:bg>
      <p:bgPr>
        <a:blipFill rotWithShape="1">
          <a:blip r:embed="rId2"/>
          <a:stretch>
            <a:fillRect/>
          </a:stretch>
        </a:blipFill>
        <a:effectLst/>
      </p:bgPr>
    </p:bg>
    <p:spTree>
      <p:nvGrpSpPr>
        <p:cNvPr id="1" name=""/>
        <p:cNvGrpSpPr/>
        <p:nvPr/>
      </p:nvGrpSpPr>
      <p:grpSpPr>
        <a:xfrm>
          <a:off x="0" y="0"/>
          <a:ext cx="0" cy="0"/>
          <a:chOff x="0" y="0"/>
          <a:chExt cx="0" cy="0"/>
        </a:xfrm>
      </p:grpSpPr>
      <p:sp>
        <p:nvSpPr>
          <p:cNvPr id="17" name="Text Placeholder 16"/>
          <p:cNvSpPr>
            <a:spLocks noGrp="1"/>
          </p:cNvSpPr>
          <p:nvPr>
            <p:ph type="body" sz="quarter" idx="13"/>
          </p:nvPr>
        </p:nvSpPr>
        <p:spPr>
          <a:xfrm>
            <a:off x="457200" y="1975081"/>
            <a:ext cx="2044703" cy="2699304"/>
          </a:xfrm>
          <a:solidFill>
            <a:schemeClr val="accent3">
              <a:lumMod val="40000"/>
              <a:lumOff val="60000"/>
            </a:schemeClr>
          </a:solidFill>
        </p:spPr>
        <p:txBody>
          <a:bodyPr lIns="91440" anchor="t" anchorCtr="0">
            <a:normAutofit/>
          </a:bodyPr>
          <a:lstStyle>
            <a:lvl1pPr indent="-164592">
              <a:defRPr sz="1200"/>
            </a:lvl1pPr>
          </a:lstStyle>
          <a:p>
            <a:pPr lvl="0"/>
            <a:r>
              <a:rPr lang="en-US" smtClean="0"/>
              <a:t>Click to edit Master text styles</a:t>
            </a:r>
          </a:p>
        </p:txBody>
      </p:sp>
      <p:sp>
        <p:nvSpPr>
          <p:cNvPr id="2" name="Title 1"/>
          <p:cNvSpPr>
            <a:spLocks noGrp="1"/>
          </p:cNvSpPr>
          <p:nvPr>
            <p:ph type="title"/>
          </p:nvPr>
        </p:nvSpPr>
        <p:spPr>
          <a:xfrm>
            <a:off x="457199" y="121024"/>
            <a:ext cx="7247966" cy="1116106"/>
          </a:xfrm>
        </p:spPr>
        <p:txBody>
          <a:bodyPr/>
          <a:lstStyle/>
          <a:p>
            <a:r>
              <a:rPr lang="en-US" smtClean="0"/>
              <a:t>Click to edit Master title style</a:t>
            </a:r>
            <a:endParaRPr lang="en-US" dirty="0"/>
          </a:p>
        </p:txBody>
      </p:sp>
      <p:sp>
        <p:nvSpPr>
          <p:cNvPr id="3" name="Rectangle 2"/>
          <p:cNvSpPr/>
          <p:nvPr/>
        </p:nvSpPr>
        <p:spPr>
          <a:xfrm>
            <a:off x="457200" y="1237130"/>
            <a:ext cx="2044704" cy="740613"/>
          </a:xfrm>
          <a:prstGeom prst="rect">
            <a:avLst/>
          </a:prstGeom>
          <a:solidFill>
            <a:srgbClr val="E57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white_snake_corner-10.png"/>
          <p:cNvPicPr>
            <a:picLocks noChangeAspect="1"/>
          </p:cNvPicPr>
          <p:nvPr/>
        </p:nvPicPr>
        <p:blipFill rotWithShape="1">
          <a:blip r:embed="rId3">
            <a:alphaModFix amt="23000"/>
            <a:extLst>
              <a:ext uri="{28A0092B-C50C-407E-A947-70E740481C1C}">
                <a14:useLocalDpi xmlns:a14="http://schemas.microsoft.com/office/drawing/2010/main" val="0"/>
              </a:ext>
            </a:extLst>
          </a:blip>
          <a:srcRect l="35261" t="40960" b="7817"/>
          <a:stretch/>
        </p:blipFill>
        <p:spPr>
          <a:xfrm>
            <a:off x="1416050" y="1235502"/>
            <a:ext cx="1092199" cy="739579"/>
          </a:xfrm>
          <a:prstGeom prst="rect">
            <a:avLst/>
          </a:prstGeom>
        </p:spPr>
      </p:pic>
      <p:sp>
        <p:nvSpPr>
          <p:cNvPr id="8" name="Rectangle 7"/>
          <p:cNvSpPr/>
          <p:nvPr/>
        </p:nvSpPr>
        <p:spPr>
          <a:xfrm>
            <a:off x="2552699" y="1240587"/>
            <a:ext cx="2044704" cy="740613"/>
          </a:xfrm>
          <a:prstGeom prst="rect">
            <a:avLst/>
          </a:prstGeom>
          <a:solidFill>
            <a:srgbClr val="605F9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648198" y="1237375"/>
            <a:ext cx="2044704" cy="740613"/>
          </a:xfrm>
          <a:prstGeom prst="rect">
            <a:avLst/>
          </a:prstGeom>
          <a:solidFill>
            <a:srgbClr val="BB20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 Placeholder 12"/>
          <p:cNvSpPr>
            <a:spLocks noGrp="1"/>
          </p:cNvSpPr>
          <p:nvPr>
            <p:ph type="body" sz="quarter" idx="10" hasCustomPrompt="1"/>
          </p:nvPr>
        </p:nvSpPr>
        <p:spPr>
          <a:xfrm>
            <a:off x="457200" y="1236664"/>
            <a:ext cx="2044703" cy="744070"/>
          </a:xfrm>
        </p:spPr>
        <p:txBody>
          <a:bodyPr anchor="ctr" anchorCtr="0">
            <a:normAutofit/>
          </a:bodyPr>
          <a:lstStyle>
            <a:lvl1pPr marL="0" indent="0">
              <a:buNone/>
              <a:defRPr sz="1600">
                <a:solidFill>
                  <a:schemeClr val="bg1"/>
                </a:solidFill>
              </a:defRPr>
            </a:lvl1pPr>
          </a:lstStyle>
          <a:p>
            <a:pPr lvl="0"/>
            <a:r>
              <a:rPr lang="en-US" dirty="0" smtClean="0"/>
              <a:t>CLICK TO EDIT MASTER TEXT STYLES</a:t>
            </a:r>
          </a:p>
        </p:txBody>
      </p:sp>
      <p:sp>
        <p:nvSpPr>
          <p:cNvPr id="14" name="Text Placeholder 12"/>
          <p:cNvSpPr>
            <a:spLocks noGrp="1"/>
          </p:cNvSpPr>
          <p:nvPr>
            <p:ph type="body" sz="quarter" idx="11" hasCustomPrompt="1"/>
          </p:nvPr>
        </p:nvSpPr>
        <p:spPr>
          <a:xfrm>
            <a:off x="2552699" y="1237131"/>
            <a:ext cx="2044703" cy="744070"/>
          </a:xfrm>
        </p:spPr>
        <p:txBody>
          <a:bodyPr anchor="ctr" anchorCtr="0">
            <a:normAutofit/>
          </a:bodyPr>
          <a:lstStyle>
            <a:lvl1pPr marL="0" indent="0">
              <a:buNone/>
              <a:defRPr sz="1600">
                <a:solidFill>
                  <a:schemeClr val="bg1"/>
                </a:solidFill>
              </a:defRPr>
            </a:lvl1pPr>
          </a:lstStyle>
          <a:p>
            <a:pPr lvl="0"/>
            <a:r>
              <a:rPr lang="en-US" dirty="0" smtClean="0"/>
              <a:t>CLICK TO EDIT MASTER TEXT STYLES</a:t>
            </a:r>
          </a:p>
        </p:txBody>
      </p:sp>
      <p:sp>
        <p:nvSpPr>
          <p:cNvPr id="15" name="Text Placeholder 12"/>
          <p:cNvSpPr>
            <a:spLocks noGrp="1"/>
          </p:cNvSpPr>
          <p:nvPr>
            <p:ph type="body" sz="quarter" idx="12" hasCustomPrompt="1"/>
          </p:nvPr>
        </p:nvSpPr>
        <p:spPr>
          <a:xfrm>
            <a:off x="4648198" y="1237376"/>
            <a:ext cx="2044703" cy="744070"/>
          </a:xfrm>
        </p:spPr>
        <p:txBody>
          <a:bodyPr anchor="ctr" anchorCtr="0">
            <a:normAutofit/>
          </a:bodyPr>
          <a:lstStyle>
            <a:lvl1pPr marL="0" indent="0">
              <a:buNone/>
              <a:defRPr sz="1600">
                <a:solidFill>
                  <a:schemeClr val="bg1"/>
                </a:solidFill>
              </a:defRPr>
            </a:lvl1pPr>
          </a:lstStyle>
          <a:p>
            <a:pPr lvl="0"/>
            <a:r>
              <a:rPr lang="en-US" dirty="0" smtClean="0"/>
              <a:t>CLICK TO EDIT MASTER TEXT STYLES</a:t>
            </a:r>
          </a:p>
        </p:txBody>
      </p:sp>
      <p:sp>
        <p:nvSpPr>
          <p:cNvPr id="18" name="Text Placeholder 16"/>
          <p:cNvSpPr>
            <a:spLocks noGrp="1"/>
          </p:cNvSpPr>
          <p:nvPr>
            <p:ph type="body" sz="quarter" idx="14"/>
          </p:nvPr>
        </p:nvSpPr>
        <p:spPr>
          <a:xfrm>
            <a:off x="2552699" y="1976938"/>
            <a:ext cx="2044703" cy="2697447"/>
          </a:xfrm>
          <a:solidFill>
            <a:schemeClr val="accent3">
              <a:lumMod val="40000"/>
              <a:lumOff val="60000"/>
            </a:schemeClr>
          </a:solidFill>
        </p:spPr>
        <p:txBody>
          <a:bodyPr lIns="91440" anchor="t" anchorCtr="0">
            <a:normAutofit/>
          </a:bodyPr>
          <a:lstStyle>
            <a:lvl1pPr indent="-164592">
              <a:defRPr sz="1200"/>
            </a:lvl1pPr>
          </a:lstStyle>
          <a:p>
            <a:pPr lvl="0"/>
            <a:r>
              <a:rPr lang="en-US" smtClean="0"/>
              <a:t>Click to edit Master text styles</a:t>
            </a:r>
          </a:p>
        </p:txBody>
      </p:sp>
      <p:sp>
        <p:nvSpPr>
          <p:cNvPr id="19" name="Text Placeholder 16"/>
          <p:cNvSpPr>
            <a:spLocks noGrp="1"/>
          </p:cNvSpPr>
          <p:nvPr>
            <p:ph type="body" sz="quarter" idx="15"/>
          </p:nvPr>
        </p:nvSpPr>
        <p:spPr>
          <a:xfrm>
            <a:off x="4648198" y="1981200"/>
            <a:ext cx="2044703" cy="2693431"/>
          </a:xfrm>
          <a:solidFill>
            <a:schemeClr val="accent3">
              <a:lumMod val="40000"/>
              <a:lumOff val="60000"/>
            </a:schemeClr>
          </a:solidFill>
        </p:spPr>
        <p:txBody>
          <a:bodyPr lIns="91440" anchor="t" anchorCtr="0">
            <a:normAutofit/>
          </a:bodyPr>
          <a:lstStyle>
            <a:lvl1pPr indent="-164592">
              <a:defRPr sz="1200"/>
            </a:lvl1pPr>
          </a:lstStyle>
          <a:p>
            <a:pPr lvl="0"/>
            <a:r>
              <a:rPr lang="en-US" smtClean="0"/>
              <a:t>Click to edit Master text styles</a:t>
            </a:r>
          </a:p>
        </p:txBody>
      </p:sp>
      <p:sp>
        <p:nvSpPr>
          <p:cNvPr id="16" name="Rectangle 15"/>
          <p:cNvSpPr/>
          <p:nvPr/>
        </p:nvSpPr>
        <p:spPr>
          <a:xfrm>
            <a:off x="6743697" y="1237375"/>
            <a:ext cx="2044704" cy="7406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 Placeholder 12"/>
          <p:cNvSpPr>
            <a:spLocks noGrp="1"/>
          </p:cNvSpPr>
          <p:nvPr>
            <p:ph type="body" sz="quarter" idx="16" hasCustomPrompt="1"/>
          </p:nvPr>
        </p:nvSpPr>
        <p:spPr>
          <a:xfrm>
            <a:off x="6743697" y="1237376"/>
            <a:ext cx="2044703" cy="744070"/>
          </a:xfrm>
        </p:spPr>
        <p:txBody>
          <a:bodyPr anchor="ctr" anchorCtr="0">
            <a:normAutofit/>
          </a:bodyPr>
          <a:lstStyle>
            <a:lvl1pPr marL="0" indent="0">
              <a:buNone/>
              <a:defRPr sz="1600">
                <a:solidFill>
                  <a:schemeClr val="bg1"/>
                </a:solidFill>
              </a:defRPr>
            </a:lvl1pPr>
          </a:lstStyle>
          <a:p>
            <a:pPr lvl="0"/>
            <a:r>
              <a:rPr lang="en-US" dirty="0" smtClean="0"/>
              <a:t>CLICK TO EDIT MASTER TEXT STYLES</a:t>
            </a:r>
          </a:p>
        </p:txBody>
      </p:sp>
      <p:sp>
        <p:nvSpPr>
          <p:cNvPr id="22" name="Text Placeholder 16"/>
          <p:cNvSpPr>
            <a:spLocks noGrp="1"/>
          </p:cNvSpPr>
          <p:nvPr>
            <p:ph type="body" sz="quarter" idx="17"/>
          </p:nvPr>
        </p:nvSpPr>
        <p:spPr>
          <a:xfrm>
            <a:off x="6743698" y="1981200"/>
            <a:ext cx="2044703" cy="2693431"/>
          </a:xfrm>
          <a:solidFill>
            <a:schemeClr val="accent3">
              <a:lumMod val="40000"/>
              <a:lumOff val="60000"/>
            </a:schemeClr>
          </a:solidFill>
        </p:spPr>
        <p:txBody>
          <a:bodyPr lIns="91440" anchor="t" anchorCtr="0">
            <a:normAutofit/>
          </a:bodyPr>
          <a:lstStyle>
            <a:lvl1pPr indent="-164592">
              <a:defRPr sz="1200"/>
            </a:lvl1pPr>
          </a:lstStyle>
          <a:p>
            <a:pPr lvl="0"/>
            <a:r>
              <a:rPr lang="en-US" smtClean="0"/>
              <a:t>Click to edit Master text styles</a:t>
            </a:r>
          </a:p>
        </p:txBody>
      </p:sp>
      <p:pic>
        <p:nvPicPr>
          <p:cNvPr id="23" name="Picture 22" descr="white_snake_corner-10.png"/>
          <p:cNvPicPr>
            <a:picLocks noChangeAspect="1"/>
          </p:cNvPicPr>
          <p:nvPr/>
        </p:nvPicPr>
        <p:blipFill rotWithShape="1">
          <a:blip r:embed="rId3">
            <a:alphaModFix amt="23000"/>
            <a:extLst>
              <a:ext uri="{28A0092B-C50C-407E-A947-70E740481C1C}">
                <a14:useLocalDpi xmlns:a14="http://schemas.microsoft.com/office/drawing/2010/main" val="0"/>
              </a:ext>
            </a:extLst>
          </a:blip>
          <a:srcRect l="35261" t="40960" b="7817"/>
          <a:stretch/>
        </p:blipFill>
        <p:spPr>
          <a:xfrm>
            <a:off x="3505203" y="1235502"/>
            <a:ext cx="1092199" cy="739579"/>
          </a:xfrm>
          <a:prstGeom prst="rect">
            <a:avLst/>
          </a:prstGeom>
        </p:spPr>
      </p:pic>
      <p:pic>
        <p:nvPicPr>
          <p:cNvPr id="24" name="Picture 23" descr="white_snake_corner-10.png"/>
          <p:cNvPicPr>
            <a:picLocks noChangeAspect="1"/>
          </p:cNvPicPr>
          <p:nvPr/>
        </p:nvPicPr>
        <p:blipFill rotWithShape="1">
          <a:blip r:embed="rId3">
            <a:alphaModFix amt="23000"/>
            <a:extLst>
              <a:ext uri="{28A0092B-C50C-407E-A947-70E740481C1C}">
                <a14:useLocalDpi xmlns:a14="http://schemas.microsoft.com/office/drawing/2010/main" val="0"/>
              </a:ext>
            </a:extLst>
          </a:blip>
          <a:srcRect l="35261" t="40960" b="7817"/>
          <a:stretch/>
        </p:blipFill>
        <p:spPr>
          <a:xfrm>
            <a:off x="5600702" y="1235502"/>
            <a:ext cx="1092199" cy="739579"/>
          </a:xfrm>
          <a:prstGeom prst="rect">
            <a:avLst/>
          </a:prstGeom>
        </p:spPr>
      </p:pic>
      <p:pic>
        <p:nvPicPr>
          <p:cNvPr id="25" name="Picture 24" descr="white_snake_corner-10.png"/>
          <p:cNvPicPr>
            <a:picLocks noChangeAspect="1"/>
          </p:cNvPicPr>
          <p:nvPr/>
        </p:nvPicPr>
        <p:blipFill rotWithShape="1">
          <a:blip r:embed="rId3">
            <a:alphaModFix amt="23000"/>
            <a:extLst>
              <a:ext uri="{28A0092B-C50C-407E-A947-70E740481C1C}">
                <a14:useLocalDpi xmlns:a14="http://schemas.microsoft.com/office/drawing/2010/main" val="0"/>
              </a:ext>
            </a:extLst>
          </a:blip>
          <a:srcRect l="35261" t="40960" b="7817"/>
          <a:stretch/>
        </p:blipFill>
        <p:spPr>
          <a:xfrm>
            <a:off x="7698815" y="1235502"/>
            <a:ext cx="1092199" cy="739579"/>
          </a:xfrm>
          <a:prstGeom prst="rect">
            <a:avLst/>
          </a:prstGeom>
        </p:spPr>
      </p:pic>
      <p:sp>
        <p:nvSpPr>
          <p:cNvPr id="20" name="TextBox 19"/>
          <p:cNvSpPr txBox="1"/>
          <p:nvPr/>
        </p:nvSpPr>
        <p:spPr>
          <a:xfrm>
            <a:off x="7814733" y="4821173"/>
            <a:ext cx="1156084" cy="246221"/>
          </a:xfrm>
          <a:prstGeom prst="rect">
            <a:avLst/>
          </a:prstGeom>
          <a:noFill/>
        </p:spPr>
        <p:txBody>
          <a:bodyPr wrap="square" rtlCol="0">
            <a:spAutoFit/>
          </a:bodyPr>
          <a:lstStyle/>
          <a:p>
            <a:pPr algn="r"/>
            <a:fld id="{39575706-24CF-6E49-B3C3-518B517D6442}" type="slidenum">
              <a:rPr lang="en-US" sz="1000" smtClean="0">
                <a:solidFill>
                  <a:srgbClr val="FFFFFF"/>
                </a:solidFill>
              </a:rPr>
              <a:pPr algn="r"/>
              <a:t>‹#›</a:t>
            </a:fld>
            <a:endParaRPr lang="en-US" sz="1000" dirty="0">
              <a:solidFill>
                <a:srgbClr val="FFFFFF"/>
              </a:solidFill>
            </a:endParaRPr>
          </a:p>
        </p:txBody>
      </p:sp>
      <p:sp>
        <p:nvSpPr>
          <p:cNvPr id="26" name="Rectangle 25"/>
          <p:cNvSpPr/>
          <p:nvPr userDrawn="1"/>
        </p:nvSpPr>
        <p:spPr>
          <a:xfrm>
            <a:off x="457200" y="1237130"/>
            <a:ext cx="2044704" cy="740613"/>
          </a:xfrm>
          <a:prstGeom prst="rect">
            <a:avLst/>
          </a:prstGeom>
          <a:solidFill>
            <a:srgbClr val="E57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Picture 26" descr="white_snake_corner-10.png"/>
          <p:cNvPicPr>
            <a:picLocks noChangeAspect="1"/>
          </p:cNvPicPr>
          <p:nvPr userDrawn="1"/>
        </p:nvPicPr>
        <p:blipFill rotWithShape="1">
          <a:blip r:embed="rId3">
            <a:alphaModFix amt="23000"/>
            <a:extLst>
              <a:ext uri="{28A0092B-C50C-407E-A947-70E740481C1C}">
                <a14:useLocalDpi xmlns:a14="http://schemas.microsoft.com/office/drawing/2010/main" val="0"/>
              </a:ext>
            </a:extLst>
          </a:blip>
          <a:srcRect l="35261" t="40960" b="7817"/>
          <a:stretch/>
        </p:blipFill>
        <p:spPr>
          <a:xfrm>
            <a:off x="1416050" y="1235502"/>
            <a:ext cx="1092199" cy="739579"/>
          </a:xfrm>
          <a:prstGeom prst="rect">
            <a:avLst/>
          </a:prstGeom>
        </p:spPr>
      </p:pic>
      <p:sp>
        <p:nvSpPr>
          <p:cNvPr id="28" name="Rectangle 27"/>
          <p:cNvSpPr/>
          <p:nvPr userDrawn="1"/>
        </p:nvSpPr>
        <p:spPr>
          <a:xfrm>
            <a:off x="2552699" y="1240587"/>
            <a:ext cx="2044704" cy="740613"/>
          </a:xfrm>
          <a:prstGeom prst="rect">
            <a:avLst/>
          </a:prstGeom>
          <a:solidFill>
            <a:srgbClr val="605F9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userDrawn="1"/>
        </p:nvSpPr>
        <p:spPr>
          <a:xfrm>
            <a:off x="4648198" y="1237375"/>
            <a:ext cx="2044704" cy="740613"/>
          </a:xfrm>
          <a:prstGeom prst="rect">
            <a:avLst/>
          </a:prstGeom>
          <a:solidFill>
            <a:srgbClr val="BB20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userDrawn="1"/>
        </p:nvSpPr>
        <p:spPr>
          <a:xfrm>
            <a:off x="6743697" y="1237375"/>
            <a:ext cx="2044704" cy="7406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Picture 30" descr="white_snake_corner-10.png"/>
          <p:cNvPicPr>
            <a:picLocks noChangeAspect="1"/>
          </p:cNvPicPr>
          <p:nvPr userDrawn="1"/>
        </p:nvPicPr>
        <p:blipFill rotWithShape="1">
          <a:blip r:embed="rId3">
            <a:alphaModFix amt="23000"/>
            <a:extLst>
              <a:ext uri="{28A0092B-C50C-407E-A947-70E740481C1C}">
                <a14:useLocalDpi xmlns:a14="http://schemas.microsoft.com/office/drawing/2010/main" val="0"/>
              </a:ext>
            </a:extLst>
          </a:blip>
          <a:srcRect l="35261" t="40960" b="7817"/>
          <a:stretch/>
        </p:blipFill>
        <p:spPr>
          <a:xfrm>
            <a:off x="3505203" y="1235502"/>
            <a:ext cx="1092199" cy="739579"/>
          </a:xfrm>
          <a:prstGeom prst="rect">
            <a:avLst/>
          </a:prstGeom>
        </p:spPr>
      </p:pic>
      <p:pic>
        <p:nvPicPr>
          <p:cNvPr id="32" name="Picture 31" descr="white_snake_corner-10.png"/>
          <p:cNvPicPr>
            <a:picLocks noChangeAspect="1"/>
          </p:cNvPicPr>
          <p:nvPr userDrawn="1"/>
        </p:nvPicPr>
        <p:blipFill rotWithShape="1">
          <a:blip r:embed="rId3">
            <a:alphaModFix amt="23000"/>
            <a:extLst>
              <a:ext uri="{28A0092B-C50C-407E-A947-70E740481C1C}">
                <a14:useLocalDpi xmlns:a14="http://schemas.microsoft.com/office/drawing/2010/main" val="0"/>
              </a:ext>
            </a:extLst>
          </a:blip>
          <a:srcRect l="35261" t="40960" b="7817"/>
          <a:stretch/>
        </p:blipFill>
        <p:spPr>
          <a:xfrm>
            <a:off x="5600702" y="1235502"/>
            <a:ext cx="1092199" cy="739579"/>
          </a:xfrm>
          <a:prstGeom prst="rect">
            <a:avLst/>
          </a:prstGeom>
        </p:spPr>
      </p:pic>
      <p:pic>
        <p:nvPicPr>
          <p:cNvPr id="33" name="Picture 32" descr="white_snake_corner-10.png"/>
          <p:cNvPicPr>
            <a:picLocks noChangeAspect="1"/>
          </p:cNvPicPr>
          <p:nvPr userDrawn="1"/>
        </p:nvPicPr>
        <p:blipFill rotWithShape="1">
          <a:blip r:embed="rId3">
            <a:alphaModFix amt="23000"/>
            <a:extLst>
              <a:ext uri="{28A0092B-C50C-407E-A947-70E740481C1C}">
                <a14:useLocalDpi xmlns:a14="http://schemas.microsoft.com/office/drawing/2010/main" val="0"/>
              </a:ext>
            </a:extLst>
          </a:blip>
          <a:srcRect l="35261" t="40960" b="7817"/>
          <a:stretch/>
        </p:blipFill>
        <p:spPr>
          <a:xfrm>
            <a:off x="7698815" y="1235502"/>
            <a:ext cx="1092199" cy="739579"/>
          </a:xfrm>
          <a:prstGeom prst="rect">
            <a:avLst/>
          </a:prstGeom>
        </p:spPr>
      </p:pic>
      <p:sp>
        <p:nvSpPr>
          <p:cNvPr id="34" name="TextBox 33"/>
          <p:cNvSpPr txBox="1"/>
          <p:nvPr userDrawn="1"/>
        </p:nvSpPr>
        <p:spPr>
          <a:xfrm>
            <a:off x="7814733" y="4821173"/>
            <a:ext cx="1156084" cy="246221"/>
          </a:xfrm>
          <a:prstGeom prst="rect">
            <a:avLst/>
          </a:prstGeom>
          <a:noFill/>
        </p:spPr>
        <p:txBody>
          <a:bodyPr wrap="square" rtlCol="0">
            <a:spAutoFit/>
          </a:bodyPr>
          <a:lstStyle/>
          <a:p>
            <a:pPr algn="r"/>
            <a:fld id="{39575706-24CF-6E49-B3C3-518B517D6442}" type="slidenum">
              <a:rPr lang="en-US" sz="1000" smtClean="0">
                <a:solidFill>
                  <a:srgbClr val="FFFFFF"/>
                </a:solidFill>
              </a:rPr>
              <a:pPr algn="r"/>
              <a:t>‹#›</a:t>
            </a:fld>
            <a:endParaRPr lang="en-US" sz="1000" dirty="0">
              <a:solidFill>
                <a:srgbClr val="FFFFFF"/>
              </a:solidFill>
            </a:endParaRPr>
          </a:p>
        </p:txBody>
      </p:sp>
    </p:spTree>
    <p:extLst>
      <p:ext uri="{BB962C8B-B14F-4D97-AF65-F5344CB8AC3E}">
        <p14:creationId xmlns:p14="http://schemas.microsoft.com/office/powerpoint/2010/main" val="46600905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2_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199" y="121024"/>
            <a:ext cx="7247966" cy="1116106"/>
          </a:xfrm>
        </p:spPr>
        <p:txBody>
          <a:bodyPr/>
          <a:lstStyle/>
          <a:p>
            <a:r>
              <a:rPr lang="en-US" dirty="0" smtClean="0"/>
              <a:t>Click to edit Master title style</a:t>
            </a:r>
            <a:endParaRPr lang="en-US" dirty="0"/>
          </a:p>
        </p:txBody>
      </p:sp>
      <p:sp>
        <p:nvSpPr>
          <p:cNvPr id="4" name="TextBox 3"/>
          <p:cNvSpPr txBox="1"/>
          <p:nvPr userDrawn="1"/>
        </p:nvSpPr>
        <p:spPr>
          <a:xfrm>
            <a:off x="7814733" y="4821173"/>
            <a:ext cx="1156084" cy="246221"/>
          </a:xfrm>
          <a:prstGeom prst="rect">
            <a:avLst/>
          </a:prstGeom>
          <a:noFill/>
        </p:spPr>
        <p:txBody>
          <a:bodyPr wrap="square" rtlCol="0">
            <a:spAutoFit/>
          </a:bodyPr>
          <a:lstStyle/>
          <a:p>
            <a:pPr algn="r"/>
            <a:fld id="{39575706-24CF-6E49-B3C3-518B517D6442}" type="slidenum">
              <a:rPr lang="en-US" sz="1000" smtClean="0">
                <a:solidFill>
                  <a:srgbClr val="FFFFFF"/>
                </a:solidFill>
              </a:rPr>
              <a:pPr algn="r"/>
              <a:t>‹#›</a:t>
            </a:fld>
            <a:endParaRPr lang="en-US" sz="1000" dirty="0">
              <a:solidFill>
                <a:srgbClr val="FFFFFF"/>
              </a:solidFill>
            </a:endParaRPr>
          </a:p>
        </p:txBody>
      </p:sp>
    </p:spTree>
    <p:extLst>
      <p:ext uri="{BB962C8B-B14F-4D97-AF65-F5344CB8AC3E}">
        <p14:creationId xmlns:p14="http://schemas.microsoft.com/office/powerpoint/2010/main" val="279509819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1107831"/>
            <a:ext cx="8513618" cy="32335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1"/>
          <p:cNvSpPr>
            <a:spLocks noGrp="1"/>
          </p:cNvSpPr>
          <p:nvPr>
            <p:ph type="title"/>
          </p:nvPr>
        </p:nvSpPr>
        <p:spPr>
          <a:xfrm>
            <a:off x="457199" y="121024"/>
            <a:ext cx="7247966" cy="1116106"/>
          </a:xfrm>
          <a:prstGeom prst="rect">
            <a:avLst/>
          </a:prstGeom>
        </p:spPr>
        <p:txBody>
          <a:bodyPr/>
          <a:lstStyle/>
          <a:p>
            <a:r>
              <a:rPr lang="en-US" smtClean="0"/>
              <a:t>Click to edit Master title style</a:t>
            </a:r>
            <a:endParaRPr lang="en-US"/>
          </a:p>
        </p:txBody>
      </p:sp>
      <p:sp>
        <p:nvSpPr>
          <p:cNvPr id="8" name="TextBox 7"/>
          <p:cNvSpPr txBox="1"/>
          <p:nvPr/>
        </p:nvSpPr>
        <p:spPr>
          <a:xfrm>
            <a:off x="7814733" y="4821173"/>
            <a:ext cx="1156084" cy="246221"/>
          </a:xfrm>
          <a:prstGeom prst="rect">
            <a:avLst/>
          </a:prstGeom>
          <a:noFill/>
        </p:spPr>
        <p:txBody>
          <a:bodyPr wrap="square" rtlCol="0">
            <a:spAutoFit/>
          </a:bodyPr>
          <a:lstStyle/>
          <a:p>
            <a:pPr algn="r"/>
            <a:fld id="{39575706-24CF-6E49-B3C3-518B517D6442}" type="slidenum">
              <a:rPr lang="en-US" sz="1000" smtClean="0">
                <a:solidFill>
                  <a:srgbClr val="FFFFFF"/>
                </a:solidFill>
              </a:rPr>
              <a:pPr algn="r"/>
              <a:t>‹#›</a:t>
            </a:fld>
            <a:endParaRPr lang="en-US" sz="1000" dirty="0">
              <a:solidFill>
                <a:srgbClr val="FFFFFF"/>
              </a:solidFill>
            </a:endParaRPr>
          </a:p>
        </p:txBody>
      </p:sp>
      <p:sp>
        <p:nvSpPr>
          <p:cNvPr id="5" name="TextBox 4"/>
          <p:cNvSpPr txBox="1"/>
          <p:nvPr userDrawn="1"/>
        </p:nvSpPr>
        <p:spPr>
          <a:xfrm>
            <a:off x="7814733" y="4821173"/>
            <a:ext cx="1156084" cy="246221"/>
          </a:xfrm>
          <a:prstGeom prst="rect">
            <a:avLst/>
          </a:prstGeom>
          <a:noFill/>
        </p:spPr>
        <p:txBody>
          <a:bodyPr wrap="square" rtlCol="0">
            <a:spAutoFit/>
          </a:bodyPr>
          <a:lstStyle/>
          <a:p>
            <a:pPr algn="r"/>
            <a:fld id="{39575706-24CF-6E49-B3C3-518B517D6442}" type="slidenum">
              <a:rPr lang="en-US" sz="1000" smtClean="0">
                <a:solidFill>
                  <a:srgbClr val="FFFFFF"/>
                </a:solidFill>
              </a:rPr>
              <a:pPr algn="r"/>
              <a:t>‹#›</a:t>
            </a:fld>
            <a:endParaRPr lang="en-US" sz="1000" dirty="0">
              <a:solidFill>
                <a:srgbClr val="FFFFFF"/>
              </a:solidFill>
            </a:endParaRPr>
          </a:p>
        </p:txBody>
      </p:sp>
    </p:spTree>
    <p:extLst>
      <p:ext uri="{BB962C8B-B14F-4D97-AF65-F5344CB8AC3E}">
        <p14:creationId xmlns:p14="http://schemas.microsoft.com/office/powerpoint/2010/main" val="341276355"/>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1107831"/>
            <a:ext cx="8513618" cy="3233538"/>
          </a:xfrm>
          <a:prstGeom prst="rect">
            <a:avLst/>
          </a:prstGeom>
        </p:spPr>
        <p:txBody>
          <a:bodyPr anchor="ctr" anchorCtr="0">
            <a:normAutofit/>
          </a:bodyPr>
          <a:lstStyle>
            <a:lvl1pPr marL="0" indent="0" algn="ctr">
              <a:buNone/>
              <a:defRPr sz="2400">
                <a:solidFill>
                  <a:schemeClr val="bg1"/>
                </a:solidFill>
              </a:defRPr>
            </a:lvl1pPr>
            <a:lvl2pPr marL="365760" indent="0" algn="ctr">
              <a:buNone/>
              <a:defRPr>
                <a:solidFill>
                  <a:schemeClr val="bg1"/>
                </a:solidFill>
              </a:defRPr>
            </a:lvl2pPr>
            <a:lvl3pPr marL="822960" indent="0" algn="ctr">
              <a:buNone/>
              <a:defRPr>
                <a:solidFill>
                  <a:schemeClr val="bg1"/>
                </a:solidFill>
              </a:defRPr>
            </a:lvl3pPr>
            <a:lvl4pPr marL="1188720" indent="0" algn="ctr">
              <a:buNone/>
              <a:defRPr>
                <a:solidFill>
                  <a:schemeClr val="bg1"/>
                </a:solidFill>
              </a:defRPr>
            </a:lvl4pPr>
            <a:lvl5pPr marL="1645920" indent="0" algn="ctr">
              <a:buNone/>
              <a:defRPr>
                <a:solidFill>
                  <a:schemeClr val="bg1"/>
                </a:solidFill>
              </a:defRPr>
            </a:lvl5pPr>
          </a:lstStyle>
          <a:p>
            <a:pPr lvl="0"/>
            <a:r>
              <a:rPr lang="en-US" smtClean="0"/>
              <a:t>Click to edit Master text styles</a:t>
            </a:r>
          </a:p>
        </p:txBody>
      </p:sp>
      <p:sp>
        <p:nvSpPr>
          <p:cNvPr id="6" name="Slide Number Placeholder 5"/>
          <p:cNvSpPr>
            <a:spLocks noGrp="1"/>
          </p:cNvSpPr>
          <p:nvPr>
            <p:ph type="sldNum" sz="quarter" idx="12"/>
          </p:nvPr>
        </p:nvSpPr>
        <p:spPr>
          <a:xfrm>
            <a:off x="6837217" y="4851398"/>
            <a:ext cx="2133600" cy="273844"/>
          </a:xfrm>
          <a:prstGeom prst="rect">
            <a:avLst/>
          </a:prstGeom>
        </p:spPr>
        <p:txBody>
          <a:bodyPr/>
          <a:lstStyle/>
          <a:p>
            <a:fld id="{2066355A-084C-D24E-9AD2-7E4FC41EA627}" type="slidenum">
              <a:rPr lang="en-US" smtClean="0"/>
              <a:t>‹#›</a:t>
            </a:fld>
            <a:endParaRPr lang="en-US" dirty="0"/>
          </a:p>
        </p:txBody>
      </p:sp>
      <p:sp>
        <p:nvSpPr>
          <p:cNvPr id="7" name="Title 1"/>
          <p:cNvSpPr>
            <a:spLocks noGrp="1"/>
          </p:cNvSpPr>
          <p:nvPr>
            <p:ph type="title"/>
          </p:nvPr>
        </p:nvSpPr>
        <p:spPr>
          <a:xfrm>
            <a:off x="457199" y="121024"/>
            <a:ext cx="7247966" cy="1116106"/>
          </a:xfrm>
          <a:prstGeom prst="rect">
            <a:avLst/>
          </a:prstGeom>
        </p:spPr>
        <p:txBody>
          <a:bodyPr/>
          <a:lstStyle>
            <a:lvl1pPr>
              <a:defRPr>
                <a:solidFill>
                  <a:srgbClr val="FFFFFF"/>
                </a:solidFill>
              </a:defRPr>
            </a:lvl1pPr>
          </a:lstStyle>
          <a:p>
            <a:r>
              <a:rPr lang="en-US" smtClean="0"/>
              <a:t>Click to edit Master title style</a:t>
            </a:r>
            <a:endParaRPr lang="en-US" dirty="0"/>
          </a:p>
        </p:txBody>
      </p:sp>
      <p:pic>
        <p:nvPicPr>
          <p:cNvPr id="2" name="Picture 1" descr="299_bkg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51120"/>
          </a:xfrm>
          <a:prstGeom prst="rect">
            <a:avLst/>
          </a:prstGeom>
        </p:spPr>
      </p:pic>
      <p:sp>
        <p:nvSpPr>
          <p:cNvPr id="8" name="TextBox 7"/>
          <p:cNvSpPr txBox="1"/>
          <p:nvPr/>
        </p:nvSpPr>
        <p:spPr>
          <a:xfrm>
            <a:off x="7814733" y="4821173"/>
            <a:ext cx="1156084" cy="246221"/>
          </a:xfrm>
          <a:prstGeom prst="rect">
            <a:avLst/>
          </a:prstGeom>
          <a:noFill/>
        </p:spPr>
        <p:txBody>
          <a:bodyPr wrap="square" rtlCol="0">
            <a:spAutoFit/>
          </a:bodyPr>
          <a:lstStyle/>
          <a:p>
            <a:pPr algn="r"/>
            <a:fld id="{39575706-24CF-6E49-B3C3-518B517D6442}" type="slidenum">
              <a:rPr lang="en-US" sz="1000" smtClean="0">
                <a:solidFill>
                  <a:srgbClr val="FFFFFF"/>
                </a:solidFill>
              </a:rPr>
              <a:pPr algn="r"/>
              <a:t>‹#›</a:t>
            </a:fld>
            <a:endParaRPr lang="en-US" sz="1000" dirty="0">
              <a:solidFill>
                <a:srgbClr val="FFFFFF"/>
              </a:solidFill>
            </a:endParaRPr>
          </a:p>
        </p:txBody>
      </p:sp>
      <p:pic>
        <p:nvPicPr>
          <p:cNvPr id="9" name="Picture 8" descr="299_bkg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51120"/>
          </a:xfrm>
          <a:prstGeom prst="rect">
            <a:avLst/>
          </a:prstGeom>
        </p:spPr>
      </p:pic>
      <p:sp>
        <p:nvSpPr>
          <p:cNvPr id="10" name="TextBox 9"/>
          <p:cNvSpPr txBox="1"/>
          <p:nvPr userDrawn="1"/>
        </p:nvSpPr>
        <p:spPr>
          <a:xfrm>
            <a:off x="7814733" y="4821173"/>
            <a:ext cx="1156084" cy="246221"/>
          </a:xfrm>
          <a:prstGeom prst="rect">
            <a:avLst/>
          </a:prstGeom>
          <a:noFill/>
        </p:spPr>
        <p:txBody>
          <a:bodyPr wrap="square" rtlCol="0">
            <a:spAutoFit/>
          </a:bodyPr>
          <a:lstStyle/>
          <a:p>
            <a:pPr algn="r"/>
            <a:fld id="{39575706-24CF-6E49-B3C3-518B517D6442}" type="slidenum">
              <a:rPr lang="en-US" sz="1000" smtClean="0">
                <a:solidFill>
                  <a:srgbClr val="FFFFFF"/>
                </a:solidFill>
              </a:rPr>
              <a:pPr algn="r"/>
              <a:t>‹#›</a:t>
            </a:fld>
            <a:endParaRPr lang="en-US" sz="1000" dirty="0">
              <a:solidFill>
                <a:srgbClr val="FFFFFF"/>
              </a:solidFill>
            </a:endParaRPr>
          </a:p>
        </p:txBody>
      </p:sp>
    </p:spTree>
    <p:extLst>
      <p:ext uri="{BB962C8B-B14F-4D97-AF65-F5344CB8AC3E}">
        <p14:creationId xmlns:p14="http://schemas.microsoft.com/office/powerpoint/2010/main" val="2050360995"/>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1107831"/>
            <a:ext cx="8513618" cy="3233538"/>
          </a:xfrm>
          <a:prstGeom prst="rect">
            <a:avLst/>
          </a:prstGeom>
        </p:spPr>
        <p:txBody>
          <a:bodyPr anchor="ctr" anchorCtr="0">
            <a:normAutofit/>
          </a:bodyPr>
          <a:lstStyle>
            <a:lvl1pPr marL="0" indent="0" algn="ctr">
              <a:buNone/>
              <a:defRPr sz="2400">
                <a:solidFill>
                  <a:schemeClr val="bg1"/>
                </a:solidFill>
              </a:defRPr>
            </a:lvl1pPr>
            <a:lvl2pPr marL="365760" indent="0" algn="ctr">
              <a:buNone/>
              <a:defRPr>
                <a:solidFill>
                  <a:schemeClr val="bg1"/>
                </a:solidFill>
              </a:defRPr>
            </a:lvl2pPr>
            <a:lvl3pPr marL="822960" indent="0" algn="ctr">
              <a:buNone/>
              <a:defRPr>
                <a:solidFill>
                  <a:schemeClr val="bg1"/>
                </a:solidFill>
              </a:defRPr>
            </a:lvl3pPr>
            <a:lvl4pPr marL="1188720" indent="0" algn="ctr">
              <a:buNone/>
              <a:defRPr>
                <a:solidFill>
                  <a:schemeClr val="bg1"/>
                </a:solidFill>
              </a:defRPr>
            </a:lvl4pPr>
            <a:lvl5pPr marL="1645920" indent="0" algn="ctr">
              <a:buNone/>
              <a:defRPr>
                <a:solidFill>
                  <a:schemeClr val="bg1"/>
                </a:solidFill>
              </a:defRPr>
            </a:lvl5pPr>
          </a:lstStyle>
          <a:p>
            <a:pPr lvl="0"/>
            <a:r>
              <a:rPr lang="en-US" smtClean="0"/>
              <a:t>Click to edit Master text styles</a:t>
            </a:r>
          </a:p>
        </p:txBody>
      </p:sp>
      <p:sp>
        <p:nvSpPr>
          <p:cNvPr id="6" name="Slide Number Placeholder 5"/>
          <p:cNvSpPr>
            <a:spLocks noGrp="1"/>
          </p:cNvSpPr>
          <p:nvPr>
            <p:ph type="sldNum" sz="quarter" idx="12"/>
          </p:nvPr>
        </p:nvSpPr>
        <p:spPr>
          <a:xfrm>
            <a:off x="6837217" y="4851398"/>
            <a:ext cx="2133600" cy="273844"/>
          </a:xfrm>
          <a:prstGeom prst="rect">
            <a:avLst/>
          </a:prstGeom>
        </p:spPr>
        <p:txBody>
          <a:bodyPr/>
          <a:lstStyle/>
          <a:p>
            <a:fld id="{2066355A-084C-D24E-9AD2-7E4FC41EA627}" type="slidenum">
              <a:rPr lang="en-US" smtClean="0"/>
              <a:t>‹#›</a:t>
            </a:fld>
            <a:endParaRPr lang="en-US" dirty="0"/>
          </a:p>
        </p:txBody>
      </p:sp>
      <p:sp>
        <p:nvSpPr>
          <p:cNvPr id="7" name="Title 1"/>
          <p:cNvSpPr>
            <a:spLocks noGrp="1"/>
          </p:cNvSpPr>
          <p:nvPr>
            <p:ph type="title"/>
          </p:nvPr>
        </p:nvSpPr>
        <p:spPr>
          <a:xfrm>
            <a:off x="457199" y="121024"/>
            <a:ext cx="7247966" cy="1116106"/>
          </a:xfrm>
          <a:prstGeom prst="rect">
            <a:avLst/>
          </a:prstGeom>
        </p:spPr>
        <p:txBody>
          <a:bodyPr/>
          <a:lstStyle>
            <a:lvl1pPr>
              <a:defRPr>
                <a:solidFill>
                  <a:srgbClr val="FFFFFF"/>
                </a:solidFill>
              </a:defRPr>
            </a:lvl1pPr>
          </a:lstStyle>
          <a:p>
            <a:r>
              <a:rPr lang="en-US" smtClean="0"/>
              <a:t>Click to edit Master title style</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51120"/>
          </a:xfrm>
          <a:prstGeom prst="rect">
            <a:avLst/>
          </a:prstGeom>
        </p:spPr>
      </p:pic>
      <p:sp>
        <p:nvSpPr>
          <p:cNvPr id="8" name="TextBox 7"/>
          <p:cNvSpPr txBox="1"/>
          <p:nvPr/>
        </p:nvSpPr>
        <p:spPr>
          <a:xfrm>
            <a:off x="7814733" y="4821173"/>
            <a:ext cx="1156084" cy="246221"/>
          </a:xfrm>
          <a:prstGeom prst="rect">
            <a:avLst/>
          </a:prstGeom>
          <a:noFill/>
        </p:spPr>
        <p:txBody>
          <a:bodyPr wrap="square" rtlCol="0">
            <a:spAutoFit/>
          </a:bodyPr>
          <a:lstStyle/>
          <a:p>
            <a:pPr algn="r"/>
            <a:fld id="{39575706-24CF-6E49-B3C3-518B517D6442}" type="slidenum">
              <a:rPr lang="en-US" sz="1000" smtClean="0">
                <a:solidFill>
                  <a:srgbClr val="FFFFFF"/>
                </a:solidFill>
              </a:rPr>
              <a:pPr algn="r"/>
              <a:t>‹#›</a:t>
            </a:fld>
            <a:endParaRPr lang="en-US" sz="1000" dirty="0">
              <a:solidFill>
                <a:srgbClr val="FFFFFF"/>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51120"/>
          </a:xfrm>
          <a:prstGeom prst="rect">
            <a:avLst/>
          </a:prstGeom>
        </p:spPr>
      </p:pic>
      <p:sp>
        <p:nvSpPr>
          <p:cNvPr id="10" name="TextBox 9"/>
          <p:cNvSpPr txBox="1"/>
          <p:nvPr userDrawn="1"/>
        </p:nvSpPr>
        <p:spPr>
          <a:xfrm>
            <a:off x="7814733" y="4821173"/>
            <a:ext cx="1156084" cy="246221"/>
          </a:xfrm>
          <a:prstGeom prst="rect">
            <a:avLst/>
          </a:prstGeom>
          <a:noFill/>
        </p:spPr>
        <p:txBody>
          <a:bodyPr wrap="square" rtlCol="0">
            <a:spAutoFit/>
          </a:bodyPr>
          <a:lstStyle/>
          <a:p>
            <a:pPr algn="r"/>
            <a:fld id="{39575706-24CF-6E49-B3C3-518B517D6442}" type="slidenum">
              <a:rPr lang="en-US" sz="1000" smtClean="0">
                <a:solidFill>
                  <a:srgbClr val="FFFFFF"/>
                </a:solidFill>
              </a:rPr>
              <a:pPr algn="r"/>
              <a:t>‹#›</a:t>
            </a:fld>
            <a:endParaRPr lang="en-US" sz="1000" dirty="0">
              <a:solidFill>
                <a:srgbClr val="FFFFFF"/>
              </a:solidFill>
            </a:endParaRPr>
          </a:p>
        </p:txBody>
      </p:sp>
    </p:spTree>
    <p:extLst>
      <p:ext uri="{BB962C8B-B14F-4D97-AF65-F5344CB8AC3E}">
        <p14:creationId xmlns:p14="http://schemas.microsoft.com/office/powerpoint/2010/main" val="1894643203"/>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1492250"/>
            <a:ext cx="8513618" cy="312208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1"/>
          <p:cNvSpPr>
            <a:spLocks noGrp="1"/>
          </p:cNvSpPr>
          <p:nvPr>
            <p:ph type="title"/>
          </p:nvPr>
        </p:nvSpPr>
        <p:spPr>
          <a:xfrm>
            <a:off x="457199" y="121024"/>
            <a:ext cx="7247966" cy="1116106"/>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3"/>
          </p:nvPr>
        </p:nvSpPr>
        <p:spPr>
          <a:xfrm>
            <a:off x="457200" y="995363"/>
            <a:ext cx="7248525" cy="412750"/>
          </a:xfrm>
        </p:spPr>
        <p:txBody>
          <a:bodyPr>
            <a:normAutofit/>
          </a:bodyPr>
          <a:lstStyle>
            <a:lvl1pPr marL="0" indent="0">
              <a:buNone/>
              <a:defRPr sz="1600">
                <a:solidFill>
                  <a:srgbClr val="00A3E0"/>
                </a:solidFill>
              </a:defRPr>
            </a:lvl1pPr>
            <a:lvl2pPr marL="365760" indent="0">
              <a:buNone/>
              <a:defRPr/>
            </a:lvl2pPr>
            <a:lvl3pPr marL="822960" indent="0">
              <a:buNone/>
              <a:defRPr/>
            </a:lvl3pPr>
            <a:lvl4pPr marL="1188720" indent="0">
              <a:buNone/>
              <a:defRPr/>
            </a:lvl4pPr>
            <a:lvl5pPr marL="1645920" indent="0">
              <a:buNone/>
              <a:defRPr/>
            </a:lvl5pPr>
          </a:lstStyle>
          <a:p>
            <a:pPr lvl="0"/>
            <a:r>
              <a:rPr lang="en-US" smtClean="0"/>
              <a:t>Click to edit Master text styles</a:t>
            </a:r>
          </a:p>
        </p:txBody>
      </p:sp>
      <p:sp>
        <p:nvSpPr>
          <p:cNvPr id="9" name="TextBox 8"/>
          <p:cNvSpPr txBox="1"/>
          <p:nvPr/>
        </p:nvSpPr>
        <p:spPr>
          <a:xfrm>
            <a:off x="7814733" y="4821173"/>
            <a:ext cx="1156084" cy="246221"/>
          </a:xfrm>
          <a:prstGeom prst="rect">
            <a:avLst/>
          </a:prstGeom>
          <a:noFill/>
        </p:spPr>
        <p:txBody>
          <a:bodyPr wrap="square" rtlCol="0">
            <a:spAutoFit/>
          </a:bodyPr>
          <a:lstStyle/>
          <a:p>
            <a:pPr algn="r"/>
            <a:fld id="{39575706-24CF-6E49-B3C3-518B517D6442}" type="slidenum">
              <a:rPr lang="en-US" sz="1000" smtClean="0">
                <a:solidFill>
                  <a:srgbClr val="FFFFFF"/>
                </a:solidFill>
              </a:rPr>
              <a:pPr algn="r"/>
              <a:t>‹#›</a:t>
            </a:fld>
            <a:endParaRPr lang="en-US" sz="1000" dirty="0">
              <a:solidFill>
                <a:srgbClr val="FFFFFF"/>
              </a:solidFill>
            </a:endParaRPr>
          </a:p>
        </p:txBody>
      </p:sp>
      <p:sp>
        <p:nvSpPr>
          <p:cNvPr id="6" name="TextBox 5"/>
          <p:cNvSpPr txBox="1"/>
          <p:nvPr userDrawn="1"/>
        </p:nvSpPr>
        <p:spPr>
          <a:xfrm>
            <a:off x="7814733" y="4821173"/>
            <a:ext cx="1156084" cy="246221"/>
          </a:xfrm>
          <a:prstGeom prst="rect">
            <a:avLst/>
          </a:prstGeom>
          <a:noFill/>
        </p:spPr>
        <p:txBody>
          <a:bodyPr wrap="square" rtlCol="0">
            <a:spAutoFit/>
          </a:bodyPr>
          <a:lstStyle/>
          <a:p>
            <a:pPr algn="r"/>
            <a:fld id="{39575706-24CF-6E49-B3C3-518B517D6442}" type="slidenum">
              <a:rPr lang="en-US" sz="1000" smtClean="0">
                <a:solidFill>
                  <a:srgbClr val="FFFFFF"/>
                </a:solidFill>
              </a:rPr>
              <a:pPr algn="r"/>
              <a:t>‹#›</a:t>
            </a:fld>
            <a:endParaRPr lang="en-US" sz="1000" dirty="0">
              <a:solidFill>
                <a:srgbClr val="FFFFFF"/>
              </a:solidFill>
            </a:endParaRPr>
          </a:p>
        </p:txBody>
      </p:sp>
    </p:spTree>
    <p:extLst>
      <p:ext uri="{BB962C8B-B14F-4D97-AF65-F5344CB8AC3E}">
        <p14:creationId xmlns:p14="http://schemas.microsoft.com/office/powerpoint/2010/main" val="380795105"/>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cSld name="1_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2180035"/>
            <a:ext cx="8037514" cy="1021556"/>
          </a:xfrm>
          <a:prstGeom prst="rect">
            <a:avLst/>
          </a:prstGeom>
        </p:spPr>
        <p:txBody>
          <a:bodyPr anchor="t"/>
          <a:lstStyle>
            <a:lvl1pPr algn="l">
              <a:defRPr sz="4000" b="0" cap="none">
                <a:solidFill>
                  <a:schemeClr val="accent2"/>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199" y="1054895"/>
            <a:ext cx="8037514" cy="1125140"/>
          </a:xfrm>
          <a:prstGeom prst="rect">
            <a:avLst/>
          </a:prstGeom>
        </p:spPr>
        <p:txBody>
          <a:bodyPr anchor="b"/>
          <a:lstStyle>
            <a:lvl1pPr marL="0" indent="0">
              <a:buNone/>
              <a:defRPr sz="20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8" name="Footer Placeholder 3"/>
          <p:cNvSpPr txBox="1">
            <a:spLocks/>
          </p:cNvSpPr>
          <p:nvPr/>
        </p:nvSpPr>
        <p:spPr>
          <a:xfrm>
            <a:off x="3124200" y="4854930"/>
            <a:ext cx="2895600" cy="273844"/>
          </a:xfrm>
          <a:prstGeom prst="rect">
            <a:avLst/>
          </a:prstGeom>
        </p:spPr>
        <p:txBody>
          <a:bodyPr vert="horz" lIns="91440" tIns="45720" rIns="91440" bIns="45720" rtlCol="0" anchor="b" anchorCtr="1"/>
          <a:lstStyle>
            <a:defPPr>
              <a:defRPr lang="en-US"/>
            </a:defPPr>
            <a:lvl1pPr marL="0" algn="ctr" defTabSz="457200" rtl="0" eaLnBrk="1" latinLnBrk="0" hangingPunct="1">
              <a:lnSpc>
                <a:spcPct val="100000"/>
              </a:lnSpc>
              <a:spcBef>
                <a:spcPts val="0"/>
              </a:spcBef>
              <a:spcAft>
                <a:spcPts val="0"/>
              </a:spcAft>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aseline="30000" dirty="0" smtClean="0"/>
              <a:t>© 2016 Continuum Analytics - Confidential &amp; Proprietary</a:t>
            </a:r>
          </a:p>
        </p:txBody>
      </p:sp>
      <p:sp>
        <p:nvSpPr>
          <p:cNvPr id="5" name="Footer Placeholder 3"/>
          <p:cNvSpPr txBox="1">
            <a:spLocks/>
          </p:cNvSpPr>
          <p:nvPr userDrawn="1"/>
        </p:nvSpPr>
        <p:spPr>
          <a:xfrm>
            <a:off x="3124200" y="4854930"/>
            <a:ext cx="2895600" cy="273844"/>
          </a:xfrm>
          <a:prstGeom prst="rect">
            <a:avLst/>
          </a:prstGeom>
        </p:spPr>
        <p:txBody>
          <a:bodyPr vert="horz" lIns="91440" tIns="45720" rIns="91440" bIns="45720" rtlCol="0" anchor="b" anchorCtr="1"/>
          <a:lstStyle>
            <a:defPPr>
              <a:defRPr lang="en-US"/>
            </a:defPPr>
            <a:lvl1pPr marL="0" algn="ctr" defTabSz="457200" rtl="0" eaLnBrk="1" latinLnBrk="0" hangingPunct="1">
              <a:lnSpc>
                <a:spcPct val="100000"/>
              </a:lnSpc>
              <a:spcBef>
                <a:spcPts val="0"/>
              </a:spcBef>
              <a:spcAft>
                <a:spcPts val="0"/>
              </a:spcAft>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aseline="30000" dirty="0" smtClean="0"/>
              <a:t>© 2016 Continuum Analytics - Confidential &amp; Proprietary</a:t>
            </a:r>
          </a:p>
        </p:txBody>
      </p:sp>
    </p:spTree>
    <p:extLst>
      <p:ext uri="{BB962C8B-B14F-4D97-AF65-F5344CB8AC3E}">
        <p14:creationId xmlns:p14="http://schemas.microsoft.com/office/powerpoint/2010/main" val="522061675"/>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2_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2180035"/>
            <a:ext cx="8037514" cy="1021556"/>
          </a:xfrm>
          <a:prstGeom prst="rect">
            <a:avLst/>
          </a:prstGeom>
        </p:spPr>
        <p:txBody>
          <a:bodyPr anchor="t"/>
          <a:lstStyle>
            <a:lvl1pPr algn="l">
              <a:defRPr sz="4000" b="0" cap="none">
                <a:solidFill>
                  <a:schemeClr val="accent2"/>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199" y="1054895"/>
            <a:ext cx="8037514" cy="1125140"/>
          </a:xfrm>
          <a:prstGeom prst="rect">
            <a:avLst/>
          </a:prstGeom>
        </p:spPr>
        <p:txBody>
          <a:bodyPr anchor="b"/>
          <a:lstStyle>
            <a:lvl1pPr marL="0" indent="0">
              <a:buNone/>
              <a:defRPr sz="20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8" name="Footer Placeholder 3"/>
          <p:cNvSpPr txBox="1">
            <a:spLocks/>
          </p:cNvSpPr>
          <p:nvPr/>
        </p:nvSpPr>
        <p:spPr>
          <a:xfrm>
            <a:off x="3124200" y="4854930"/>
            <a:ext cx="2895600" cy="273844"/>
          </a:xfrm>
          <a:prstGeom prst="rect">
            <a:avLst/>
          </a:prstGeom>
        </p:spPr>
        <p:txBody>
          <a:bodyPr vert="horz" lIns="91440" tIns="45720" rIns="91440" bIns="45720" rtlCol="0" anchor="b" anchorCtr="1"/>
          <a:lstStyle>
            <a:defPPr>
              <a:defRPr lang="en-US"/>
            </a:defPPr>
            <a:lvl1pPr marL="0" algn="ctr" defTabSz="457200" rtl="0" eaLnBrk="1" latinLnBrk="0" hangingPunct="1">
              <a:lnSpc>
                <a:spcPct val="100000"/>
              </a:lnSpc>
              <a:spcBef>
                <a:spcPts val="0"/>
              </a:spcBef>
              <a:spcAft>
                <a:spcPts val="0"/>
              </a:spcAft>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aseline="30000" dirty="0" smtClean="0"/>
              <a:t>© 2016 Continuum Analytics - Confidential &amp; Proprietary</a:t>
            </a:r>
          </a:p>
        </p:txBody>
      </p:sp>
      <p:sp>
        <p:nvSpPr>
          <p:cNvPr id="5" name="Footer Placeholder 3"/>
          <p:cNvSpPr txBox="1">
            <a:spLocks/>
          </p:cNvSpPr>
          <p:nvPr userDrawn="1"/>
        </p:nvSpPr>
        <p:spPr>
          <a:xfrm>
            <a:off x="3124200" y="4854930"/>
            <a:ext cx="2895600" cy="273844"/>
          </a:xfrm>
          <a:prstGeom prst="rect">
            <a:avLst/>
          </a:prstGeom>
        </p:spPr>
        <p:txBody>
          <a:bodyPr vert="horz" lIns="91440" tIns="45720" rIns="91440" bIns="45720" rtlCol="0" anchor="b" anchorCtr="1"/>
          <a:lstStyle>
            <a:defPPr>
              <a:defRPr lang="en-US"/>
            </a:defPPr>
            <a:lvl1pPr marL="0" algn="ctr" defTabSz="457200" rtl="0" eaLnBrk="1" latinLnBrk="0" hangingPunct="1">
              <a:lnSpc>
                <a:spcPct val="100000"/>
              </a:lnSpc>
              <a:spcBef>
                <a:spcPts val="0"/>
              </a:spcBef>
              <a:spcAft>
                <a:spcPts val="0"/>
              </a:spcAft>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aseline="30000" dirty="0" smtClean="0"/>
              <a:t>© 2016 Continuum Analytics - Confidential &amp; Proprietary</a:t>
            </a:r>
          </a:p>
        </p:txBody>
      </p:sp>
    </p:spTree>
    <p:extLst>
      <p:ext uri="{BB962C8B-B14F-4D97-AF65-F5344CB8AC3E}">
        <p14:creationId xmlns:p14="http://schemas.microsoft.com/office/powerpoint/2010/main" val="1819873730"/>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5" name="TextBox 4"/>
          <p:cNvSpPr txBox="1"/>
          <p:nvPr/>
        </p:nvSpPr>
        <p:spPr>
          <a:xfrm>
            <a:off x="7814733" y="4821173"/>
            <a:ext cx="1156084" cy="246221"/>
          </a:xfrm>
          <a:prstGeom prst="rect">
            <a:avLst/>
          </a:prstGeom>
          <a:noFill/>
        </p:spPr>
        <p:txBody>
          <a:bodyPr wrap="square" rtlCol="0">
            <a:spAutoFit/>
          </a:bodyPr>
          <a:lstStyle/>
          <a:p>
            <a:pPr algn="r"/>
            <a:fld id="{39575706-24CF-6E49-B3C3-518B517D6442}" type="slidenum">
              <a:rPr lang="en-US" sz="1000" smtClean="0">
                <a:solidFill>
                  <a:srgbClr val="FFFFFF"/>
                </a:solidFill>
              </a:rPr>
              <a:pPr algn="r"/>
              <a:t>‹#›</a:t>
            </a:fld>
            <a:endParaRPr lang="en-US" sz="1000" dirty="0">
              <a:solidFill>
                <a:srgbClr val="FFFFFF"/>
              </a:solidFill>
            </a:endParaRPr>
          </a:p>
        </p:txBody>
      </p:sp>
      <p:sp>
        <p:nvSpPr>
          <p:cNvPr id="3" name="TextBox 2"/>
          <p:cNvSpPr txBox="1"/>
          <p:nvPr userDrawn="1"/>
        </p:nvSpPr>
        <p:spPr>
          <a:xfrm>
            <a:off x="7814733" y="4821173"/>
            <a:ext cx="1156084" cy="246221"/>
          </a:xfrm>
          <a:prstGeom prst="rect">
            <a:avLst/>
          </a:prstGeom>
          <a:noFill/>
        </p:spPr>
        <p:txBody>
          <a:bodyPr wrap="square" rtlCol="0">
            <a:spAutoFit/>
          </a:bodyPr>
          <a:lstStyle/>
          <a:p>
            <a:pPr algn="r"/>
            <a:fld id="{39575706-24CF-6E49-B3C3-518B517D6442}" type="slidenum">
              <a:rPr lang="en-US" sz="1000" smtClean="0">
                <a:solidFill>
                  <a:srgbClr val="FFFFFF"/>
                </a:solidFill>
              </a:rPr>
              <a:pPr algn="r"/>
              <a:t>‹#›</a:t>
            </a:fld>
            <a:endParaRPr lang="en-US" sz="1000" dirty="0">
              <a:solidFill>
                <a:srgbClr val="FFFFFF"/>
              </a:solidFill>
            </a:endParaRPr>
          </a:p>
        </p:txBody>
      </p:sp>
    </p:spTree>
    <p:extLst>
      <p:ext uri="{BB962C8B-B14F-4D97-AF65-F5344CB8AC3E}">
        <p14:creationId xmlns:p14="http://schemas.microsoft.com/office/powerpoint/2010/main" val="8195889"/>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Quote">
    <p:spTree>
      <p:nvGrpSpPr>
        <p:cNvPr id="1" name=""/>
        <p:cNvGrpSpPr/>
        <p:nvPr/>
      </p:nvGrpSpPr>
      <p:grpSpPr>
        <a:xfrm>
          <a:off x="0" y="0"/>
          <a:ext cx="0" cy="0"/>
          <a:chOff x="0" y="0"/>
          <a:chExt cx="0" cy="0"/>
        </a:xfrm>
      </p:grpSpPr>
      <p:sp>
        <p:nvSpPr>
          <p:cNvPr id="10" name="Content Placeholder 11"/>
          <p:cNvSpPr>
            <a:spLocks noGrp="1"/>
          </p:cNvSpPr>
          <p:nvPr>
            <p:ph sz="quarter" idx="13" hasCustomPrompt="1"/>
          </p:nvPr>
        </p:nvSpPr>
        <p:spPr>
          <a:xfrm>
            <a:off x="1714500" y="1481840"/>
            <a:ext cx="6019800" cy="1828800"/>
          </a:xfrm>
          <a:prstGeom prst="rect">
            <a:avLst/>
          </a:prstGeom>
        </p:spPr>
        <p:txBody>
          <a:bodyPr anchor="ctr"/>
          <a:lstStyle>
            <a:lvl1pPr marL="0" indent="0">
              <a:buNone/>
              <a:defRPr sz="2800" b="0" baseline="0">
                <a:solidFill>
                  <a:srgbClr val="25374D"/>
                </a:solidFill>
              </a:defRPr>
            </a:lvl1pPr>
            <a:lvl2pPr>
              <a:buClr>
                <a:schemeClr val="accent1"/>
              </a:buClr>
              <a:defRPr sz="1400">
                <a:solidFill>
                  <a:schemeClr val="tx1"/>
                </a:solidFill>
              </a:defRPr>
            </a:lvl2pPr>
            <a:lvl3pPr>
              <a:buClr>
                <a:schemeClr val="accent1"/>
              </a:buClr>
              <a:defRPr sz="1400">
                <a:solidFill>
                  <a:schemeClr val="tx1"/>
                </a:solidFill>
              </a:defRPr>
            </a:lvl3pPr>
            <a:lvl4pPr>
              <a:buClr>
                <a:schemeClr val="accent1"/>
              </a:buClr>
              <a:defRPr>
                <a:solidFill>
                  <a:schemeClr val="tx1"/>
                </a:solidFill>
              </a:defRPr>
            </a:lvl4pPr>
            <a:lvl5pPr>
              <a:buClr>
                <a:schemeClr val="accent1"/>
              </a:buClr>
              <a:defRPr>
                <a:solidFill>
                  <a:schemeClr val="tx1"/>
                </a:solidFill>
              </a:defRPr>
            </a:lvl5pPr>
          </a:lstStyle>
          <a:p>
            <a:pPr lvl="0"/>
            <a:r>
              <a:rPr lang="en-US" dirty="0" smtClean="0"/>
              <a:t>Quote</a:t>
            </a:r>
          </a:p>
        </p:txBody>
      </p:sp>
      <p:sp>
        <p:nvSpPr>
          <p:cNvPr id="11" name="Text Placeholder 2"/>
          <p:cNvSpPr>
            <a:spLocks noGrp="1"/>
          </p:cNvSpPr>
          <p:nvPr>
            <p:ph type="body" sz="quarter" idx="14" hasCustomPrompt="1"/>
          </p:nvPr>
        </p:nvSpPr>
        <p:spPr>
          <a:xfrm>
            <a:off x="1714500" y="3367790"/>
            <a:ext cx="6019800" cy="342900"/>
          </a:xfrm>
          <a:prstGeom prst="rect">
            <a:avLst/>
          </a:prstGeom>
        </p:spPr>
        <p:txBody>
          <a:bodyPr vert="horz"/>
          <a:lstStyle>
            <a:lvl1pPr marL="0" indent="0" algn="r">
              <a:buNone/>
              <a:defRPr sz="1600" b="1" baseline="0">
                <a:solidFill>
                  <a:schemeClr val="accent4"/>
                </a:solidFill>
              </a:defRPr>
            </a:lvl1pPr>
          </a:lstStyle>
          <a:p>
            <a:pPr lvl="0"/>
            <a:r>
              <a:rPr lang="en-US" dirty="0" err="1" smtClean="0"/>
              <a:t>Firstname</a:t>
            </a:r>
            <a:r>
              <a:rPr lang="en-US" dirty="0" smtClean="0"/>
              <a:t> </a:t>
            </a:r>
            <a:r>
              <a:rPr lang="en-US" dirty="0" err="1" smtClean="0"/>
              <a:t>Lastname</a:t>
            </a:r>
            <a:endParaRPr lang="en-US" dirty="0" smtClean="0"/>
          </a:p>
        </p:txBody>
      </p:sp>
      <p:sp>
        <p:nvSpPr>
          <p:cNvPr id="12" name="TextBox 11"/>
          <p:cNvSpPr txBox="1"/>
          <p:nvPr/>
        </p:nvSpPr>
        <p:spPr>
          <a:xfrm>
            <a:off x="609600" y="1224398"/>
            <a:ext cx="838200" cy="2400657"/>
          </a:xfrm>
          <a:prstGeom prst="rect">
            <a:avLst/>
          </a:prstGeom>
          <a:noFill/>
        </p:spPr>
        <p:txBody>
          <a:bodyPr wrap="square" rtlCol="0">
            <a:spAutoFit/>
          </a:bodyPr>
          <a:lstStyle/>
          <a:p>
            <a:r>
              <a:rPr lang="en-US" sz="15000" b="0" i="0" dirty="0" smtClean="0">
                <a:solidFill>
                  <a:srgbClr val="00A3E0"/>
                </a:solidFill>
                <a:latin typeface="Times"/>
                <a:cs typeface="Times"/>
              </a:rPr>
              <a:t>“</a:t>
            </a:r>
            <a:endParaRPr lang="en-US" sz="15000" b="0" i="0" dirty="0">
              <a:solidFill>
                <a:srgbClr val="00A3E0"/>
              </a:solidFill>
              <a:latin typeface="Times"/>
              <a:cs typeface="Times"/>
            </a:endParaRPr>
          </a:p>
        </p:txBody>
      </p:sp>
      <p:sp>
        <p:nvSpPr>
          <p:cNvPr id="13" name="TextBox 12"/>
          <p:cNvSpPr txBox="1"/>
          <p:nvPr/>
        </p:nvSpPr>
        <p:spPr>
          <a:xfrm>
            <a:off x="7620000" y="2167640"/>
            <a:ext cx="838200" cy="2400657"/>
          </a:xfrm>
          <a:prstGeom prst="rect">
            <a:avLst/>
          </a:prstGeom>
          <a:noFill/>
        </p:spPr>
        <p:txBody>
          <a:bodyPr wrap="square" rtlCol="0">
            <a:spAutoFit/>
          </a:bodyPr>
          <a:lstStyle/>
          <a:p>
            <a:r>
              <a:rPr lang="en-US" sz="15000" b="0" i="0" dirty="0" smtClean="0">
                <a:solidFill>
                  <a:srgbClr val="00A3E0"/>
                </a:solidFill>
                <a:latin typeface="Times"/>
                <a:cs typeface="Times"/>
              </a:rPr>
              <a:t>”</a:t>
            </a:r>
            <a:endParaRPr lang="en-US" sz="15000" b="0" i="0" dirty="0">
              <a:solidFill>
                <a:srgbClr val="00A3E0"/>
              </a:solidFill>
              <a:latin typeface="Times"/>
              <a:cs typeface="Times"/>
            </a:endParaRPr>
          </a:p>
        </p:txBody>
      </p:sp>
      <p:sp>
        <p:nvSpPr>
          <p:cNvPr id="9" name="Title 1"/>
          <p:cNvSpPr>
            <a:spLocks noGrp="1"/>
          </p:cNvSpPr>
          <p:nvPr>
            <p:ph type="title"/>
          </p:nvPr>
        </p:nvSpPr>
        <p:spPr>
          <a:xfrm>
            <a:off x="457199" y="121024"/>
            <a:ext cx="7247966" cy="1116106"/>
          </a:xfrm>
        </p:spPr>
        <p:txBody>
          <a:bodyPr/>
          <a:lstStyle/>
          <a:p>
            <a:r>
              <a:rPr lang="en-US" smtClean="0"/>
              <a:t>Click to edit Master title style</a:t>
            </a:r>
            <a:endParaRPr lang="en-US"/>
          </a:p>
        </p:txBody>
      </p:sp>
      <p:sp>
        <p:nvSpPr>
          <p:cNvPr id="14" name="TextBox 13"/>
          <p:cNvSpPr txBox="1"/>
          <p:nvPr/>
        </p:nvSpPr>
        <p:spPr>
          <a:xfrm>
            <a:off x="7814733" y="4821173"/>
            <a:ext cx="1156084" cy="246221"/>
          </a:xfrm>
          <a:prstGeom prst="rect">
            <a:avLst/>
          </a:prstGeom>
          <a:noFill/>
        </p:spPr>
        <p:txBody>
          <a:bodyPr wrap="square" rtlCol="0">
            <a:spAutoFit/>
          </a:bodyPr>
          <a:lstStyle/>
          <a:p>
            <a:pPr algn="r"/>
            <a:fld id="{39575706-24CF-6E49-B3C3-518B517D6442}" type="slidenum">
              <a:rPr lang="en-US" sz="1000" smtClean="0">
                <a:solidFill>
                  <a:srgbClr val="FFFFFF"/>
                </a:solidFill>
              </a:rPr>
              <a:pPr algn="r"/>
              <a:t>‹#›</a:t>
            </a:fld>
            <a:endParaRPr lang="en-US" sz="1000" dirty="0">
              <a:solidFill>
                <a:srgbClr val="FFFFFF"/>
              </a:solidFill>
            </a:endParaRPr>
          </a:p>
        </p:txBody>
      </p:sp>
      <p:sp>
        <p:nvSpPr>
          <p:cNvPr id="8" name="TextBox 7"/>
          <p:cNvSpPr txBox="1"/>
          <p:nvPr userDrawn="1"/>
        </p:nvSpPr>
        <p:spPr>
          <a:xfrm>
            <a:off x="609600" y="1224398"/>
            <a:ext cx="838200" cy="2400657"/>
          </a:xfrm>
          <a:prstGeom prst="rect">
            <a:avLst/>
          </a:prstGeom>
          <a:noFill/>
        </p:spPr>
        <p:txBody>
          <a:bodyPr wrap="square" rtlCol="0">
            <a:spAutoFit/>
          </a:bodyPr>
          <a:lstStyle/>
          <a:p>
            <a:r>
              <a:rPr lang="en-US" sz="15000" b="0" i="0" dirty="0" smtClean="0">
                <a:solidFill>
                  <a:srgbClr val="00A3E0"/>
                </a:solidFill>
                <a:latin typeface="Times"/>
                <a:cs typeface="Times"/>
              </a:rPr>
              <a:t>“</a:t>
            </a:r>
            <a:endParaRPr lang="en-US" sz="15000" b="0" i="0" dirty="0">
              <a:solidFill>
                <a:srgbClr val="00A3E0"/>
              </a:solidFill>
              <a:latin typeface="Times"/>
              <a:cs typeface="Times"/>
            </a:endParaRPr>
          </a:p>
        </p:txBody>
      </p:sp>
      <p:sp>
        <p:nvSpPr>
          <p:cNvPr id="15" name="TextBox 14"/>
          <p:cNvSpPr txBox="1"/>
          <p:nvPr userDrawn="1"/>
        </p:nvSpPr>
        <p:spPr>
          <a:xfrm>
            <a:off x="7620000" y="2167640"/>
            <a:ext cx="838200" cy="2400657"/>
          </a:xfrm>
          <a:prstGeom prst="rect">
            <a:avLst/>
          </a:prstGeom>
          <a:noFill/>
        </p:spPr>
        <p:txBody>
          <a:bodyPr wrap="square" rtlCol="0">
            <a:spAutoFit/>
          </a:bodyPr>
          <a:lstStyle/>
          <a:p>
            <a:r>
              <a:rPr lang="en-US" sz="15000" b="0" i="0" dirty="0" smtClean="0">
                <a:solidFill>
                  <a:srgbClr val="00A3E0"/>
                </a:solidFill>
                <a:latin typeface="Times"/>
                <a:cs typeface="Times"/>
              </a:rPr>
              <a:t>”</a:t>
            </a:r>
            <a:endParaRPr lang="en-US" sz="15000" b="0" i="0" dirty="0">
              <a:solidFill>
                <a:srgbClr val="00A3E0"/>
              </a:solidFill>
              <a:latin typeface="Times"/>
              <a:cs typeface="Times"/>
            </a:endParaRPr>
          </a:p>
        </p:txBody>
      </p:sp>
      <p:sp>
        <p:nvSpPr>
          <p:cNvPr id="16" name="TextBox 15"/>
          <p:cNvSpPr txBox="1"/>
          <p:nvPr userDrawn="1"/>
        </p:nvSpPr>
        <p:spPr>
          <a:xfrm>
            <a:off x="7814733" y="4821173"/>
            <a:ext cx="1156084" cy="246221"/>
          </a:xfrm>
          <a:prstGeom prst="rect">
            <a:avLst/>
          </a:prstGeom>
          <a:noFill/>
        </p:spPr>
        <p:txBody>
          <a:bodyPr wrap="square" rtlCol="0">
            <a:spAutoFit/>
          </a:bodyPr>
          <a:lstStyle/>
          <a:p>
            <a:pPr algn="r"/>
            <a:fld id="{39575706-24CF-6E49-B3C3-518B517D6442}" type="slidenum">
              <a:rPr lang="en-US" sz="1000" smtClean="0">
                <a:solidFill>
                  <a:srgbClr val="FFFFFF"/>
                </a:solidFill>
              </a:rPr>
              <a:pPr algn="r"/>
              <a:t>‹#›</a:t>
            </a:fld>
            <a:endParaRPr lang="en-US" sz="1000" dirty="0">
              <a:solidFill>
                <a:srgbClr val="FFFFFF"/>
              </a:solidFill>
            </a:endParaRPr>
          </a:p>
        </p:txBody>
      </p:sp>
    </p:spTree>
    <p:extLst>
      <p:ext uri="{BB962C8B-B14F-4D97-AF65-F5344CB8AC3E}">
        <p14:creationId xmlns:p14="http://schemas.microsoft.com/office/powerpoint/2010/main" val="309353015"/>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2_ALT End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199" y="1469231"/>
            <a:ext cx="8001001" cy="1102519"/>
          </a:xfrm>
          <a:prstGeom prst="rect">
            <a:avLst/>
          </a:prstGeom>
        </p:spPr>
        <p:txBody>
          <a:bodyPr/>
          <a:lstStyle>
            <a:lvl1pPr algn="l">
              <a:defRPr>
                <a:solidFill>
                  <a:schemeClr val="accent1"/>
                </a:solidFill>
              </a:defRPr>
            </a:lvl1pPr>
          </a:lstStyle>
          <a:p>
            <a:r>
              <a:rPr lang="en-US" dirty="0" smtClean="0"/>
              <a:t>THANK YOU</a:t>
            </a:r>
            <a:endParaRPr lang="en-US" dirty="0"/>
          </a:p>
        </p:txBody>
      </p:sp>
      <p:sp>
        <p:nvSpPr>
          <p:cNvPr id="12" name="Text Placeholder 6"/>
          <p:cNvSpPr>
            <a:spLocks noGrp="1"/>
          </p:cNvSpPr>
          <p:nvPr>
            <p:ph type="body" sz="quarter" idx="13" hasCustomPrompt="1"/>
          </p:nvPr>
        </p:nvSpPr>
        <p:spPr>
          <a:xfrm>
            <a:off x="457199" y="2729923"/>
            <a:ext cx="5486401" cy="514350"/>
          </a:xfrm>
          <a:prstGeom prst="rect">
            <a:avLst/>
          </a:prstGeom>
        </p:spPr>
        <p:txBody>
          <a:bodyPr/>
          <a:lstStyle>
            <a:lvl1pPr marL="0" indent="0">
              <a:buNone/>
              <a:defRPr sz="1600" baseline="0">
                <a:solidFill>
                  <a:schemeClr val="accent2"/>
                </a:solidFill>
              </a:defRPr>
            </a:lvl1pPr>
          </a:lstStyle>
          <a:p>
            <a:pPr lvl="0"/>
            <a:r>
              <a:rPr lang="en-US" dirty="0" smtClean="0"/>
              <a:t>Date, Venue or Event, Audience</a:t>
            </a:r>
          </a:p>
        </p:txBody>
      </p:sp>
      <p:sp>
        <p:nvSpPr>
          <p:cNvPr id="10" name="Rectangle 9"/>
          <p:cNvSpPr/>
          <p:nvPr/>
        </p:nvSpPr>
        <p:spPr>
          <a:xfrm>
            <a:off x="685800" y="3422077"/>
            <a:ext cx="4572000" cy="830997"/>
          </a:xfrm>
          <a:prstGeom prst="rect">
            <a:avLst/>
          </a:prstGeom>
        </p:spPr>
        <p:txBody>
          <a:bodyPr>
            <a:spAutoFit/>
          </a:bodyPr>
          <a:lstStyle/>
          <a:p>
            <a:r>
              <a:rPr lang="en-US" sz="1200" dirty="0" smtClean="0">
                <a:solidFill>
                  <a:schemeClr val="bg1"/>
                </a:solidFill>
              </a:rPr>
              <a:t>221 W. 6th Street</a:t>
            </a:r>
          </a:p>
          <a:p>
            <a:r>
              <a:rPr lang="en-US" sz="1200" dirty="0" smtClean="0">
                <a:solidFill>
                  <a:schemeClr val="bg1"/>
                </a:solidFill>
              </a:rPr>
              <a:t>Suite #1550</a:t>
            </a:r>
          </a:p>
          <a:p>
            <a:r>
              <a:rPr lang="en-US" sz="1200" dirty="0" smtClean="0">
                <a:solidFill>
                  <a:schemeClr val="bg1"/>
                </a:solidFill>
              </a:rPr>
              <a:t>Austin, TX 78701</a:t>
            </a:r>
          </a:p>
          <a:p>
            <a:r>
              <a:rPr lang="en-US" sz="1200" dirty="0" smtClean="0">
                <a:solidFill>
                  <a:schemeClr val="bg1"/>
                </a:solidFill>
              </a:rPr>
              <a:t>+1 512.222.5440</a:t>
            </a:r>
            <a:endParaRPr lang="en-US" sz="1200" dirty="0">
              <a:solidFill>
                <a:schemeClr val="bg1"/>
              </a:solidFill>
            </a:endParaRPr>
          </a:p>
        </p:txBody>
      </p:sp>
      <p:sp>
        <p:nvSpPr>
          <p:cNvPr id="11" name="Rectangle 10"/>
          <p:cNvSpPr/>
          <p:nvPr/>
        </p:nvSpPr>
        <p:spPr>
          <a:xfrm>
            <a:off x="2202230" y="3420992"/>
            <a:ext cx="4572000" cy="830997"/>
          </a:xfrm>
          <a:prstGeom prst="rect">
            <a:avLst/>
          </a:prstGeom>
        </p:spPr>
        <p:txBody>
          <a:bodyPr>
            <a:spAutoFit/>
          </a:bodyPr>
          <a:lstStyle/>
          <a:p>
            <a:r>
              <a:rPr lang="en-US" sz="1200" dirty="0" smtClean="0">
                <a:solidFill>
                  <a:schemeClr val="bg1"/>
                </a:solidFill>
              </a:rPr>
              <a:t>info@continuum.io</a:t>
            </a:r>
          </a:p>
          <a:p>
            <a:endParaRPr lang="en-US" sz="1200" dirty="0" smtClean="0">
              <a:solidFill>
                <a:schemeClr val="bg1"/>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smtClean="0">
                <a:solidFill>
                  <a:srgbClr val="FFFFFF"/>
                </a:solidFill>
              </a:rPr>
              <a:t>@ContinuumIO</a:t>
            </a:r>
          </a:p>
          <a:p>
            <a:endParaRPr lang="en-US" sz="1200" dirty="0">
              <a:solidFill>
                <a:schemeClr val="bg1"/>
              </a:solidFill>
            </a:endParaRPr>
          </a:p>
        </p:txBody>
      </p:sp>
      <p:sp>
        <p:nvSpPr>
          <p:cNvPr id="15" name="Footer Placeholder 3"/>
          <p:cNvSpPr txBox="1">
            <a:spLocks/>
          </p:cNvSpPr>
          <p:nvPr/>
        </p:nvSpPr>
        <p:spPr>
          <a:xfrm>
            <a:off x="3124200" y="4854930"/>
            <a:ext cx="2895600" cy="273844"/>
          </a:xfrm>
          <a:prstGeom prst="rect">
            <a:avLst/>
          </a:prstGeom>
        </p:spPr>
        <p:txBody>
          <a:bodyPr vert="horz" lIns="91440" tIns="45720" rIns="91440" bIns="45720" rtlCol="0" anchor="b" anchorCtr="1"/>
          <a:lstStyle>
            <a:defPPr>
              <a:defRPr lang="en-US"/>
            </a:defPPr>
            <a:lvl1pPr marL="0" algn="ctr" defTabSz="457200" rtl="0" eaLnBrk="1" latinLnBrk="0" hangingPunct="1">
              <a:lnSpc>
                <a:spcPct val="100000"/>
              </a:lnSpc>
              <a:spcBef>
                <a:spcPts val="0"/>
              </a:spcBef>
              <a:spcAft>
                <a:spcPts val="0"/>
              </a:spcAft>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aseline="30000" dirty="0" smtClean="0"/>
              <a:t>© 2016 Continuum Analytics - Confidential &amp; Proprietary</a:t>
            </a:r>
          </a:p>
        </p:txBody>
      </p:sp>
      <p:sp>
        <p:nvSpPr>
          <p:cNvPr id="7" name="Rectangle 6"/>
          <p:cNvSpPr/>
          <p:nvPr userDrawn="1"/>
        </p:nvSpPr>
        <p:spPr>
          <a:xfrm>
            <a:off x="685800" y="3422077"/>
            <a:ext cx="4572000" cy="830997"/>
          </a:xfrm>
          <a:prstGeom prst="rect">
            <a:avLst/>
          </a:prstGeom>
        </p:spPr>
        <p:txBody>
          <a:bodyPr>
            <a:spAutoFit/>
          </a:bodyPr>
          <a:lstStyle/>
          <a:p>
            <a:r>
              <a:rPr lang="en-US" sz="1200" dirty="0" smtClean="0">
                <a:solidFill>
                  <a:schemeClr val="bg1"/>
                </a:solidFill>
              </a:rPr>
              <a:t>221 W. 6th Street</a:t>
            </a:r>
          </a:p>
          <a:p>
            <a:r>
              <a:rPr lang="en-US" sz="1200" dirty="0" smtClean="0">
                <a:solidFill>
                  <a:schemeClr val="bg1"/>
                </a:solidFill>
              </a:rPr>
              <a:t>Suite #1550</a:t>
            </a:r>
          </a:p>
          <a:p>
            <a:r>
              <a:rPr lang="en-US" sz="1200" dirty="0" smtClean="0">
                <a:solidFill>
                  <a:schemeClr val="bg1"/>
                </a:solidFill>
              </a:rPr>
              <a:t>Austin, TX 78701</a:t>
            </a:r>
          </a:p>
          <a:p>
            <a:r>
              <a:rPr lang="en-US" sz="1200" dirty="0" smtClean="0">
                <a:solidFill>
                  <a:schemeClr val="bg1"/>
                </a:solidFill>
              </a:rPr>
              <a:t>+1 512.222.5440</a:t>
            </a:r>
            <a:endParaRPr lang="en-US" sz="1200" dirty="0">
              <a:solidFill>
                <a:schemeClr val="bg1"/>
              </a:solidFill>
            </a:endParaRPr>
          </a:p>
        </p:txBody>
      </p:sp>
      <p:sp>
        <p:nvSpPr>
          <p:cNvPr id="8" name="Rectangle 7"/>
          <p:cNvSpPr/>
          <p:nvPr userDrawn="1"/>
        </p:nvSpPr>
        <p:spPr>
          <a:xfrm>
            <a:off x="2202230" y="3420992"/>
            <a:ext cx="4572000" cy="830997"/>
          </a:xfrm>
          <a:prstGeom prst="rect">
            <a:avLst/>
          </a:prstGeom>
        </p:spPr>
        <p:txBody>
          <a:bodyPr>
            <a:spAutoFit/>
          </a:bodyPr>
          <a:lstStyle/>
          <a:p>
            <a:r>
              <a:rPr lang="en-US" sz="1200" dirty="0" smtClean="0">
                <a:solidFill>
                  <a:schemeClr val="bg1"/>
                </a:solidFill>
              </a:rPr>
              <a:t>info@continuum.io</a:t>
            </a:r>
          </a:p>
          <a:p>
            <a:endParaRPr lang="en-US" sz="1200" dirty="0" smtClean="0">
              <a:solidFill>
                <a:schemeClr val="bg1"/>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smtClean="0">
                <a:solidFill>
                  <a:srgbClr val="FFFFFF"/>
                </a:solidFill>
              </a:rPr>
              <a:t>@ContinuumIO</a:t>
            </a:r>
          </a:p>
          <a:p>
            <a:endParaRPr lang="en-US" sz="1200" dirty="0">
              <a:solidFill>
                <a:schemeClr val="bg1"/>
              </a:solidFill>
            </a:endParaRPr>
          </a:p>
        </p:txBody>
      </p:sp>
      <p:sp>
        <p:nvSpPr>
          <p:cNvPr id="9" name="Footer Placeholder 3"/>
          <p:cNvSpPr txBox="1">
            <a:spLocks/>
          </p:cNvSpPr>
          <p:nvPr userDrawn="1"/>
        </p:nvSpPr>
        <p:spPr>
          <a:xfrm>
            <a:off x="3124200" y="4854930"/>
            <a:ext cx="2895600" cy="273844"/>
          </a:xfrm>
          <a:prstGeom prst="rect">
            <a:avLst/>
          </a:prstGeom>
        </p:spPr>
        <p:txBody>
          <a:bodyPr vert="horz" lIns="91440" tIns="45720" rIns="91440" bIns="45720" rtlCol="0" anchor="b" anchorCtr="1"/>
          <a:lstStyle>
            <a:defPPr>
              <a:defRPr lang="en-US"/>
            </a:defPPr>
            <a:lvl1pPr marL="0" algn="ctr" defTabSz="457200" rtl="0" eaLnBrk="1" latinLnBrk="0" hangingPunct="1">
              <a:lnSpc>
                <a:spcPct val="100000"/>
              </a:lnSpc>
              <a:spcBef>
                <a:spcPts val="0"/>
              </a:spcBef>
              <a:spcAft>
                <a:spcPts val="0"/>
              </a:spcAft>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aseline="30000" dirty="0" smtClean="0"/>
              <a:t>© 2016 Continuum Analytics - Confidential &amp; Proprietary</a:t>
            </a:r>
          </a:p>
        </p:txBody>
      </p:sp>
    </p:spTree>
    <p:extLst>
      <p:ext uri="{BB962C8B-B14F-4D97-AF65-F5344CB8AC3E}">
        <p14:creationId xmlns:p14="http://schemas.microsoft.com/office/powerpoint/2010/main" val="238213718"/>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1015999" y="1366054"/>
            <a:ext cx="1386946" cy="1385089"/>
          </a:xfrm>
        </p:spPr>
        <p:txBody>
          <a:bodyPr/>
          <a:lstStyle>
            <a:lvl1pPr marL="0" indent="0">
              <a:buNone/>
              <a:defRPr/>
            </a:lvl1pPr>
          </a:lstStyle>
          <a:p>
            <a:r>
              <a:rPr lang="en-US" smtClean="0"/>
              <a:t>Drag picture to placeholder or click icon to add</a:t>
            </a:r>
            <a:endParaRPr lang="en-US" dirty="0"/>
          </a:p>
        </p:txBody>
      </p:sp>
      <p:sp>
        <p:nvSpPr>
          <p:cNvPr id="6" name="Picture Placeholder 4"/>
          <p:cNvSpPr>
            <a:spLocks noGrp="1"/>
          </p:cNvSpPr>
          <p:nvPr>
            <p:ph type="pic" sz="quarter" idx="12"/>
          </p:nvPr>
        </p:nvSpPr>
        <p:spPr>
          <a:xfrm>
            <a:off x="3820583" y="1366054"/>
            <a:ext cx="1386946" cy="1385089"/>
          </a:xfrm>
        </p:spPr>
        <p:txBody>
          <a:bodyPr/>
          <a:lstStyle>
            <a:lvl1pPr marL="0" indent="0">
              <a:buNone/>
              <a:defRPr/>
            </a:lvl1pPr>
          </a:lstStyle>
          <a:p>
            <a:r>
              <a:rPr lang="en-US" smtClean="0"/>
              <a:t>Drag picture to placeholder or click icon to add</a:t>
            </a:r>
            <a:endParaRPr lang="en-US" dirty="0"/>
          </a:p>
        </p:txBody>
      </p:sp>
      <p:sp>
        <p:nvSpPr>
          <p:cNvPr id="7" name="Picture Placeholder 4"/>
          <p:cNvSpPr>
            <a:spLocks noGrp="1"/>
          </p:cNvSpPr>
          <p:nvPr>
            <p:ph type="pic" sz="quarter" idx="13"/>
          </p:nvPr>
        </p:nvSpPr>
        <p:spPr>
          <a:xfrm>
            <a:off x="6623050" y="1366054"/>
            <a:ext cx="1386946" cy="1385089"/>
          </a:xfrm>
        </p:spPr>
        <p:txBody>
          <a:bodyPr/>
          <a:lstStyle>
            <a:lvl1pPr marL="0" indent="0">
              <a:buNone/>
              <a:defRPr/>
            </a:lvl1pPr>
          </a:lstStyle>
          <a:p>
            <a:r>
              <a:rPr lang="en-US" smtClean="0"/>
              <a:t>Drag picture to placeholder or click icon to add</a:t>
            </a:r>
            <a:endParaRPr lang="en-US" dirty="0"/>
          </a:p>
        </p:txBody>
      </p:sp>
      <p:sp>
        <p:nvSpPr>
          <p:cNvPr id="11" name="Content Placeholder 10"/>
          <p:cNvSpPr>
            <a:spLocks noGrp="1"/>
          </p:cNvSpPr>
          <p:nvPr>
            <p:ph sz="quarter" idx="14"/>
          </p:nvPr>
        </p:nvSpPr>
        <p:spPr>
          <a:xfrm>
            <a:off x="457200" y="2835807"/>
            <a:ext cx="2559050" cy="1778526"/>
          </a:xfrm>
        </p:spPr>
        <p:txBody>
          <a:bodyPr lIns="0" tIns="0" rIns="0" bIns="0">
            <a:noAutofit/>
          </a:bodyPr>
          <a:lstStyle>
            <a:lvl1pPr marL="0" indent="0">
              <a:spcBef>
                <a:spcPts val="0"/>
              </a:spcBef>
              <a:spcAft>
                <a:spcPts val="600"/>
              </a:spcAft>
              <a:buNone/>
              <a:defRPr sz="1300">
                <a:solidFill>
                  <a:schemeClr val="accent4"/>
                </a:solidFill>
              </a:defRPr>
            </a:lvl1pPr>
            <a:lvl2pPr marL="365760" indent="0">
              <a:buNone/>
              <a:defRPr sz="1300"/>
            </a:lvl2pPr>
            <a:lvl3pPr marL="822960" indent="0">
              <a:buNone/>
              <a:defRPr sz="1300"/>
            </a:lvl3pPr>
            <a:lvl4pPr marL="1188720" indent="0">
              <a:buNone/>
              <a:defRPr sz="1300"/>
            </a:lvl4pPr>
            <a:lvl5pPr marL="1645920" indent="0">
              <a:buNone/>
              <a:defRPr sz="1300"/>
            </a:lvl5pPr>
          </a:lstStyle>
          <a:p>
            <a:pPr lvl="0"/>
            <a:r>
              <a:rPr lang="en-US" smtClean="0"/>
              <a:t>Click to edit Master text styles</a:t>
            </a:r>
          </a:p>
        </p:txBody>
      </p:sp>
      <p:sp>
        <p:nvSpPr>
          <p:cNvPr id="14" name="Content Placeholder 10"/>
          <p:cNvSpPr>
            <a:spLocks noGrp="1"/>
          </p:cNvSpPr>
          <p:nvPr>
            <p:ph sz="quarter" idx="15"/>
          </p:nvPr>
        </p:nvSpPr>
        <p:spPr>
          <a:xfrm>
            <a:off x="3261784" y="2835807"/>
            <a:ext cx="2559050" cy="1778526"/>
          </a:xfrm>
        </p:spPr>
        <p:txBody>
          <a:bodyPr lIns="0" tIns="0" rIns="0" bIns="0">
            <a:noAutofit/>
          </a:bodyPr>
          <a:lstStyle>
            <a:lvl1pPr marL="0" indent="0">
              <a:spcBef>
                <a:spcPts val="0"/>
              </a:spcBef>
              <a:spcAft>
                <a:spcPts val="600"/>
              </a:spcAft>
              <a:buNone/>
              <a:defRPr sz="1300">
                <a:solidFill>
                  <a:schemeClr val="accent4"/>
                </a:solidFill>
              </a:defRPr>
            </a:lvl1pPr>
            <a:lvl2pPr marL="365760" indent="0">
              <a:buNone/>
              <a:defRPr sz="1300"/>
            </a:lvl2pPr>
            <a:lvl3pPr marL="822960" indent="0">
              <a:buNone/>
              <a:defRPr sz="1300"/>
            </a:lvl3pPr>
            <a:lvl4pPr marL="1188720" indent="0">
              <a:buNone/>
              <a:defRPr sz="1300"/>
            </a:lvl4pPr>
            <a:lvl5pPr marL="1645920" indent="0">
              <a:buNone/>
              <a:defRPr sz="1300"/>
            </a:lvl5pPr>
          </a:lstStyle>
          <a:p>
            <a:pPr lvl="0"/>
            <a:r>
              <a:rPr lang="en-US" smtClean="0"/>
              <a:t>Click to edit Master text styles</a:t>
            </a:r>
          </a:p>
        </p:txBody>
      </p:sp>
      <p:sp>
        <p:nvSpPr>
          <p:cNvPr id="15" name="Content Placeholder 10"/>
          <p:cNvSpPr>
            <a:spLocks noGrp="1"/>
          </p:cNvSpPr>
          <p:nvPr>
            <p:ph sz="quarter" idx="16"/>
          </p:nvPr>
        </p:nvSpPr>
        <p:spPr>
          <a:xfrm>
            <a:off x="6066367" y="2835807"/>
            <a:ext cx="2559050" cy="1778526"/>
          </a:xfrm>
        </p:spPr>
        <p:txBody>
          <a:bodyPr lIns="0" tIns="0" rIns="0" bIns="0">
            <a:noAutofit/>
          </a:bodyPr>
          <a:lstStyle>
            <a:lvl1pPr marL="0" indent="0">
              <a:spcBef>
                <a:spcPts val="0"/>
              </a:spcBef>
              <a:spcAft>
                <a:spcPts val="600"/>
              </a:spcAft>
              <a:buNone/>
              <a:defRPr sz="1300">
                <a:solidFill>
                  <a:srgbClr val="253746"/>
                </a:solidFill>
              </a:defRPr>
            </a:lvl1pPr>
            <a:lvl2pPr marL="365760" indent="0">
              <a:buNone/>
              <a:defRPr sz="1300"/>
            </a:lvl2pPr>
            <a:lvl3pPr marL="822960" indent="0">
              <a:buNone/>
              <a:defRPr sz="1300"/>
            </a:lvl3pPr>
            <a:lvl4pPr marL="1188720" indent="0">
              <a:buNone/>
              <a:defRPr sz="1300"/>
            </a:lvl4pPr>
            <a:lvl5pPr marL="1645920" indent="0">
              <a:buNone/>
              <a:defRPr sz="1300"/>
            </a:lvl5pPr>
          </a:lstStyle>
          <a:p>
            <a:pPr lvl="0"/>
            <a:r>
              <a:rPr lang="en-US" smtClean="0"/>
              <a:t>Click to edit Master text styles</a:t>
            </a:r>
          </a:p>
        </p:txBody>
      </p:sp>
      <p:sp>
        <p:nvSpPr>
          <p:cNvPr id="22" name="Text Placeholder 21"/>
          <p:cNvSpPr>
            <a:spLocks noGrp="1"/>
          </p:cNvSpPr>
          <p:nvPr>
            <p:ph type="body" sz="quarter" idx="17" hasCustomPrompt="1"/>
          </p:nvPr>
        </p:nvSpPr>
        <p:spPr>
          <a:xfrm>
            <a:off x="457200" y="455091"/>
            <a:ext cx="2559050" cy="412750"/>
          </a:xfrm>
        </p:spPr>
        <p:txBody>
          <a:bodyPr tIns="0" bIns="0" anchor="b" anchorCtr="0"/>
          <a:lstStyle>
            <a:lvl1pPr marL="0" indent="0" algn="ctr">
              <a:buNone/>
              <a:defRPr b="1">
                <a:solidFill>
                  <a:schemeClr val="accent2"/>
                </a:solidFill>
              </a:defRPr>
            </a:lvl1pPr>
            <a:lvl2pPr marL="365760" indent="0">
              <a:buNone/>
              <a:defRPr/>
            </a:lvl2pPr>
            <a:lvl3pPr marL="822960" indent="0">
              <a:buNone/>
              <a:defRPr/>
            </a:lvl3pPr>
            <a:lvl4pPr marL="1188720" indent="0">
              <a:buNone/>
              <a:defRPr/>
            </a:lvl4pPr>
            <a:lvl5pPr marL="1645920" indent="0">
              <a:buNone/>
              <a:defRPr/>
            </a:lvl5pPr>
          </a:lstStyle>
          <a:p>
            <a:pPr lvl="0"/>
            <a:r>
              <a:rPr lang="en-US" dirty="0" smtClean="0"/>
              <a:t>CLICK TO EDIT</a:t>
            </a:r>
          </a:p>
        </p:txBody>
      </p:sp>
      <p:sp>
        <p:nvSpPr>
          <p:cNvPr id="24" name="Text Placeholder 23"/>
          <p:cNvSpPr>
            <a:spLocks noGrp="1"/>
          </p:cNvSpPr>
          <p:nvPr>
            <p:ph type="body" sz="quarter" idx="18"/>
          </p:nvPr>
        </p:nvSpPr>
        <p:spPr>
          <a:xfrm>
            <a:off x="457200" y="867841"/>
            <a:ext cx="2559050" cy="412750"/>
          </a:xfrm>
        </p:spPr>
        <p:txBody>
          <a:bodyPr>
            <a:normAutofit/>
          </a:bodyPr>
          <a:lstStyle>
            <a:lvl1pPr marL="0" indent="0" algn="ctr">
              <a:buNone/>
              <a:defRPr sz="1500">
                <a:solidFill>
                  <a:srgbClr val="2F821F"/>
                </a:solidFill>
              </a:defRPr>
            </a:lvl1pPr>
          </a:lstStyle>
          <a:p>
            <a:pPr lvl="0"/>
            <a:r>
              <a:rPr lang="en-US" smtClean="0"/>
              <a:t>Click to edit Master text styles</a:t>
            </a:r>
          </a:p>
        </p:txBody>
      </p:sp>
      <p:sp>
        <p:nvSpPr>
          <p:cNvPr id="25" name="Text Placeholder 21"/>
          <p:cNvSpPr>
            <a:spLocks noGrp="1"/>
          </p:cNvSpPr>
          <p:nvPr>
            <p:ph type="body" sz="quarter" idx="19" hasCustomPrompt="1"/>
          </p:nvPr>
        </p:nvSpPr>
        <p:spPr>
          <a:xfrm>
            <a:off x="3261784" y="455091"/>
            <a:ext cx="2559050" cy="412750"/>
          </a:xfrm>
        </p:spPr>
        <p:txBody>
          <a:bodyPr tIns="0" bIns="0" anchor="b" anchorCtr="0"/>
          <a:lstStyle>
            <a:lvl1pPr marL="0" indent="0" algn="ctr">
              <a:buNone/>
              <a:defRPr b="1">
                <a:solidFill>
                  <a:schemeClr val="accent2"/>
                </a:solidFill>
              </a:defRPr>
            </a:lvl1pPr>
            <a:lvl2pPr marL="365760" indent="0">
              <a:buNone/>
              <a:defRPr/>
            </a:lvl2pPr>
            <a:lvl3pPr marL="822960" indent="0">
              <a:buNone/>
              <a:defRPr/>
            </a:lvl3pPr>
            <a:lvl4pPr marL="1188720" indent="0">
              <a:buNone/>
              <a:defRPr/>
            </a:lvl4pPr>
            <a:lvl5pPr marL="1645920" indent="0">
              <a:buNone/>
              <a:defRPr/>
            </a:lvl5pPr>
          </a:lstStyle>
          <a:p>
            <a:pPr lvl="0"/>
            <a:r>
              <a:rPr lang="en-US" dirty="0" smtClean="0"/>
              <a:t>CLICK TO EDIT</a:t>
            </a:r>
          </a:p>
        </p:txBody>
      </p:sp>
      <p:sp>
        <p:nvSpPr>
          <p:cNvPr id="26" name="Text Placeholder 23"/>
          <p:cNvSpPr>
            <a:spLocks noGrp="1"/>
          </p:cNvSpPr>
          <p:nvPr>
            <p:ph type="body" sz="quarter" idx="20"/>
          </p:nvPr>
        </p:nvSpPr>
        <p:spPr>
          <a:xfrm>
            <a:off x="3261784" y="867841"/>
            <a:ext cx="2559050" cy="412750"/>
          </a:xfrm>
        </p:spPr>
        <p:txBody>
          <a:bodyPr>
            <a:normAutofit/>
          </a:bodyPr>
          <a:lstStyle>
            <a:lvl1pPr marL="0" indent="0" algn="ctr">
              <a:buNone/>
              <a:defRPr sz="1500">
                <a:solidFill>
                  <a:srgbClr val="2F821F"/>
                </a:solidFill>
              </a:defRPr>
            </a:lvl1pPr>
          </a:lstStyle>
          <a:p>
            <a:pPr lvl="0"/>
            <a:r>
              <a:rPr lang="en-US" smtClean="0"/>
              <a:t>Click to edit Master text styles</a:t>
            </a:r>
          </a:p>
        </p:txBody>
      </p:sp>
      <p:sp>
        <p:nvSpPr>
          <p:cNvPr id="27" name="Text Placeholder 21"/>
          <p:cNvSpPr>
            <a:spLocks noGrp="1"/>
          </p:cNvSpPr>
          <p:nvPr>
            <p:ph type="body" sz="quarter" idx="21" hasCustomPrompt="1"/>
          </p:nvPr>
        </p:nvSpPr>
        <p:spPr>
          <a:xfrm>
            <a:off x="6066367" y="455091"/>
            <a:ext cx="2559050" cy="412750"/>
          </a:xfrm>
        </p:spPr>
        <p:txBody>
          <a:bodyPr tIns="0" bIns="0" anchor="b" anchorCtr="0"/>
          <a:lstStyle>
            <a:lvl1pPr marL="0" indent="0" algn="ctr">
              <a:buNone/>
              <a:defRPr b="1">
                <a:solidFill>
                  <a:schemeClr val="accent2"/>
                </a:solidFill>
              </a:defRPr>
            </a:lvl1pPr>
            <a:lvl2pPr marL="365760" indent="0">
              <a:buNone/>
              <a:defRPr/>
            </a:lvl2pPr>
            <a:lvl3pPr marL="822960" indent="0">
              <a:buNone/>
              <a:defRPr/>
            </a:lvl3pPr>
            <a:lvl4pPr marL="1188720" indent="0">
              <a:buNone/>
              <a:defRPr/>
            </a:lvl4pPr>
            <a:lvl5pPr marL="1645920" indent="0">
              <a:buNone/>
              <a:defRPr/>
            </a:lvl5pPr>
          </a:lstStyle>
          <a:p>
            <a:pPr lvl="0"/>
            <a:r>
              <a:rPr lang="en-US" dirty="0" smtClean="0"/>
              <a:t>CLICK TO EDIT</a:t>
            </a:r>
          </a:p>
        </p:txBody>
      </p:sp>
      <p:sp>
        <p:nvSpPr>
          <p:cNvPr id="28" name="Text Placeholder 23"/>
          <p:cNvSpPr>
            <a:spLocks noGrp="1"/>
          </p:cNvSpPr>
          <p:nvPr>
            <p:ph type="body" sz="quarter" idx="22"/>
          </p:nvPr>
        </p:nvSpPr>
        <p:spPr>
          <a:xfrm>
            <a:off x="6066367" y="867841"/>
            <a:ext cx="2559050" cy="412750"/>
          </a:xfrm>
        </p:spPr>
        <p:txBody>
          <a:bodyPr>
            <a:normAutofit/>
          </a:bodyPr>
          <a:lstStyle>
            <a:lvl1pPr marL="0" indent="0" algn="ctr">
              <a:buNone/>
              <a:defRPr sz="1500">
                <a:solidFill>
                  <a:srgbClr val="2F821F"/>
                </a:solidFill>
              </a:defRPr>
            </a:lvl1pPr>
          </a:lstStyle>
          <a:p>
            <a:pPr lvl="0"/>
            <a:r>
              <a:rPr lang="en-US" smtClean="0"/>
              <a:t>Click to edit Master text styles</a:t>
            </a:r>
          </a:p>
        </p:txBody>
      </p:sp>
      <p:sp>
        <p:nvSpPr>
          <p:cNvPr id="16" name="TextBox 15"/>
          <p:cNvSpPr txBox="1"/>
          <p:nvPr/>
        </p:nvSpPr>
        <p:spPr>
          <a:xfrm>
            <a:off x="7814733" y="4821173"/>
            <a:ext cx="1156084" cy="246221"/>
          </a:xfrm>
          <a:prstGeom prst="rect">
            <a:avLst/>
          </a:prstGeom>
          <a:noFill/>
        </p:spPr>
        <p:txBody>
          <a:bodyPr wrap="square" rtlCol="0">
            <a:spAutoFit/>
          </a:bodyPr>
          <a:lstStyle/>
          <a:p>
            <a:pPr algn="r"/>
            <a:fld id="{39575706-24CF-6E49-B3C3-518B517D6442}" type="slidenum">
              <a:rPr lang="en-US" sz="1000" smtClean="0">
                <a:solidFill>
                  <a:srgbClr val="FFFFFF"/>
                </a:solidFill>
              </a:rPr>
              <a:pPr algn="r"/>
              <a:t>‹#›</a:t>
            </a:fld>
            <a:endParaRPr lang="en-US" sz="1000" dirty="0">
              <a:solidFill>
                <a:srgbClr val="FFFFFF"/>
              </a:solidFill>
            </a:endParaRPr>
          </a:p>
        </p:txBody>
      </p:sp>
      <p:sp>
        <p:nvSpPr>
          <p:cNvPr id="17" name="TextBox 16"/>
          <p:cNvSpPr txBox="1"/>
          <p:nvPr userDrawn="1"/>
        </p:nvSpPr>
        <p:spPr>
          <a:xfrm>
            <a:off x="7814733" y="4821173"/>
            <a:ext cx="1156084" cy="246221"/>
          </a:xfrm>
          <a:prstGeom prst="rect">
            <a:avLst/>
          </a:prstGeom>
          <a:noFill/>
        </p:spPr>
        <p:txBody>
          <a:bodyPr wrap="square" rtlCol="0">
            <a:spAutoFit/>
          </a:bodyPr>
          <a:lstStyle/>
          <a:p>
            <a:pPr algn="r"/>
            <a:fld id="{39575706-24CF-6E49-B3C3-518B517D6442}" type="slidenum">
              <a:rPr lang="en-US" sz="1000" smtClean="0">
                <a:solidFill>
                  <a:srgbClr val="FFFFFF"/>
                </a:solidFill>
              </a:rPr>
              <a:pPr algn="r"/>
              <a:t>‹#›</a:t>
            </a:fld>
            <a:endParaRPr lang="en-US" sz="1000" dirty="0">
              <a:solidFill>
                <a:srgbClr val="FFFFFF"/>
              </a:solidFill>
            </a:endParaRPr>
          </a:p>
        </p:txBody>
      </p:sp>
    </p:spTree>
    <p:extLst>
      <p:ext uri="{BB962C8B-B14F-4D97-AF65-F5344CB8AC3E}">
        <p14:creationId xmlns:p14="http://schemas.microsoft.com/office/powerpoint/2010/main" val="74844041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 Boxe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199" y="121024"/>
            <a:ext cx="7247966" cy="1116106"/>
          </a:xfrm>
        </p:spPr>
        <p:txBody>
          <a:bodyPr/>
          <a:lstStyle/>
          <a:p>
            <a:r>
              <a:rPr lang="en-US" dirty="0" smtClean="0"/>
              <a:t>Click to edit Master title style</a:t>
            </a:r>
            <a:endParaRPr lang="en-US" dirty="0"/>
          </a:p>
        </p:txBody>
      </p:sp>
      <p:sp>
        <p:nvSpPr>
          <p:cNvPr id="3" name="Rectangle 2"/>
          <p:cNvSpPr/>
          <p:nvPr userDrawn="1"/>
        </p:nvSpPr>
        <p:spPr>
          <a:xfrm>
            <a:off x="457199" y="1154580"/>
            <a:ext cx="3162301" cy="1131642"/>
          </a:xfrm>
          <a:prstGeom prst="rect">
            <a:avLst/>
          </a:prstGeom>
          <a:solidFill>
            <a:srgbClr val="E57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white_snake_corner-10.png"/>
          <p:cNvPicPr>
            <a:picLocks noChangeAspect="1"/>
          </p:cNvPicPr>
          <p:nvPr userDrawn="1"/>
        </p:nvPicPr>
        <p:blipFill rotWithShape="1">
          <a:blip r:embed="rId3">
            <a:alphaModFix amt="16000"/>
            <a:extLst>
              <a:ext uri="{28A0092B-C50C-407E-A947-70E740481C1C}">
                <a14:useLocalDpi xmlns:a14="http://schemas.microsoft.com/office/drawing/2010/main" val="0"/>
              </a:ext>
            </a:extLst>
          </a:blip>
          <a:srcRect l="35261" t="40960" b="-1"/>
          <a:stretch/>
        </p:blipFill>
        <p:spPr>
          <a:xfrm>
            <a:off x="2169583" y="1154580"/>
            <a:ext cx="1449917" cy="1131641"/>
          </a:xfrm>
          <a:prstGeom prst="rect">
            <a:avLst/>
          </a:prstGeom>
        </p:spPr>
      </p:pic>
      <p:sp>
        <p:nvSpPr>
          <p:cNvPr id="8" name="Rectangle 7"/>
          <p:cNvSpPr/>
          <p:nvPr userDrawn="1"/>
        </p:nvSpPr>
        <p:spPr>
          <a:xfrm>
            <a:off x="457199" y="2351837"/>
            <a:ext cx="3162301" cy="1131642"/>
          </a:xfrm>
          <a:prstGeom prst="rect">
            <a:avLst/>
          </a:prstGeom>
          <a:solidFill>
            <a:srgbClr val="605F9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white_snake_corner-10.png"/>
          <p:cNvPicPr>
            <a:picLocks noChangeAspect="1"/>
          </p:cNvPicPr>
          <p:nvPr userDrawn="1"/>
        </p:nvPicPr>
        <p:blipFill rotWithShape="1">
          <a:blip r:embed="rId3">
            <a:alphaModFix amt="16000"/>
            <a:extLst>
              <a:ext uri="{28A0092B-C50C-407E-A947-70E740481C1C}">
                <a14:useLocalDpi xmlns:a14="http://schemas.microsoft.com/office/drawing/2010/main" val="0"/>
              </a:ext>
            </a:extLst>
          </a:blip>
          <a:srcRect l="35261" t="40960" b="-1"/>
          <a:stretch/>
        </p:blipFill>
        <p:spPr>
          <a:xfrm>
            <a:off x="2169583" y="2351837"/>
            <a:ext cx="1449917" cy="1131641"/>
          </a:xfrm>
          <a:prstGeom prst="rect">
            <a:avLst/>
          </a:prstGeom>
        </p:spPr>
      </p:pic>
      <p:sp>
        <p:nvSpPr>
          <p:cNvPr id="10" name="Rectangle 9"/>
          <p:cNvSpPr/>
          <p:nvPr userDrawn="1"/>
        </p:nvSpPr>
        <p:spPr>
          <a:xfrm>
            <a:off x="457199" y="3542744"/>
            <a:ext cx="3162301" cy="1131642"/>
          </a:xfrm>
          <a:prstGeom prst="rect">
            <a:avLst/>
          </a:prstGeom>
          <a:solidFill>
            <a:srgbClr val="BB20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white_snake_corner-10.png"/>
          <p:cNvPicPr>
            <a:picLocks noChangeAspect="1"/>
          </p:cNvPicPr>
          <p:nvPr userDrawn="1"/>
        </p:nvPicPr>
        <p:blipFill rotWithShape="1">
          <a:blip r:embed="rId3">
            <a:alphaModFix amt="16000"/>
            <a:extLst>
              <a:ext uri="{28A0092B-C50C-407E-A947-70E740481C1C}">
                <a14:useLocalDpi xmlns:a14="http://schemas.microsoft.com/office/drawing/2010/main" val="0"/>
              </a:ext>
            </a:extLst>
          </a:blip>
          <a:srcRect l="35261" t="40960" b="-1"/>
          <a:stretch/>
        </p:blipFill>
        <p:spPr>
          <a:xfrm>
            <a:off x="2169583" y="3542744"/>
            <a:ext cx="1449917" cy="1131641"/>
          </a:xfrm>
          <a:prstGeom prst="rect">
            <a:avLst/>
          </a:prstGeom>
        </p:spPr>
      </p:pic>
      <p:sp>
        <p:nvSpPr>
          <p:cNvPr id="13" name="Text Placeholder 12"/>
          <p:cNvSpPr>
            <a:spLocks noGrp="1"/>
          </p:cNvSpPr>
          <p:nvPr>
            <p:ph type="body" sz="quarter" idx="10" hasCustomPrompt="1"/>
          </p:nvPr>
        </p:nvSpPr>
        <p:spPr>
          <a:xfrm>
            <a:off x="457200" y="1154113"/>
            <a:ext cx="3162300" cy="1131887"/>
          </a:xfrm>
        </p:spPr>
        <p:txBody>
          <a:bodyPr anchor="ctr" anchorCtr="0"/>
          <a:lstStyle>
            <a:lvl1pPr marL="0" indent="0">
              <a:buNone/>
              <a:defRPr>
                <a:solidFill>
                  <a:schemeClr val="bg1"/>
                </a:solidFill>
              </a:defRPr>
            </a:lvl1pPr>
          </a:lstStyle>
          <a:p>
            <a:pPr lvl="0"/>
            <a:r>
              <a:rPr lang="en-US" dirty="0" smtClean="0"/>
              <a:t>CLICK TO EDIT MASTER TEXT STYLES</a:t>
            </a:r>
          </a:p>
        </p:txBody>
      </p:sp>
      <p:sp>
        <p:nvSpPr>
          <p:cNvPr id="14" name="Text Placeholder 12"/>
          <p:cNvSpPr>
            <a:spLocks noGrp="1"/>
          </p:cNvSpPr>
          <p:nvPr>
            <p:ph type="body" sz="quarter" idx="11" hasCustomPrompt="1"/>
          </p:nvPr>
        </p:nvSpPr>
        <p:spPr>
          <a:xfrm>
            <a:off x="457200" y="2348380"/>
            <a:ext cx="3162300" cy="1131887"/>
          </a:xfrm>
        </p:spPr>
        <p:txBody>
          <a:bodyPr anchor="ctr" anchorCtr="0"/>
          <a:lstStyle>
            <a:lvl1pPr marL="0" indent="0">
              <a:buNone/>
              <a:defRPr>
                <a:solidFill>
                  <a:schemeClr val="bg1"/>
                </a:solidFill>
              </a:defRPr>
            </a:lvl1pPr>
          </a:lstStyle>
          <a:p>
            <a:pPr lvl="0"/>
            <a:r>
              <a:rPr lang="en-US" dirty="0" smtClean="0"/>
              <a:t>CLICK TO EDIT MASTER TEXT STYLES</a:t>
            </a:r>
          </a:p>
        </p:txBody>
      </p:sp>
      <p:sp>
        <p:nvSpPr>
          <p:cNvPr id="15" name="Text Placeholder 12"/>
          <p:cNvSpPr>
            <a:spLocks noGrp="1"/>
          </p:cNvSpPr>
          <p:nvPr>
            <p:ph type="body" sz="quarter" idx="12" hasCustomPrompt="1"/>
          </p:nvPr>
        </p:nvSpPr>
        <p:spPr>
          <a:xfrm>
            <a:off x="457200" y="3542744"/>
            <a:ext cx="3162300" cy="1131887"/>
          </a:xfrm>
        </p:spPr>
        <p:txBody>
          <a:bodyPr anchor="ctr" anchorCtr="0"/>
          <a:lstStyle>
            <a:lvl1pPr marL="0" indent="0">
              <a:buNone/>
              <a:defRPr>
                <a:solidFill>
                  <a:schemeClr val="bg1"/>
                </a:solidFill>
              </a:defRPr>
            </a:lvl1pPr>
          </a:lstStyle>
          <a:p>
            <a:pPr lvl="0"/>
            <a:r>
              <a:rPr lang="en-US" dirty="0" smtClean="0"/>
              <a:t>CLICK TO EDIT MASTER TEXT STYLES</a:t>
            </a:r>
          </a:p>
        </p:txBody>
      </p:sp>
      <p:sp>
        <p:nvSpPr>
          <p:cNvPr id="17" name="Text Placeholder 16"/>
          <p:cNvSpPr>
            <a:spLocks noGrp="1"/>
          </p:cNvSpPr>
          <p:nvPr>
            <p:ph type="body" sz="quarter" idx="13"/>
          </p:nvPr>
        </p:nvSpPr>
        <p:spPr>
          <a:xfrm>
            <a:off x="3619500" y="1154113"/>
            <a:ext cx="5005388" cy="1130300"/>
          </a:xfrm>
          <a:noFill/>
          <a:ln>
            <a:solidFill>
              <a:srgbClr val="E57200"/>
            </a:solidFill>
          </a:ln>
        </p:spPr>
        <p:txBody>
          <a:bodyPr lIns="182880" anchor="ctr" anchorCtr="0">
            <a:normAutofit/>
          </a:bodyPr>
          <a:lstStyle>
            <a:lvl1pPr indent="-164592">
              <a:defRPr sz="1400"/>
            </a:lvl1pPr>
          </a:lstStyle>
          <a:p>
            <a:pPr lvl="0"/>
            <a:r>
              <a:rPr lang="en-US" dirty="0" smtClean="0"/>
              <a:t>Click to edit Master text styles</a:t>
            </a:r>
          </a:p>
        </p:txBody>
      </p:sp>
      <p:sp>
        <p:nvSpPr>
          <p:cNvPr id="18" name="Text Placeholder 16"/>
          <p:cNvSpPr>
            <a:spLocks noGrp="1"/>
          </p:cNvSpPr>
          <p:nvPr>
            <p:ph type="body" sz="quarter" idx="14"/>
          </p:nvPr>
        </p:nvSpPr>
        <p:spPr>
          <a:xfrm>
            <a:off x="3619500" y="2352397"/>
            <a:ext cx="5005388" cy="1130300"/>
          </a:xfrm>
          <a:noFill/>
          <a:ln>
            <a:solidFill>
              <a:srgbClr val="605F9D"/>
            </a:solidFill>
          </a:ln>
        </p:spPr>
        <p:txBody>
          <a:bodyPr lIns="182880" anchor="ctr" anchorCtr="0">
            <a:normAutofit/>
          </a:bodyPr>
          <a:lstStyle>
            <a:lvl1pPr indent="-164592">
              <a:defRPr sz="1400"/>
            </a:lvl1pPr>
          </a:lstStyle>
          <a:p>
            <a:pPr lvl="0"/>
            <a:r>
              <a:rPr lang="en-US" dirty="0" smtClean="0"/>
              <a:t>Click to edit Master text styles</a:t>
            </a:r>
          </a:p>
        </p:txBody>
      </p:sp>
      <p:sp>
        <p:nvSpPr>
          <p:cNvPr id="19" name="Text Placeholder 16"/>
          <p:cNvSpPr>
            <a:spLocks noGrp="1"/>
          </p:cNvSpPr>
          <p:nvPr>
            <p:ph type="body" sz="quarter" idx="15"/>
          </p:nvPr>
        </p:nvSpPr>
        <p:spPr>
          <a:xfrm>
            <a:off x="3619500" y="3544331"/>
            <a:ext cx="5005388" cy="1130300"/>
          </a:xfrm>
          <a:noFill/>
          <a:ln>
            <a:solidFill>
              <a:srgbClr val="800000"/>
            </a:solidFill>
          </a:ln>
        </p:spPr>
        <p:txBody>
          <a:bodyPr lIns="182880" anchor="ctr" anchorCtr="0">
            <a:normAutofit/>
          </a:bodyPr>
          <a:lstStyle>
            <a:lvl1pPr indent="-164592">
              <a:defRPr sz="1400"/>
            </a:lvl1pPr>
          </a:lstStyle>
          <a:p>
            <a:pPr lvl="0"/>
            <a:r>
              <a:rPr lang="en-US" dirty="0" smtClean="0"/>
              <a:t>Click to edit Master text styles</a:t>
            </a:r>
          </a:p>
        </p:txBody>
      </p:sp>
      <p:sp>
        <p:nvSpPr>
          <p:cNvPr id="16" name="TextBox 15"/>
          <p:cNvSpPr txBox="1"/>
          <p:nvPr userDrawn="1"/>
        </p:nvSpPr>
        <p:spPr>
          <a:xfrm>
            <a:off x="7814733" y="4821173"/>
            <a:ext cx="1156084" cy="246221"/>
          </a:xfrm>
          <a:prstGeom prst="rect">
            <a:avLst/>
          </a:prstGeom>
          <a:noFill/>
        </p:spPr>
        <p:txBody>
          <a:bodyPr wrap="square" rtlCol="0">
            <a:spAutoFit/>
          </a:bodyPr>
          <a:lstStyle/>
          <a:p>
            <a:pPr algn="r"/>
            <a:fld id="{39575706-24CF-6E49-B3C3-518B517D6442}" type="slidenum">
              <a:rPr lang="en-US" sz="1000" smtClean="0">
                <a:solidFill>
                  <a:srgbClr val="FFFFFF"/>
                </a:solidFill>
              </a:rPr>
              <a:pPr algn="r"/>
              <a:t>‹#›</a:t>
            </a:fld>
            <a:endParaRPr lang="en-US" sz="1000" dirty="0">
              <a:solidFill>
                <a:srgbClr val="FFFFFF"/>
              </a:solidFill>
            </a:endParaRPr>
          </a:p>
        </p:txBody>
      </p:sp>
    </p:spTree>
    <p:extLst>
      <p:ext uri="{BB962C8B-B14F-4D97-AF65-F5344CB8AC3E}">
        <p14:creationId xmlns:p14="http://schemas.microsoft.com/office/powerpoint/2010/main" val="3715103531"/>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266208" y="4851398"/>
            <a:ext cx="2895600" cy="273844"/>
          </a:xfrm>
          <a:prstGeom prst="rect">
            <a:avLst/>
          </a:prstGeom>
        </p:spPr>
        <p:txBody>
          <a:bodyPr/>
          <a:lstStyle/>
          <a:p>
            <a:r>
              <a:rPr lang="en-US" baseline="30000" smtClean="0"/>
              <a:t>© 2016 Continuum Analytics- Confidential &amp; Proprietary</a:t>
            </a:r>
            <a:endParaRPr lang="en-US" baseline="30000" dirty="0" smtClean="0"/>
          </a:p>
        </p:txBody>
      </p:sp>
      <p:sp>
        <p:nvSpPr>
          <p:cNvPr id="5" name="Slide Number Placeholder 4"/>
          <p:cNvSpPr>
            <a:spLocks noGrp="1"/>
          </p:cNvSpPr>
          <p:nvPr>
            <p:ph type="sldNum" sz="quarter" idx="12"/>
          </p:nvPr>
        </p:nvSpPr>
        <p:spPr>
          <a:xfrm>
            <a:off x="6837217" y="4851398"/>
            <a:ext cx="2133600" cy="273844"/>
          </a:xfrm>
          <a:prstGeom prst="rect">
            <a:avLst/>
          </a:prstGeom>
        </p:spPr>
        <p:txBody>
          <a:bodyPr/>
          <a:lstStyle/>
          <a:p>
            <a:fld id="{2066355A-084C-D24E-9AD2-7E4FC41EA627}" type="slidenum">
              <a:rPr lang="en-US" smtClean="0"/>
              <a:t>‹#›</a:t>
            </a:fld>
            <a:endParaRPr lang="en-US" dirty="0"/>
          </a:p>
        </p:txBody>
      </p:sp>
      <p:sp>
        <p:nvSpPr>
          <p:cNvPr id="6" name="Title 1"/>
          <p:cNvSpPr>
            <a:spLocks noGrp="1"/>
          </p:cNvSpPr>
          <p:nvPr>
            <p:ph type="title"/>
          </p:nvPr>
        </p:nvSpPr>
        <p:spPr>
          <a:xfrm>
            <a:off x="457199" y="211647"/>
            <a:ext cx="8513618" cy="641169"/>
          </a:xfrm>
        </p:spPr>
        <p:txBody>
          <a:bodyPr>
            <a:normAutofit/>
          </a:bodyPr>
          <a:lstStyle>
            <a:lvl1pPr>
              <a:defRPr sz="3400"/>
            </a:lvl1pPr>
          </a:lstStyle>
          <a:p>
            <a:r>
              <a:rPr lang="en-US" smtClean="0"/>
              <a:t>Click to edit Master title style</a:t>
            </a:r>
            <a:endParaRPr lang="en-US" dirty="0"/>
          </a:p>
        </p:txBody>
      </p:sp>
    </p:spTree>
    <p:extLst>
      <p:ext uri="{BB962C8B-B14F-4D97-AF65-F5344CB8AC3E}">
        <p14:creationId xmlns:p14="http://schemas.microsoft.com/office/powerpoint/2010/main" val="1226384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Boxes">
    <p:bg>
      <p:bgPr>
        <a:blipFill rotWithShape="1">
          <a:blip r:embed="rId2"/>
          <a:stretch>
            <a:fillRect/>
          </a:stretch>
        </a:blipFill>
        <a:effectLst/>
      </p:bgPr>
    </p:bg>
    <p:spTree>
      <p:nvGrpSpPr>
        <p:cNvPr id="1" name=""/>
        <p:cNvGrpSpPr/>
        <p:nvPr/>
      </p:nvGrpSpPr>
      <p:grpSpPr>
        <a:xfrm>
          <a:off x="0" y="0"/>
          <a:ext cx="0" cy="0"/>
          <a:chOff x="0" y="0"/>
          <a:chExt cx="0" cy="0"/>
        </a:xfrm>
      </p:grpSpPr>
      <p:sp>
        <p:nvSpPr>
          <p:cNvPr id="17" name="Text Placeholder 16"/>
          <p:cNvSpPr>
            <a:spLocks noGrp="1"/>
          </p:cNvSpPr>
          <p:nvPr>
            <p:ph type="body" sz="quarter" idx="13"/>
          </p:nvPr>
        </p:nvSpPr>
        <p:spPr>
          <a:xfrm>
            <a:off x="457200" y="1975081"/>
            <a:ext cx="2044703" cy="2699304"/>
          </a:xfrm>
          <a:solidFill>
            <a:schemeClr val="accent3">
              <a:lumMod val="40000"/>
              <a:lumOff val="60000"/>
            </a:schemeClr>
          </a:solidFill>
        </p:spPr>
        <p:txBody>
          <a:bodyPr lIns="91440" anchor="t" anchorCtr="0">
            <a:normAutofit/>
          </a:bodyPr>
          <a:lstStyle>
            <a:lvl1pPr indent="-164592">
              <a:defRPr sz="1200"/>
            </a:lvl1pPr>
          </a:lstStyle>
          <a:p>
            <a:pPr lvl="0"/>
            <a:r>
              <a:rPr lang="en-US" dirty="0" smtClean="0"/>
              <a:t>Click to edit Master text styles</a:t>
            </a:r>
          </a:p>
        </p:txBody>
      </p:sp>
      <p:sp>
        <p:nvSpPr>
          <p:cNvPr id="2" name="Title 1"/>
          <p:cNvSpPr>
            <a:spLocks noGrp="1"/>
          </p:cNvSpPr>
          <p:nvPr>
            <p:ph type="title"/>
          </p:nvPr>
        </p:nvSpPr>
        <p:spPr>
          <a:xfrm>
            <a:off x="457199" y="121024"/>
            <a:ext cx="7247966" cy="1116106"/>
          </a:xfrm>
        </p:spPr>
        <p:txBody>
          <a:bodyPr/>
          <a:lstStyle/>
          <a:p>
            <a:r>
              <a:rPr lang="en-US" dirty="0" smtClean="0"/>
              <a:t>Click to edit Master title style</a:t>
            </a:r>
            <a:endParaRPr lang="en-US" dirty="0"/>
          </a:p>
        </p:txBody>
      </p:sp>
      <p:sp>
        <p:nvSpPr>
          <p:cNvPr id="3" name="Rectangle 2"/>
          <p:cNvSpPr/>
          <p:nvPr userDrawn="1"/>
        </p:nvSpPr>
        <p:spPr>
          <a:xfrm>
            <a:off x="457200" y="1237130"/>
            <a:ext cx="2044704" cy="740613"/>
          </a:xfrm>
          <a:prstGeom prst="rect">
            <a:avLst/>
          </a:prstGeom>
          <a:solidFill>
            <a:srgbClr val="E57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white_snake_corner-10.png"/>
          <p:cNvPicPr>
            <a:picLocks noChangeAspect="1"/>
          </p:cNvPicPr>
          <p:nvPr userDrawn="1"/>
        </p:nvPicPr>
        <p:blipFill rotWithShape="1">
          <a:blip r:embed="rId3">
            <a:alphaModFix amt="23000"/>
            <a:extLst>
              <a:ext uri="{28A0092B-C50C-407E-A947-70E740481C1C}">
                <a14:useLocalDpi xmlns:a14="http://schemas.microsoft.com/office/drawing/2010/main" val="0"/>
              </a:ext>
            </a:extLst>
          </a:blip>
          <a:srcRect l="35261" t="40960" b="7817"/>
          <a:stretch/>
        </p:blipFill>
        <p:spPr>
          <a:xfrm>
            <a:off x="1416050" y="1235502"/>
            <a:ext cx="1092199" cy="739579"/>
          </a:xfrm>
          <a:prstGeom prst="rect">
            <a:avLst/>
          </a:prstGeom>
        </p:spPr>
      </p:pic>
      <p:sp>
        <p:nvSpPr>
          <p:cNvPr id="8" name="Rectangle 7"/>
          <p:cNvSpPr/>
          <p:nvPr userDrawn="1"/>
        </p:nvSpPr>
        <p:spPr>
          <a:xfrm>
            <a:off x="2552699" y="1240587"/>
            <a:ext cx="2044704" cy="740613"/>
          </a:xfrm>
          <a:prstGeom prst="rect">
            <a:avLst/>
          </a:prstGeom>
          <a:solidFill>
            <a:srgbClr val="605F9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4648198" y="1237375"/>
            <a:ext cx="2044704" cy="740613"/>
          </a:xfrm>
          <a:prstGeom prst="rect">
            <a:avLst/>
          </a:prstGeom>
          <a:solidFill>
            <a:srgbClr val="BB20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 Placeholder 12"/>
          <p:cNvSpPr>
            <a:spLocks noGrp="1"/>
          </p:cNvSpPr>
          <p:nvPr>
            <p:ph type="body" sz="quarter" idx="10" hasCustomPrompt="1"/>
          </p:nvPr>
        </p:nvSpPr>
        <p:spPr>
          <a:xfrm>
            <a:off x="457200" y="1236664"/>
            <a:ext cx="2044703" cy="744070"/>
          </a:xfrm>
        </p:spPr>
        <p:txBody>
          <a:bodyPr anchor="ctr" anchorCtr="0">
            <a:normAutofit/>
          </a:bodyPr>
          <a:lstStyle>
            <a:lvl1pPr marL="0" indent="0">
              <a:buNone/>
              <a:defRPr sz="1600">
                <a:solidFill>
                  <a:schemeClr val="bg1"/>
                </a:solidFill>
              </a:defRPr>
            </a:lvl1pPr>
          </a:lstStyle>
          <a:p>
            <a:pPr lvl="0"/>
            <a:r>
              <a:rPr lang="en-US" dirty="0" smtClean="0"/>
              <a:t>CLICK TO EDIT MASTER TEXT STYLES</a:t>
            </a:r>
          </a:p>
        </p:txBody>
      </p:sp>
      <p:sp>
        <p:nvSpPr>
          <p:cNvPr id="14" name="Text Placeholder 12"/>
          <p:cNvSpPr>
            <a:spLocks noGrp="1"/>
          </p:cNvSpPr>
          <p:nvPr>
            <p:ph type="body" sz="quarter" idx="11" hasCustomPrompt="1"/>
          </p:nvPr>
        </p:nvSpPr>
        <p:spPr>
          <a:xfrm>
            <a:off x="2552699" y="1237131"/>
            <a:ext cx="2044703" cy="744070"/>
          </a:xfrm>
        </p:spPr>
        <p:txBody>
          <a:bodyPr anchor="ctr" anchorCtr="0">
            <a:normAutofit/>
          </a:bodyPr>
          <a:lstStyle>
            <a:lvl1pPr marL="0" indent="0">
              <a:buNone/>
              <a:defRPr sz="1600">
                <a:solidFill>
                  <a:schemeClr val="bg1"/>
                </a:solidFill>
              </a:defRPr>
            </a:lvl1pPr>
          </a:lstStyle>
          <a:p>
            <a:pPr lvl="0"/>
            <a:r>
              <a:rPr lang="en-US" dirty="0" smtClean="0"/>
              <a:t>CLICK TO EDIT MASTER TEXT STYLES</a:t>
            </a:r>
          </a:p>
        </p:txBody>
      </p:sp>
      <p:sp>
        <p:nvSpPr>
          <p:cNvPr id="15" name="Text Placeholder 12"/>
          <p:cNvSpPr>
            <a:spLocks noGrp="1"/>
          </p:cNvSpPr>
          <p:nvPr>
            <p:ph type="body" sz="quarter" idx="12" hasCustomPrompt="1"/>
          </p:nvPr>
        </p:nvSpPr>
        <p:spPr>
          <a:xfrm>
            <a:off x="4648198" y="1237376"/>
            <a:ext cx="2044703" cy="744070"/>
          </a:xfrm>
        </p:spPr>
        <p:txBody>
          <a:bodyPr anchor="ctr" anchorCtr="0">
            <a:normAutofit/>
          </a:bodyPr>
          <a:lstStyle>
            <a:lvl1pPr marL="0" indent="0">
              <a:buNone/>
              <a:defRPr sz="1600">
                <a:solidFill>
                  <a:schemeClr val="bg1"/>
                </a:solidFill>
              </a:defRPr>
            </a:lvl1pPr>
          </a:lstStyle>
          <a:p>
            <a:pPr lvl="0"/>
            <a:r>
              <a:rPr lang="en-US" dirty="0" smtClean="0"/>
              <a:t>CLICK TO EDIT MASTER TEXT STYLES</a:t>
            </a:r>
          </a:p>
        </p:txBody>
      </p:sp>
      <p:sp>
        <p:nvSpPr>
          <p:cNvPr id="18" name="Text Placeholder 16"/>
          <p:cNvSpPr>
            <a:spLocks noGrp="1"/>
          </p:cNvSpPr>
          <p:nvPr>
            <p:ph type="body" sz="quarter" idx="14"/>
          </p:nvPr>
        </p:nvSpPr>
        <p:spPr>
          <a:xfrm>
            <a:off x="2552699" y="1976938"/>
            <a:ext cx="2044703" cy="2697447"/>
          </a:xfrm>
          <a:solidFill>
            <a:schemeClr val="accent3">
              <a:lumMod val="40000"/>
              <a:lumOff val="60000"/>
            </a:schemeClr>
          </a:solidFill>
        </p:spPr>
        <p:txBody>
          <a:bodyPr lIns="91440" anchor="t" anchorCtr="0">
            <a:normAutofit/>
          </a:bodyPr>
          <a:lstStyle>
            <a:lvl1pPr indent="-164592">
              <a:defRPr sz="1200"/>
            </a:lvl1pPr>
          </a:lstStyle>
          <a:p>
            <a:pPr lvl="0"/>
            <a:r>
              <a:rPr lang="en-US" dirty="0" smtClean="0"/>
              <a:t>Click to edit Master text styles</a:t>
            </a:r>
          </a:p>
        </p:txBody>
      </p:sp>
      <p:sp>
        <p:nvSpPr>
          <p:cNvPr id="19" name="Text Placeholder 16"/>
          <p:cNvSpPr>
            <a:spLocks noGrp="1"/>
          </p:cNvSpPr>
          <p:nvPr>
            <p:ph type="body" sz="quarter" idx="15"/>
          </p:nvPr>
        </p:nvSpPr>
        <p:spPr>
          <a:xfrm>
            <a:off x="4648198" y="1981200"/>
            <a:ext cx="2044703" cy="2693431"/>
          </a:xfrm>
          <a:solidFill>
            <a:schemeClr val="accent3">
              <a:lumMod val="40000"/>
              <a:lumOff val="60000"/>
            </a:schemeClr>
          </a:solidFill>
        </p:spPr>
        <p:txBody>
          <a:bodyPr lIns="91440" anchor="t" anchorCtr="0">
            <a:normAutofit/>
          </a:bodyPr>
          <a:lstStyle>
            <a:lvl1pPr indent="-164592">
              <a:defRPr sz="1200"/>
            </a:lvl1pPr>
          </a:lstStyle>
          <a:p>
            <a:pPr lvl="0"/>
            <a:r>
              <a:rPr lang="en-US" dirty="0" smtClean="0"/>
              <a:t>Click to edit Master text styles</a:t>
            </a:r>
          </a:p>
        </p:txBody>
      </p:sp>
      <p:sp>
        <p:nvSpPr>
          <p:cNvPr id="16" name="Rectangle 15"/>
          <p:cNvSpPr/>
          <p:nvPr userDrawn="1"/>
        </p:nvSpPr>
        <p:spPr>
          <a:xfrm>
            <a:off x="6743697" y="1237375"/>
            <a:ext cx="2044704" cy="7406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 Placeholder 12"/>
          <p:cNvSpPr>
            <a:spLocks noGrp="1"/>
          </p:cNvSpPr>
          <p:nvPr>
            <p:ph type="body" sz="quarter" idx="16" hasCustomPrompt="1"/>
          </p:nvPr>
        </p:nvSpPr>
        <p:spPr>
          <a:xfrm>
            <a:off x="6743697" y="1237376"/>
            <a:ext cx="2044703" cy="744070"/>
          </a:xfrm>
        </p:spPr>
        <p:txBody>
          <a:bodyPr anchor="ctr" anchorCtr="0">
            <a:normAutofit/>
          </a:bodyPr>
          <a:lstStyle>
            <a:lvl1pPr marL="0" indent="0">
              <a:buNone/>
              <a:defRPr sz="1600">
                <a:solidFill>
                  <a:schemeClr val="bg1"/>
                </a:solidFill>
              </a:defRPr>
            </a:lvl1pPr>
          </a:lstStyle>
          <a:p>
            <a:pPr lvl="0"/>
            <a:r>
              <a:rPr lang="en-US" dirty="0" smtClean="0"/>
              <a:t>CLICK TO EDIT MASTER TEXT STYLES</a:t>
            </a:r>
          </a:p>
        </p:txBody>
      </p:sp>
      <p:sp>
        <p:nvSpPr>
          <p:cNvPr id="22" name="Text Placeholder 16"/>
          <p:cNvSpPr>
            <a:spLocks noGrp="1"/>
          </p:cNvSpPr>
          <p:nvPr>
            <p:ph type="body" sz="quarter" idx="17"/>
          </p:nvPr>
        </p:nvSpPr>
        <p:spPr>
          <a:xfrm>
            <a:off x="6743698" y="1981200"/>
            <a:ext cx="2044703" cy="2693431"/>
          </a:xfrm>
          <a:solidFill>
            <a:schemeClr val="accent3">
              <a:lumMod val="40000"/>
              <a:lumOff val="60000"/>
            </a:schemeClr>
          </a:solidFill>
        </p:spPr>
        <p:txBody>
          <a:bodyPr lIns="91440" anchor="t" anchorCtr="0">
            <a:normAutofit/>
          </a:bodyPr>
          <a:lstStyle>
            <a:lvl1pPr indent="-164592">
              <a:defRPr sz="1200"/>
            </a:lvl1pPr>
          </a:lstStyle>
          <a:p>
            <a:pPr lvl="0"/>
            <a:r>
              <a:rPr lang="en-US" dirty="0" smtClean="0"/>
              <a:t>Click to edit Master text styles</a:t>
            </a:r>
          </a:p>
        </p:txBody>
      </p:sp>
      <p:pic>
        <p:nvPicPr>
          <p:cNvPr id="23" name="Picture 22" descr="white_snake_corner-10.png"/>
          <p:cNvPicPr>
            <a:picLocks noChangeAspect="1"/>
          </p:cNvPicPr>
          <p:nvPr userDrawn="1"/>
        </p:nvPicPr>
        <p:blipFill rotWithShape="1">
          <a:blip r:embed="rId3">
            <a:alphaModFix amt="23000"/>
            <a:extLst>
              <a:ext uri="{28A0092B-C50C-407E-A947-70E740481C1C}">
                <a14:useLocalDpi xmlns:a14="http://schemas.microsoft.com/office/drawing/2010/main" val="0"/>
              </a:ext>
            </a:extLst>
          </a:blip>
          <a:srcRect l="35261" t="40960" b="7817"/>
          <a:stretch/>
        </p:blipFill>
        <p:spPr>
          <a:xfrm>
            <a:off x="3505203" y="1235502"/>
            <a:ext cx="1092199" cy="739579"/>
          </a:xfrm>
          <a:prstGeom prst="rect">
            <a:avLst/>
          </a:prstGeom>
        </p:spPr>
      </p:pic>
      <p:pic>
        <p:nvPicPr>
          <p:cNvPr id="24" name="Picture 23" descr="white_snake_corner-10.png"/>
          <p:cNvPicPr>
            <a:picLocks noChangeAspect="1"/>
          </p:cNvPicPr>
          <p:nvPr userDrawn="1"/>
        </p:nvPicPr>
        <p:blipFill rotWithShape="1">
          <a:blip r:embed="rId3">
            <a:alphaModFix amt="23000"/>
            <a:extLst>
              <a:ext uri="{28A0092B-C50C-407E-A947-70E740481C1C}">
                <a14:useLocalDpi xmlns:a14="http://schemas.microsoft.com/office/drawing/2010/main" val="0"/>
              </a:ext>
            </a:extLst>
          </a:blip>
          <a:srcRect l="35261" t="40960" b="7817"/>
          <a:stretch/>
        </p:blipFill>
        <p:spPr>
          <a:xfrm>
            <a:off x="5600702" y="1235502"/>
            <a:ext cx="1092199" cy="739579"/>
          </a:xfrm>
          <a:prstGeom prst="rect">
            <a:avLst/>
          </a:prstGeom>
        </p:spPr>
      </p:pic>
      <p:pic>
        <p:nvPicPr>
          <p:cNvPr id="25" name="Picture 24" descr="white_snake_corner-10.png"/>
          <p:cNvPicPr>
            <a:picLocks noChangeAspect="1"/>
          </p:cNvPicPr>
          <p:nvPr userDrawn="1"/>
        </p:nvPicPr>
        <p:blipFill rotWithShape="1">
          <a:blip r:embed="rId3">
            <a:alphaModFix amt="23000"/>
            <a:extLst>
              <a:ext uri="{28A0092B-C50C-407E-A947-70E740481C1C}">
                <a14:useLocalDpi xmlns:a14="http://schemas.microsoft.com/office/drawing/2010/main" val="0"/>
              </a:ext>
            </a:extLst>
          </a:blip>
          <a:srcRect l="35261" t="40960" b="7817"/>
          <a:stretch/>
        </p:blipFill>
        <p:spPr>
          <a:xfrm>
            <a:off x="7698815" y="1235502"/>
            <a:ext cx="1092199" cy="739579"/>
          </a:xfrm>
          <a:prstGeom prst="rect">
            <a:avLst/>
          </a:prstGeom>
        </p:spPr>
      </p:pic>
      <p:sp>
        <p:nvSpPr>
          <p:cNvPr id="20" name="TextBox 19"/>
          <p:cNvSpPr txBox="1"/>
          <p:nvPr userDrawn="1"/>
        </p:nvSpPr>
        <p:spPr>
          <a:xfrm>
            <a:off x="7814733" y="4821173"/>
            <a:ext cx="1156084" cy="246221"/>
          </a:xfrm>
          <a:prstGeom prst="rect">
            <a:avLst/>
          </a:prstGeom>
          <a:noFill/>
        </p:spPr>
        <p:txBody>
          <a:bodyPr wrap="square" rtlCol="0">
            <a:spAutoFit/>
          </a:bodyPr>
          <a:lstStyle/>
          <a:p>
            <a:pPr algn="r"/>
            <a:fld id="{39575706-24CF-6E49-B3C3-518B517D6442}" type="slidenum">
              <a:rPr lang="en-US" sz="1000" smtClean="0">
                <a:solidFill>
                  <a:srgbClr val="FFFFFF"/>
                </a:solidFill>
              </a:rPr>
              <a:pPr algn="r"/>
              <a:t>‹#›</a:t>
            </a:fld>
            <a:endParaRPr lang="en-US" sz="1000" dirty="0">
              <a:solidFill>
                <a:srgbClr val="FFFFFF"/>
              </a:solidFill>
            </a:endParaRPr>
          </a:p>
        </p:txBody>
      </p:sp>
    </p:spTree>
    <p:extLst>
      <p:ext uri="{BB962C8B-B14F-4D97-AF65-F5344CB8AC3E}">
        <p14:creationId xmlns:p14="http://schemas.microsoft.com/office/powerpoint/2010/main" val="366663289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1107831"/>
            <a:ext cx="8513618" cy="3233538"/>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1"/>
          <p:cNvSpPr>
            <a:spLocks noGrp="1"/>
          </p:cNvSpPr>
          <p:nvPr>
            <p:ph type="title"/>
          </p:nvPr>
        </p:nvSpPr>
        <p:spPr>
          <a:xfrm>
            <a:off x="457199" y="121024"/>
            <a:ext cx="7247966" cy="1116106"/>
          </a:xfrm>
          <a:prstGeom prst="rect">
            <a:avLst/>
          </a:prstGeom>
        </p:spPr>
        <p:txBody>
          <a:bodyPr/>
          <a:lstStyle/>
          <a:p>
            <a:r>
              <a:rPr lang="en-US" smtClean="0"/>
              <a:t>Click to edit Master title style</a:t>
            </a:r>
            <a:endParaRPr lang="en-US"/>
          </a:p>
        </p:txBody>
      </p:sp>
      <p:sp>
        <p:nvSpPr>
          <p:cNvPr id="8" name="TextBox 7"/>
          <p:cNvSpPr txBox="1"/>
          <p:nvPr userDrawn="1"/>
        </p:nvSpPr>
        <p:spPr>
          <a:xfrm>
            <a:off x="7814733" y="4821173"/>
            <a:ext cx="1156084" cy="246221"/>
          </a:xfrm>
          <a:prstGeom prst="rect">
            <a:avLst/>
          </a:prstGeom>
          <a:noFill/>
        </p:spPr>
        <p:txBody>
          <a:bodyPr wrap="square" rtlCol="0">
            <a:spAutoFit/>
          </a:bodyPr>
          <a:lstStyle/>
          <a:p>
            <a:pPr algn="r"/>
            <a:fld id="{39575706-24CF-6E49-B3C3-518B517D6442}" type="slidenum">
              <a:rPr lang="en-US" sz="1000" smtClean="0">
                <a:solidFill>
                  <a:srgbClr val="FFFFFF"/>
                </a:solidFill>
              </a:rPr>
              <a:pPr algn="r"/>
              <a:t>‹#›</a:t>
            </a:fld>
            <a:endParaRPr lang="en-US" sz="1000" dirty="0">
              <a:solidFill>
                <a:srgbClr val="FFFFFF"/>
              </a:solidFill>
            </a:endParaRPr>
          </a:p>
        </p:txBody>
      </p:sp>
    </p:spTree>
    <p:extLst>
      <p:ext uri="{BB962C8B-B14F-4D97-AF65-F5344CB8AC3E}">
        <p14:creationId xmlns:p14="http://schemas.microsoft.com/office/powerpoint/2010/main" val="367956899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1107831"/>
            <a:ext cx="8513618" cy="3233538"/>
          </a:xfrm>
          <a:prstGeom prst="rect">
            <a:avLst/>
          </a:prstGeom>
        </p:spPr>
        <p:txBody>
          <a:bodyPr anchor="ctr" anchorCtr="0">
            <a:normAutofit/>
          </a:bodyPr>
          <a:lstStyle>
            <a:lvl1pPr marL="0" indent="0" algn="ctr">
              <a:buNone/>
              <a:defRPr sz="2400">
                <a:solidFill>
                  <a:schemeClr val="bg1"/>
                </a:solidFill>
              </a:defRPr>
            </a:lvl1pPr>
            <a:lvl2pPr marL="365760" indent="0" algn="ctr">
              <a:buNone/>
              <a:defRPr>
                <a:solidFill>
                  <a:schemeClr val="bg1"/>
                </a:solidFill>
              </a:defRPr>
            </a:lvl2pPr>
            <a:lvl3pPr marL="822960" indent="0" algn="ctr">
              <a:buNone/>
              <a:defRPr>
                <a:solidFill>
                  <a:schemeClr val="bg1"/>
                </a:solidFill>
              </a:defRPr>
            </a:lvl3pPr>
            <a:lvl4pPr marL="1188720" indent="0" algn="ctr">
              <a:buNone/>
              <a:defRPr>
                <a:solidFill>
                  <a:schemeClr val="bg1"/>
                </a:solidFill>
              </a:defRPr>
            </a:lvl4pPr>
            <a:lvl5pPr marL="1645920" indent="0" algn="ctr">
              <a:buNone/>
              <a:defRPr>
                <a:solidFill>
                  <a:schemeClr val="bg1"/>
                </a:solidFill>
              </a:defRPr>
            </a:lvl5pPr>
          </a:lstStyle>
          <a:p>
            <a:pPr lvl="0"/>
            <a:r>
              <a:rPr lang="en-US" dirty="0" smtClean="0"/>
              <a:t>Click to edit Master text styles</a:t>
            </a:r>
          </a:p>
        </p:txBody>
      </p:sp>
      <p:sp>
        <p:nvSpPr>
          <p:cNvPr id="6" name="Slide Number Placeholder 5"/>
          <p:cNvSpPr>
            <a:spLocks noGrp="1"/>
          </p:cNvSpPr>
          <p:nvPr>
            <p:ph type="sldNum" sz="quarter" idx="12"/>
          </p:nvPr>
        </p:nvSpPr>
        <p:spPr>
          <a:xfrm>
            <a:off x="6837217" y="4851398"/>
            <a:ext cx="2133600" cy="273844"/>
          </a:xfrm>
          <a:prstGeom prst="rect">
            <a:avLst/>
          </a:prstGeom>
        </p:spPr>
        <p:txBody>
          <a:bodyPr/>
          <a:lstStyle/>
          <a:p>
            <a:fld id="{2066355A-084C-D24E-9AD2-7E4FC41EA627}" type="slidenum">
              <a:rPr lang="en-US" smtClean="0"/>
              <a:t>‹#›</a:t>
            </a:fld>
            <a:endParaRPr lang="en-US" dirty="0"/>
          </a:p>
        </p:txBody>
      </p:sp>
      <p:sp>
        <p:nvSpPr>
          <p:cNvPr id="7" name="Title 1"/>
          <p:cNvSpPr>
            <a:spLocks noGrp="1"/>
          </p:cNvSpPr>
          <p:nvPr>
            <p:ph type="title"/>
          </p:nvPr>
        </p:nvSpPr>
        <p:spPr>
          <a:xfrm>
            <a:off x="457199" y="121024"/>
            <a:ext cx="7247966" cy="1116106"/>
          </a:xfrm>
          <a:prstGeom prst="rect">
            <a:avLst/>
          </a:prstGeom>
        </p:spPr>
        <p:txBody>
          <a:bodyPr/>
          <a:lstStyle>
            <a:lvl1pPr>
              <a:defRPr>
                <a:solidFill>
                  <a:srgbClr val="FFFFFF"/>
                </a:solidFill>
              </a:defRPr>
            </a:lvl1pPr>
          </a:lstStyle>
          <a:p>
            <a:r>
              <a:rPr lang="en-US" dirty="0" smtClean="0"/>
              <a:t>Click to edit Master title style</a:t>
            </a:r>
            <a:endParaRPr lang="en-US" dirty="0"/>
          </a:p>
        </p:txBody>
      </p:sp>
      <p:pic>
        <p:nvPicPr>
          <p:cNvPr id="2" name="Picture 1" descr="299_bkg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51120"/>
          </a:xfrm>
          <a:prstGeom prst="rect">
            <a:avLst/>
          </a:prstGeom>
        </p:spPr>
      </p:pic>
      <p:sp>
        <p:nvSpPr>
          <p:cNvPr id="8" name="TextBox 7"/>
          <p:cNvSpPr txBox="1"/>
          <p:nvPr userDrawn="1"/>
        </p:nvSpPr>
        <p:spPr>
          <a:xfrm>
            <a:off x="7814733" y="4821173"/>
            <a:ext cx="1156084" cy="246221"/>
          </a:xfrm>
          <a:prstGeom prst="rect">
            <a:avLst/>
          </a:prstGeom>
          <a:noFill/>
        </p:spPr>
        <p:txBody>
          <a:bodyPr wrap="square" rtlCol="0">
            <a:spAutoFit/>
          </a:bodyPr>
          <a:lstStyle/>
          <a:p>
            <a:pPr algn="r"/>
            <a:fld id="{39575706-24CF-6E49-B3C3-518B517D6442}" type="slidenum">
              <a:rPr lang="en-US" sz="1000" smtClean="0">
                <a:solidFill>
                  <a:srgbClr val="FFFFFF"/>
                </a:solidFill>
              </a:rPr>
              <a:pPr algn="r"/>
              <a:t>‹#›</a:t>
            </a:fld>
            <a:endParaRPr lang="en-US" sz="1000" dirty="0">
              <a:solidFill>
                <a:srgbClr val="FFFFFF"/>
              </a:solidFill>
            </a:endParaRPr>
          </a:p>
        </p:txBody>
      </p:sp>
    </p:spTree>
    <p:extLst>
      <p:ext uri="{BB962C8B-B14F-4D97-AF65-F5344CB8AC3E}">
        <p14:creationId xmlns:p14="http://schemas.microsoft.com/office/powerpoint/2010/main" val="337222773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1107831"/>
            <a:ext cx="8513618" cy="3233538"/>
          </a:xfrm>
          <a:prstGeom prst="rect">
            <a:avLst/>
          </a:prstGeom>
        </p:spPr>
        <p:txBody>
          <a:bodyPr anchor="ctr" anchorCtr="0">
            <a:normAutofit/>
          </a:bodyPr>
          <a:lstStyle>
            <a:lvl1pPr marL="0" indent="0" algn="ctr">
              <a:buNone/>
              <a:defRPr sz="2400">
                <a:solidFill>
                  <a:schemeClr val="bg1"/>
                </a:solidFill>
              </a:defRPr>
            </a:lvl1pPr>
            <a:lvl2pPr marL="365760" indent="0" algn="ctr">
              <a:buNone/>
              <a:defRPr>
                <a:solidFill>
                  <a:schemeClr val="bg1"/>
                </a:solidFill>
              </a:defRPr>
            </a:lvl2pPr>
            <a:lvl3pPr marL="822960" indent="0" algn="ctr">
              <a:buNone/>
              <a:defRPr>
                <a:solidFill>
                  <a:schemeClr val="bg1"/>
                </a:solidFill>
              </a:defRPr>
            </a:lvl3pPr>
            <a:lvl4pPr marL="1188720" indent="0" algn="ctr">
              <a:buNone/>
              <a:defRPr>
                <a:solidFill>
                  <a:schemeClr val="bg1"/>
                </a:solidFill>
              </a:defRPr>
            </a:lvl4pPr>
            <a:lvl5pPr marL="1645920" indent="0" algn="ctr">
              <a:buNone/>
              <a:defRPr>
                <a:solidFill>
                  <a:schemeClr val="bg1"/>
                </a:solidFill>
              </a:defRPr>
            </a:lvl5pPr>
          </a:lstStyle>
          <a:p>
            <a:pPr lvl="0"/>
            <a:r>
              <a:rPr lang="en-US" dirty="0" smtClean="0"/>
              <a:t>Click to edit Master text styles</a:t>
            </a:r>
          </a:p>
        </p:txBody>
      </p:sp>
      <p:sp>
        <p:nvSpPr>
          <p:cNvPr id="6" name="Slide Number Placeholder 5"/>
          <p:cNvSpPr>
            <a:spLocks noGrp="1"/>
          </p:cNvSpPr>
          <p:nvPr>
            <p:ph type="sldNum" sz="quarter" idx="12"/>
          </p:nvPr>
        </p:nvSpPr>
        <p:spPr>
          <a:xfrm>
            <a:off x="6837217" y="4851398"/>
            <a:ext cx="2133600" cy="273844"/>
          </a:xfrm>
          <a:prstGeom prst="rect">
            <a:avLst/>
          </a:prstGeom>
        </p:spPr>
        <p:txBody>
          <a:bodyPr/>
          <a:lstStyle/>
          <a:p>
            <a:fld id="{2066355A-084C-D24E-9AD2-7E4FC41EA627}" type="slidenum">
              <a:rPr lang="en-US" smtClean="0"/>
              <a:t>‹#›</a:t>
            </a:fld>
            <a:endParaRPr lang="en-US" dirty="0"/>
          </a:p>
        </p:txBody>
      </p:sp>
      <p:sp>
        <p:nvSpPr>
          <p:cNvPr id="7" name="Title 1"/>
          <p:cNvSpPr>
            <a:spLocks noGrp="1"/>
          </p:cNvSpPr>
          <p:nvPr>
            <p:ph type="title"/>
          </p:nvPr>
        </p:nvSpPr>
        <p:spPr>
          <a:xfrm>
            <a:off x="457199" y="121024"/>
            <a:ext cx="7247966" cy="1116106"/>
          </a:xfrm>
          <a:prstGeom prst="rect">
            <a:avLst/>
          </a:prstGeom>
        </p:spPr>
        <p:txBody>
          <a:bodyPr/>
          <a:lstStyle>
            <a:lvl1pPr>
              <a:defRPr>
                <a:solidFill>
                  <a:srgbClr val="FFFFFF"/>
                </a:solidFill>
              </a:defRPr>
            </a:lvl1pPr>
          </a:lstStyle>
          <a:p>
            <a:r>
              <a:rPr lang="en-US" dirty="0" smtClean="0"/>
              <a:t>Click to edit Master title style</a:t>
            </a: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51120"/>
          </a:xfrm>
          <a:prstGeom prst="rect">
            <a:avLst/>
          </a:prstGeom>
        </p:spPr>
      </p:pic>
      <p:sp>
        <p:nvSpPr>
          <p:cNvPr id="8" name="TextBox 7"/>
          <p:cNvSpPr txBox="1"/>
          <p:nvPr userDrawn="1"/>
        </p:nvSpPr>
        <p:spPr>
          <a:xfrm>
            <a:off x="7814733" y="4821173"/>
            <a:ext cx="1156084" cy="246221"/>
          </a:xfrm>
          <a:prstGeom prst="rect">
            <a:avLst/>
          </a:prstGeom>
          <a:noFill/>
        </p:spPr>
        <p:txBody>
          <a:bodyPr wrap="square" rtlCol="0">
            <a:spAutoFit/>
          </a:bodyPr>
          <a:lstStyle/>
          <a:p>
            <a:pPr algn="r"/>
            <a:fld id="{39575706-24CF-6E49-B3C3-518B517D6442}" type="slidenum">
              <a:rPr lang="en-US" sz="1000" smtClean="0">
                <a:solidFill>
                  <a:srgbClr val="FFFFFF"/>
                </a:solidFill>
              </a:rPr>
              <a:pPr algn="r"/>
              <a:t>‹#›</a:t>
            </a:fld>
            <a:endParaRPr lang="en-US" sz="1000" dirty="0">
              <a:solidFill>
                <a:srgbClr val="FFFFFF"/>
              </a:solidFill>
            </a:endParaRPr>
          </a:p>
        </p:txBody>
      </p:sp>
    </p:spTree>
    <p:extLst>
      <p:ext uri="{BB962C8B-B14F-4D97-AF65-F5344CB8AC3E}">
        <p14:creationId xmlns:p14="http://schemas.microsoft.com/office/powerpoint/2010/main" val="74329696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1492250"/>
            <a:ext cx="8513618" cy="3122083"/>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1"/>
          <p:cNvSpPr>
            <a:spLocks noGrp="1"/>
          </p:cNvSpPr>
          <p:nvPr>
            <p:ph type="title"/>
          </p:nvPr>
        </p:nvSpPr>
        <p:spPr>
          <a:xfrm>
            <a:off x="457199" y="121024"/>
            <a:ext cx="7247966" cy="1116106"/>
          </a:xfrm>
          <a:prstGeom prst="rect">
            <a:avLst/>
          </a:prstGeom>
        </p:spPr>
        <p:txBody>
          <a:bodyPr/>
          <a:lstStyle/>
          <a:p>
            <a:r>
              <a:rPr lang="en-US" dirty="0" smtClean="0"/>
              <a:t>Click to edit Master title style</a:t>
            </a:r>
            <a:endParaRPr lang="en-US" dirty="0"/>
          </a:p>
        </p:txBody>
      </p:sp>
      <p:sp>
        <p:nvSpPr>
          <p:cNvPr id="4" name="Text Placeholder 3"/>
          <p:cNvSpPr>
            <a:spLocks noGrp="1"/>
          </p:cNvSpPr>
          <p:nvPr>
            <p:ph type="body" sz="quarter" idx="13"/>
          </p:nvPr>
        </p:nvSpPr>
        <p:spPr>
          <a:xfrm>
            <a:off x="457200" y="995363"/>
            <a:ext cx="7248525" cy="412750"/>
          </a:xfrm>
        </p:spPr>
        <p:txBody>
          <a:bodyPr>
            <a:normAutofit/>
          </a:bodyPr>
          <a:lstStyle>
            <a:lvl1pPr marL="0" indent="0">
              <a:buNone/>
              <a:defRPr sz="1600">
                <a:solidFill>
                  <a:srgbClr val="00A3E0"/>
                </a:solidFill>
              </a:defRPr>
            </a:lvl1pPr>
            <a:lvl2pPr marL="365760" indent="0">
              <a:buNone/>
              <a:defRPr/>
            </a:lvl2pPr>
            <a:lvl3pPr marL="822960" indent="0">
              <a:buNone/>
              <a:defRPr/>
            </a:lvl3pPr>
            <a:lvl4pPr marL="1188720" indent="0">
              <a:buNone/>
              <a:defRPr/>
            </a:lvl4pPr>
            <a:lvl5pPr marL="1645920" indent="0">
              <a:buNone/>
              <a:defRPr/>
            </a:lvl5pPr>
          </a:lstStyle>
          <a:p>
            <a:pPr lvl="0"/>
            <a:r>
              <a:rPr lang="en-US" dirty="0" smtClean="0"/>
              <a:t>Click to edit Master text styles</a:t>
            </a:r>
          </a:p>
        </p:txBody>
      </p:sp>
      <p:sp>
        <p:nvSpPr>
          <p:cNvPr id="9" name="TextBox 8"/>
          <p:cNvSpPr txBox="1"/>
          <p:nvPr userDrawn="1"/>
        </p:nvSpPr>
        <p:spPr>
          <a:xfrm>
            <a:off x="7814733" y="4821173"/>
            <a:ext cx="1156084" cy="246221"/>
          </a:xfrm>
          <a:prstGeom prst="rect">
            <a:avLst/>
          </a:prstGeom>
          <a:noFill/>
        </p:spPr>
        <p:txBody>
          <a:bodyPr wrap="square" rtlCol="0">
            <a:spAutoFit/>
          </a:bodyPr>
          <a:lstStyle/>
          <a:p>
            <a:pPr algn="r"/>
            <a:fld id="{39575706-24CF-6E49-B3C3-518B517D6442}" type="slidenum">
              <a:rPr lang="en-US" sz="1000" smtClean="0">
                <a:solidFill>
                  <a:srgbClr val="FFFFFF"/>
                </a:solidFill>
              </a:rPr>
              <a:pPr algn="r"/>
              <a:t>‹#›</a:t>
            </a:fld>
            <a:endParaRPr lang="en-US" sz="1000" dirty="0">
              <a:solidFill>
                <a:srgbClr val="FFFFFF"/>
              </a:solidFill>
            </a:endParaRPr>
          </a:p>
        </p:txBody>
      </p:sp>
    </p:spTree>
    <p:extLst>
      <p:ext uri="{BB962C8B-B14F-4D97-AF65-F5344CB8AC3E}">
        <p14:creationId xmlns:p14="http://schemas.microsoft.com/office/powerpoint/2010/main" val="418722835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cSld name="1_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2180035"/>
            <a:ext cx="8037514" cy="1021556"/>
          </a:xfrm>
          <a:prstGeom prst="rect">
            <a:avLst/>
          </a:prstGeom>
        </p:spPr>
        <p:txBody>
          <a:bodyPr anchor="t"/>
          <a:lstStyle>
            <a:lvl1pPr algn="l">
              <a:defRPr sz="4000" b="0" cap="none">
                <a:solidFill>
                  <a:schemeClr val="accent2"/>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199" y="1054895"/>
            <a:ext cx="8037514" cy="1125140"/>
          </a:xfrm>
          <a:prstGeom prst="rect">
            <a:avLst/>
          </a:prstGeom>
        </p:spPr>
        <p:txBody>
          <a:bodyPr anchor="b"/>
          <a:lstStyle>
            <a:lvl1pPr marL="0" indent="0">
              <a:buNone/>
              <a:defRPr sz="20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8" name="Footer Placeholder 3"/>
          <p:cNvSpPr txBox="1">
            <a:spLocks/>
          </p:cNvSpPr>
          <p:nvPr userDrawn="1"/>
        </p:nvSpPr>
        <p:spPr>
          <a:xfrm>
            <a:off x="3124200" y="4854930"/>
            <a:ext cx="2895600" cy="273844"/>
          </a:xfrm>
          <a:prstGeom prst="rect">
            <a:avLst/>
          </a:prstGeom>
        </p:spPr>
        <p:txBody>
          <a:bodyPr vert="horz" lIns="91440" tIns="45720" rIns="91440" bIns="45720" rtlCol="0" anchor="b" anchorCtr="1"/>
          <a:lstStyle>
            <a:defPPr>
              <a:defRPr lang="en-US"/>
            </a:defPPr>
            <a:lvl1pPr marL="0" algn="ctr" defTabSz="457200" rtl="0" eaLnBrk="1" latinLnBrk="0" hangingPunct="1">
              <a:lnSpc>
                <a:spcPct val="100000"/>
              </a:lnSpc>
              <a:spcBef>
                <a:spcPts val="0"/>
              </a:spcBef>
              <a:spcAft>
                <a:spcPts val="0"/>
              </a:spcAft>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aseline="30000" dirty="0" smtClean="0"/>
              <a:t>© 2016 Continuum Analytics - Confidential &amp; Proprietary</a:t>
            </a:r>
          </a:p>
        </p:txBody>
      </p:sp>
    </p:spTree>
    <p:extLst>
      <p:ext uri="{BB962C8B-B14F-4D97-AF65-F5344CB8AC3E}">
        <p14:creationId xmlns:p14="http://schemas.microsoft.com/office/powerpoint/2010/main" val="226214227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jpg"/><Relationship Id="rId18"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slideLayout" Target="../slideLayouts/slideLayout29.xml"/><Relationship Id="rId15" Type="http://schemas.openxmlformats.org/officeDocument/2006/relationships/slideLayout" Target="../slideLayouts/slideLayout30.xml"/><Relationship Id="rId16" Type="http://schemas.openxmlformats.org/officeDocument/2006/relationships/theme" Target="../theme/theme2.xml"/><Relationship Id="rId17" Type="http://schemas.openxmlformats.org/officeDocument/2006/relationships/image" Target="../media/image1.jpg"/><Relationship Id="rId18" Type="http://schemas.openxmlformats.org/officeDocument/2006/relationships/image" Target="../media/image2.png"/><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7"/>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466662"/>
            <a:ext cx="8513618" cy="641169"/>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199" y="1107831"/>
            <a:ext cx="8513618" cy="32335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3"/>
          <p:cNvSpPr txBox="1">
            <a:spLocks/>
          </p:cNvSpPr>
          <p:nvPr/>
        </p:nvSpPr>
        <p:spPr>
          <a:xfrm>
            <a:off x="3124200" y="4785084"/>
            <a:ext cx="2895600" cy="273844"/>
          </a:xfrm>
          <a:prstGeom prst="rect">
            <a:avLst/>
          </a:prstGeom>
        </p:spPr>
        <p:txBody>
          <a:bodyPr vert="horz" lIns="91440" tIns="45720" rIns="91440" bIns="45720" rtlCol="0" anchor="b" anchorCtr="1"/>
          <a:lstStyle>
            <a:defPPr>
              <a:defRPr lang="en-US"/>
            </a:defPPr>
            <a:lvl1pPr marL="0" algn="ctr" defTabSz="457200" rtl="0" eaLnBrk="1" latinLnBrk="0" hangingPunct="1">
              <a:lnSpc>
                <a:spcPct val="100000"/>
              </a:lnSpc>
              <a:spcBef>
                <a:spcPts val="0"/>
              </a:spcBef>
              <a:spcAft>
                <a:spcPts val="0"/>
              </a:spcAft>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900" baseline="30000" dirty="0" smtClean="0">
                <a:solidFill>
                  <a:schemeClr val="bg1"/>
                </a:solidFill>
              </a:rPr>
              <a:t>© 2016 Continuum Analytics - Confidential &amp; Proprietary</a:t>
            </a:r>
          </a:p>
        </p:txBody>
      </p:sp>
      <p:pic>
        <p:nvPicPr>
          <p:cNvPr id="6" name="Picture 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30986" y="4741862"/>
            <a:ext cx="1218528" cy="391283"/>
          </a:xfrm>
          <a:prstGeom prst="rect">
            <a:avLst/>
          </a:prstGeom>
        </p:spPr>
      </p:pic>
    </p:spTree>
    <p:extLst>
      <p:ext uri="{BB962C8B-B14F-4D97-AF65-F5344CB8AC3E}">
        <p14:creationId xmlns:p14="http://schemas.microsoft.com/office/powerpoint/2010/main" val="2682501180"/>
      </p:ext>
    </p:extLst>
  </p:cSld>
  <p:clrMap bg1="lt1" tx1="dk1" bg2="lt2" tx2="dk2" accent1="accent1" accent2="accent2" accent3="accent3" accent4="accent4" accent5="accent5" accent6="accent6" hlink="hlink" folHlink="folHlink"/>
  <p:sldLayoutIdLst>
    <p:sldLayoutId id="2147493496" r:id="rId1"/>
    <p:sldLayoutId id="2147493497" r:id="rId2"/>
    <p:sldLayoutId id="2147493507" r:id="rId3"/>
    <p:sldLayoutId id="2147493508" r:id="rId4"/>
    <p:sldLayoutId id="2147493499" r:id="rId5"/>
    <p:sldLayoutId id="2147493509" r:id="rId6"/>
    <p:sldLayoutId id="2147493510" r:id="rId7"/>
    <p:sldLayoutId id="2147493506" r:id="rId8"/>
    <p:sldLayoutId id="2147493500" r:id="rId9"/>
    <p:sldLayoutId id="2147493511" r:id="rId10"/>
    <p:sldLayoutId id="2147493502" r:id="rId11"/>
    <p:sldLayoutId id="2147493503" r:id="rId12"/>
    <p:sldLayoutId id="2147493504" r:id="rId13"/>
    <p:sldLayoutId id="2147493505" r:id="rId14"/>
    <p:sldLayoutId id="2147493512" r:id="rId15"/>
  </p:sldLayoutIdLst>
  <p:timing>
    <p:tnLst>
      <p:par>
        <p:cTn id="1" dur="indefinite" restart="never" nodeType="tmRoot"/>
      </p:par>
    </p:tnLst>
  </p:timing>
  <p:hf hdr="0" ftr="0" dt="0"/>
  <p:txStyles>
    <p:titleStyle>
      <a:lvl1pPr algn="l" defTabSz="457200" rtl="0" eaLnBrk="1" latinLnBrk="0" hangingPunct="1">
        <a:spcBef>
          <a:spcPct val="0"/>
        </a:spcBef>
        <a:buNone/>
        <a:defRPr sz="2800" kern="1200">
          <a:solidFill>
            <a:srgbClr val="3FAE2A"/>
          </a:solidFill>
          <a:latin typeface="Arial"/>
          <a:ea typeface="+mj-ea"/>
          <a:cs typeface="Arial"/>
        </a:defRPr>
      </a:lvl1pPr>
    </p:titleStyle>
    <p:bodyStyle>
      <a:lvl1pPr marL="164592" indent="-256032" algn="l" defTabSz="457200" rtl="0" eaLnBrk="1" latinLnBrk="0" hangingPunct="1">
        <a:spcBef>
          <a:spcPct val="20000"/>
        </a:spcBef>
        <a:buClr>
          <a:schemeClr val="accent1"/>
        </a:buClr>
        <a:buFont typeface="Arial"/>
        <a:buChar char="•"/>
        <a:defRPr sz="2000" kern="1200">
          <a:solidFill>
            <a:schemeClr val="accent4"/>
          </a:solidFill>
          <a:latin typeface="Arial"/>
          <a:ea typeface="+mn-ea"/>
          <a:cs typeface="Arial"/>
        </a:defRPr>
      </a:lvl1pPr>
      <a:lvl2pPr marL="649224" indent="-283464" algn="l" defTabSz="457200" rtl="0" eaLnBrk="1" latinLnBrk="0" hangingPunct="1">
        <a:spcBef>
          <a:spcPct val="20000"/>
        </a:spcBef>
        <a:buClr>
          <a:schemeClr val="accent1"/>
        </a:buClr>
        <a:buFont typeface="Arial"/>
        <a:buChar char="•"/>
        <a:defRPr sz="2000" kern="1200">
          <a:solidFill>
            <a:schemeClr val="accent4"/>
          </a:solidFill>
          <a:latin typeface="Arial"/>
          <a:ea typeface="+mn-ea"/>
          <a:cs typeface="Arial"/>
        </a:defRPr>
      </a:lvl2pPr>
      <a:lvl3pPr marL="1051560" indent="-228600" algn="l" defTabSz="457200" rtl="0" eaLnBrk="1" latinLnBrk="0" hangingPunct="1">
        <a:spcBef>
          <a:spcPct val="20000"/>
        </a:spcBef>
        <a:buClr>
          <a:schemeClr val="accent1"/>
        </a:buClr>
        <a:buFont typeface="Arial"/>
        <a:buChar char="•"/>
        <a:defRPr sz="1800" kern="1200">
          <a:solidFill>
            <a:schemeClr val="accent4"/>
          </a:solidFill>
          <a:latin typeface="Arial"/>
          <a:ea typeface="+mn-ea"/>
          <a:cs typeface="Arial"/>
        </a:defRPr>
      </a:lvl3pPr>
      <a:lvl4pPr marL="1417320" indent="-228600" algn="l" defTabSz="457200" rtl="0" eaLnBrk="1" latinLnBrk="0" hangingPunct="1">
        <a:spcBef>
          <a:spcPct val="20000"/>
        </a:spcBef>
        <a:buClr>
          <a:schemeClr val="accent1"/>
        </a:buClr>
        <a:buFont typeface="Arial"/>
        <a:buChar char="•"/>
        <a:defRPr sz="1600" kern="1200">
          <a:solidFill>
            <a:schemeClr val="accent4"/>
          </a:solidFill>
          <a:latin typeface="Arial"/>
          <a:ea typeface="+mn-ea"/>
          <a:cs typeface="Arial"/>
        </a:defRPr>
      </a:lvl4pPr>
      <a:lvl5pPr marL="1874520" indent="-228600" algn="l" defTabSz="457200" rtl="0" eaLnBrk="1" latinLnBrk="0" hangingPunct="1">
        <a:spcBef>
          <a:spcPct val="20000"/>
        </a:spcBef>
        <a:buClr>
          <a:schemeClr val="accent1"/>
        </a:buClr>
        <a:buFont typeface="Arial"/>
        <a:buChar char="•"/>
        <a:defRPr sz="1400" kern="1200">
          <a:solidFill>
            <a:schemeClr val="accent4"/>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7"/>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466662"/>
            <a:ext cx="8513618" cy="641169"/>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199" y="1107831"/>
            <a:ext cx="8513618" cy="32335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3"/>
          <p:cNvSpPr txBox="1">
            <a:spLocks/>
          </p:cNvSpPr>
          <p:nvPr/>
        </p:nvSpPr>
        <p:spPr>
          <a:xfrm>
            <a:off x="3124200" y="4785084"/>
            <a:ext cx="2895600" cy="273844"/>
          </a:xfrm>
          <a:prstGeom prst="rect">
            <a:avLst/>
          </a:prstGeom>
        </p:spPr>
        <p:txBody>
          <a:bodyPr vert="horz" lIns="91440" tIns="45720" rIns="91440" bIns="45720" rtlCol="0" anchor="b" anchorCtr="1"/>
          <a:lstStyle>
            <a:defPPr>
              <a:defRPr lang="en-US"/>
            </a:defPPr>
            <a:lvl1pPr marL="0" algn="ctr" defTabSz="457200" rtl="0" eaLnBrk="1" latinLnBrk="0" hangingPunct="1">
              <a:lnSpc>
                <a:spcPct val="100000"/>
              </a:lnSpc>
              <a:spcBef>
                <a:spcPts val="0"/>
              </a:spcBef>
              <a:spcAft>
                <a:spcPts val="0"/>
              </a:spcAft>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900" baseline="30000" dirty="0" smtClean="0">
                <a:solidFill>
                  <a:schemeClr val="bg1"/>
                </a:solidFill>
              </a:rPr>
              <a:t>© 2016 Continuum Analytics - Confidential &amp; Proprietary</a:t>
            </a:r>
          </a:p>
        </p:txBody>
      </p:sp>
      <p:pic>
        <p:nvPicPr>
          <p:cNvPr id="6" name="Picture 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30986" y="4741862"/>
            <a:ext cx="1218528" cy="391283"/>
          </a:xfrm>
          <a:prstGeom prst="rect">
            <a:avLst/>
          </a:prstGeom>
        </p:spPr>
      </p:pic>
    </p:spTree>
    <p:extLst>
      <p:ext uri="{BB962C8B-B14F-4D97-AF65-F5344CB8AC3E}">
        <p14:creationId xmlns:p14="http://schemas.microsoft.com/office/powerpoint/2010/main" val="765956719"/>
      </p:ext>
    </p:extLst>
  </p:cSld>
  <p:clrMap bg1="lt1" tx1="dk1" bg2="lt2" tx2="dk2" accent1="accent1" accent2="accent2" accent3="accent3" accent4="accent4" accent5="accent5" accent6="accent6" hlink="hlink" folHlink="folHlink"/>
  <p:sldLayoutIdLst>
    <p:sldLayoutId id="2147493514" r:id="rId1"/>
    <p:sldLayoutId id="2147493515" r:id="rId2"/>
    <p:sldLayoutId id="2147493516" r:id="rId3"/>
    <p:sldLayoutId id="2147493517" r:id="rId4"/>
    <p:sldLayoutId id="2147493518" r:id="rId5"/>
    <p:sldLayoutId id="2147493519" r:id="rId6"/>
    <p:sldLayoutId id="2147493520" r:id="rId7"/>
    <p:sldLayoutId id="2147493521" r:id="rId8"/>
    <p:sldLayoutId id="2147493522" r:id="rId9"/>
    <p:sldLayoutId id="2147493523" r:id="rId10"/>
    <p:sldLayoutId id="2147493524" r:id="rId11"/>
    <p:sldLayoutId id="2147493525" r:id="rId12"/>
    <p:sldLayoutId id="2147493526" r:id="rId13"/>
    <p:sldLayoutId id="2147493527" r:id="rId14"/>
    <p:sldLayoutId id="2147493528" r:id="rId15"/>
  </p:sldLayoutIdLst>
  <p:timing>
    <p:tnLst>
      <p:par>
        <p:cTn id="1" dur="indefinite" restart="never" nodeType="tmRoot"/>
      </p:par>
    </p:tnLst>
  </p:timing>
  <p:hf hdr="0" ftr="0" dt="0"/>
  <p:txStyles>
    <p:titleStyle>
      <a:lvl1pPr algn="l" defTabSz="457200" rtl="0" eaLnBrk="1" latinLnBrk="0" hangingPunct="1">
        <a:spcBef>
          <a:spcPct val="0"/>
        </a:spcBef>
        <a:buNone/>
        <a:defRPr sz="2800" kern="1200">
          <a:solidFill>
            <a:srgbClr val="3FAE2A"/>
          </a:solidFill>
          <a:latin typeface="Arial"/>
          <a:ea typeface="+mj-ea"/>
          <a:cs typeface="Arial"/>
        </a:defRPr>
      </a:lvl1pPr>
    </p:titleStyle>
    <p:bodyStyle>
      <a:lvl1pPr marL="164592" indent="-256032" algn="l" defTabSz="457200" rtl="0" eaLnBrk="1" latinLnBrk="0" hangingPunct="1">
        <a:spcBef>
          <a:spcPct val="20000"/>
        </a:spcBef>
        <a:buClr>
          <a:schemeClr val="accent1"/>
        </a:buClr>
        <a:buFont typeface="Arial"/>
        <a:buChar char="•"/>
        <a:defRPr sz="2000" kern="1200">
          <a:solidFill>
            <a:schemeClr val="accent4"/>
          </a:solidFill>
          <a:latin typeface="Arial"/>
          <a:ea typeface="+mn-ea"/>
          <a:cs typeface="Arial"/>
        </a:defRPr>
      </a:lvl1pPr>
      <a:lvl2pPr marL="649224" indent="-283464" algn="l" defTabSz="457200" rtl="0" eaLnBrk="1" latinLnBrk="0" hangingPunct="1">
        <a:spcBef>
          <a:spcPct val="20000"/>
        </a:spcBef>
        <a:buClr>
          <a:schemeClr val="accent1"/>
        </a:buClr>
        <a:buFont typeface="Arial"/>
        <a:buChar char="•"/>
        <a:defRPr sz="2000" kern="1200">
          <a:solidFill>
            <a:schemeClr val="accent4"/>
          </a:solidFill>
          <a:latin typeface="Arial"/>
          <a:ea typeface="+mn-ea"/>
          <a:cs typeface="Arial"/>
        </a:defRPr>
      </a:lvl2pPr>
      <a:lvl3pPr marL="1051560" indent="-228600" algn="l" defTabSz="457200" rtl="0" eaLnBrk="1" latinLnBrk="0" hangingPunct="1">
        <a:spcBef>
          <a:spcPct val="20000"/>
        </a:spcBef>
        <a:buClr>
          <a:schemeClr val="accent1"/>
        </a:buClr>
        <a:buFont typeface="Arial"/>
        <a:buChar char="•"/>
        <a:defRPr sz="1800" kern="1200">
          <a:solidFill>
            <a:schemeClr val="accent4"/>
          </a:solidFill>
          <a:latin typeface="Arial"/>
          <a:ea typeface="+mn-ea"/>
          <a:cs typeface="Arial"/>
        </a:defRPr>
      </a:lvl3pPr>
      <a:lvl4pPr marL="1417320" indent="-228600" algn="l" defTabSz="457200" rtl="0" eaLnBrk="1" latinLnBrk="0" hangingPunct="1">
        <a:spcBef>
          <a:spcPct val="20000"/>
        </a:spcBef>
        <a:buClr>
          <a:schemeClr val="accent1"/>
        </a:buClr>
        <a:buFont typeface="Arial"/>
        <a:buChar char="•"/>
        <a:defRPr sz="1600" kern="1200">
          <a:solidFill>
            <a:schemeClr val="accent4"/>
          </a:solidFill>
          <a:latin typeface="Arial"/>
          <a:ea typeface="+mn-ea"/>
          <a:cs typeface="Arial"/>
        </a:defRPr>
      </a:lvl4pPr>
      <a:lvl5pPr marL="1874520" indent="-228600" algn="l" defTabSz="457200" rtl="0" eaLnBrk="1" latinLnBrk="0" hangingPunct="1">
        <a:spcBef>
          <a:spcPct val="20000"/>
        </a:spcBef>
        <a:buClr>
          <a:schemeClr val="accent1"/>
        </a:buClr>
        <a:buFont typeface="Arial"/>
        <a:buChar char="•"/>
        <a:defRPr sz="1400" kern="1200">
          <a:solidFill>
            <a:schemeClr val="accent4"/>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image" Target="../media/image19.png"/><Relationship Id="rId12" Type="http://schemas.openxmlformats.org/officeDocument/2006/relationships/image" Target="../media/image20.png"/><Relationship Id="rId13" Type="http://schemas.openxmlformats.org/officeDocument/2006/relationships/image" Target="../media/image21.png"/><Relationship Id="rId14" Type="http://schemas.openxmlformats.org/officeDocument/2006/relationships/image" Target="../media/image22.png"/><Relationship Id="rId15" Type="http://schemas.openxmlformats.org/officeDocument/2006/relationships/image" Target="../media/image23.png"/><Relationship Id="rId16" Type="http://schemas.openxmlformats.org/officeDocument/2006/relationships/image" Target="../media/image24.png"/><Relationship Id="rId17" Type="http://schemas.openxmlformats.org/officeDocument/2006/relationships/image" Target="../media/image25.png"/><Relationship Id="rId18" Type="http://schemas.openxmlformats.org/officeDocument/2006/relationships/image" Target="../media/image26.png"/><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s>
</file>

<file path=ppt/slides/_rels/slide11.xml.rels><?xml version="1.0" encoding="UTF-8" standalone="yes"?>
<Relationships xmlns="http://schemas.openxmlformats.org/package/2006/relationships"><Relationship Id="rId11" Type="http://schemas.openxmlformats.org/officeDocument/2006/relationships/image" Target="../media/image19.png"/><Relationship Id="rId12" Type="http://schemas.openxmlformats.org/officeDocument/2006/relationships/image" Target="../media/image20.png"/><Relationship Id="rId13" Type="http://schemas.openxmlformats.org/officeDocument/2006/relationships/image" Target="../media/image21.png"/><Relationship Id="rId14" Type="http://schemas.openxmlformats.org/officeDocument/2006/relationships/image" Target="../media/image22.png"/><Relationship Id="rId15" Type="http://schemas.openxmlformats.org/officeDocument/2006/relationships/image" Target="../media/image23.png"/><Relationship Id="rId16" Type="http://schemas.openxmlformats.org/officeDocument/2006/relationships/image" Target="../media/image24.png"/><Relationship Id="rId17" Type="http://schemas.openxmlformats.org/officeDocument/2006/relationships/image" Target="../media/image25.png"/><Relationship Id="rId18" Type="http://schemas.openxmlformats.org/officeDocument/2006/relationships/image" Target="../media/image26.png"/><Relationship Id="rId19" Type="http://schemas.openxmlformats.org/officeDocument/2006/relationships/image" Target="../media/image27.png"/><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28.jpe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33.png"/><Relationship Id="rId10" Type="http://schemas.openxmlformats.org/officeDocument/2006/relationships/image" Target="../media/image34.png"/><Relationship Id="rId11" Type="http://schemas.openxmlformats.org/officeDocument/2006/relationships/image" Target="../media/image35.png"/><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1" Type="http://schemas.openxmlformats.org/officeDocument/2006/relationships/image" Target="../media/image34.png"/><Relationship Id="rId12" Type="http://schemas.openxmlformats.org/officeDocument/2006/relationships/image" Target="../media/image35.png"/><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27.png"/><Relationship Id="rId5" Type="http://schemas.openxmlformats.org/officeDocument/2006/relationships/image" Target="../media/image28.jpe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0" Type="http://schemas.openxmlformats.org/officeDocument/2006/relationships/image" Target="../media/image33.png"/></Relationships>
</file>

<file path=ppt/slides/_rels/slide14.xml.rels><?xml version="1.0" encoding="UTF-8" standalone="yes"?>
<Relationships xmlns="http://schemas.openxmlformats.org/package/2006/relationships"><Relationship Id="rId9" Type="http://schemas.openxmlformats.org/officeDocument/2006/relationships/image" Target="../media/image15.png"/><Relationship Id="rId20" Type="http://schemas.openxmlformats.org/officeDocument/2006/relationships/image" Target="../media/image26.png"/><Relationship Id="rId10" Type="http://schemas.openxmlformats.org/officeDocument/2006/relationships/image" Target="../media/image16.png"/><Relationship Id="rId11" Type="http://schemas.openxmlformats.org/officeDocument/2006/relationships/image" Target="../media/image17.png"/><Relationship Id="rId12" Type="http://schemas.openxmlformats.org/officeDocument/2006/relationships/image" Target="../media/image18.png"/><Relationship Id="rId13" Type="http://schemas.openxmlformats.org/officeDocument/2006/relationships/image" Target="../media/image19.png"/><Relationship Id="rId14" Type="http://schemas.openxmlformats.org/officeDocument/2006/relationships/image" Target="../media/image20.png"/><Relationship Id="rId15" Type="http://schemas.openxmlformats.org/officeDocument/2006/relationships/image" Target="../media/image21.png"/><Relationship Id="rId16" Type="http://schemas.openxmlformats.org/officeDocument/2006/relationships/image" Target="../media/image22.png"/><Relationship Id="rId17" Type="http://schemas.openxmlformats.org/officeDocument/2006/relationships/image" Target="../media/image23.png"/><Relationship Id="rId18" Type="http://schemas.openxmlformats.org/officeDocument/2006/relationships/image" Target="../media/image24.png"/><Relationship Id="rId19" Type="http://schemas.openxmlformats.org/officeDocument/2006/relationships/image" Target="../media/image25.png"/><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13.png"/><Relationship Id="rId8"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6.png"/><Relationship Id="rId1" Type="http://schemas.openxmlformats.org/officeDocument/2006/relationships/slideLayout" Target="../slideLayouts/slideLayout23.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29.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29.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23.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49.gif"/></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5.png"/><Relationship Id="rId8" Type="http://schemas.openxmlformats.org/officeDocument/2006/relationships/image" Target="../media/image56.png"/><Relationship Id="rId1" Type="http://schemas.openxmlformats.org/officeDocument/2006/relationships/slideLayout" Target="../slideLayouts/slideLayout17.xml"/><Relationship Id="rId2"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8" Type="http://schemas.openxmlformats.org/officeDocument/2006/relationships/image" Target="../media/image62.png"/><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1" Type="http://schemas.openxmlformats.org/officeDocument/2006/relationships/slideLayout" Target="../slideLayouts/slideLayout20.xml"/><Relationship Id="rId2"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1" Type="http://schemas.openxmlformats.org/officeDocument/2006/relationships/slideLayout" Target="../slideLayouts/slideLayout17.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openxmlformats.org/officeDocument/2006/relationships/image" Target="../media/image61.png"/><Relationship Id="rId1" Type="http://schemas.openxmlformats.org/officeDocument/2006/relationships/slideLayout" Target="../slideLayouts/slideLayout17.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69.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1" Type="http://schemas.openxmlformats.org/officeDocument/2006/relationships/slideLayout" Target="../slideLayouts/slideLayout17.xml"/><Relationship Id="rId2" Type="http://schemas.openxmlformats.org/officeDocument/2006/relationships/image" Target="../media/image7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7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5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57.png"/><Relationship Id="rId3" Type="http://schemas.openxmlformats.org/officeDocument/2006/relationships/image" Target="../media/image6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58.png"/><Relationship Id="rId3" Type="http://schemas.openxmlformats.org/officeDocument/2006/relationships/image" Target="../media/image6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7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7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6" Type="http://schemas.openxmlformats.org/officeDocument/2006/relationships/image" Target="../media/image80.png"/><Relationship Id="rId7" Type="http://schemas.openxmlformats.org/officeDocument/2006/relationships/image" Target="../media/image81.png"/><Relationship Id="rId8" Type="http://schemas.openxmlformats.org/officeDocument/2006/relationships/image" Target="../media/image82.png"/><Relationship Id="rId9" Type="http://schemas.openxmlformats.org/officeDocument/2006/relationships/image" Target="../media/image83.png"/><Relationship Id="rId1" Type="http://schemas.openxmlformats.org/officeDocument/2006/relationships/slideLayout" Target="../slideLayouts/slideLayout17.xml"/><Relationship Id="rId2" Type="http://schemas.openxmlformats.org/officeDocument/2006/relationships/notesSlide" Target="../notesSlides/notesSlide23.xml"/></Relationships>
</file>

<file path=ppt/slides/_rels/slide54.xml.rels><?xml version="1.0" encoding="UTF-8" standalone="yes"?>
<Relationships xmlns="http://schemas.openxmlformats.org/package/2006/relationships"><Relationship Id="rId11" Type="http://schemas.openxmlformats.org/officeDocument/2006/relationships/image" Target="../media/image92.tiff"/><Relationship Id="rId12" Type="http://schemas.openxmlformats.org/officeDocument/2006/relationships/image" Target="../media/image93.tiff"/><Relationship Id="rId13" Type="http://schemas.openxmlformats.org/officeDocument/2006/relationships/image" Target="../media/image94.tiff"/><Relationship Id="rId14" Type="http://schemas.openxmlformats.org/officeDocument/2006/relationships/image" Target="../media/image95.tiff"/><Relationship Id="rId15" Type="http://schemas.openxmlformats.org/officeDocument/2006/relationships/image" Target="../media/image96.tiff"/><Relationship Id="rId16" Type="http://schemas.openxmlformats.org/officeDocument/2006/relationships/image" Target="../media/image97.tiff"/><Relationship Id="rId17" Type="http://schemas.openxmlformats.org/officeDocument/2006/relationships/image" Target="../media/image98.tiff"/><Relationship Id="rId18" Type="http://schemas.openxmlformats.org/officeDocument/2006/relationships/image" Target="../media/image99.tiff"/><Relationship Id="rId1" Type="http://schemas.openxmlformats.org/officeDocument/2006/relationships/slideLayout" Target="../slideLayouts/slideLayout23.xml"/><Relationship Id="rId2" Type="http://schemas.openxmlformats.org/officeDocument/2006/relationships/notesSlide" Target="../notesSlides/notesSlide24.xml"/><Relationship Id="rId3" Type="http://schemas.openxmlformats.org/officeDocument/2006/relationships/image" Target="../media/image84.tiff"/><Relationship Id="rId4" Type="http://schemas.openxmlformats.org/officeDocument/2006/relationships/image" Target="../media/image85.tiff"/><Relationship Id="rId5" Type="http://schemas.openxmlformats.org/officeDocument/2006/relationships/image" Target="../media/image86.tiff"/><Relationship Id="rId6" Type="http://schemas.openxmlformats.org/officeDocument/2006/relationships/image" Target="../media/image87.tiff"/><Relationship Id="rId7" Type="http://schemas.openxmlformats.org/officeDocument/2006/relationships/image" Target="../media/image88.tiff"/><Relationship Id="rId8" Type="http://schemas.openxmlformats.org/officeDocument/2006/relationships/image" Target="../media/image89.tiff"/><Relationship Id="rId9" Type="http://schemas.openxmlformats.org/officeDocument/2006/relationships/image" Target="../media/image90.tiff"/><Relationship Id="rId10" Type="http://schemas.openxmlformats.org/officeDocument/2006/relationships/image" Target="../media/image91.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Relationships>
</file>

<file path=ppt/slides/_rels/slide56.xml.rels><?xml version="1.0" encoding="UTF-8" standalone="yes"?>
<Relationships xmlns="http://schemas.openxmlformats.org/package/2006/relationships"><Relationship Id="rId3" Type="http://schemas.openxmlformats.org/officeDocument/2006/relationships/image" Target="../media/image100.tiff"/><Relationship Id="rId4" Type="http://schemas.openxmlformats.org/officeDocument/2006/relationships/image" Target="../media/image101.tiff"/><Relationship Id="rId5" Type="http://schemas.openxmlformats.org/officeDocument/2006/relationships/image" Target="../media/image102.tiff"/><Relationship Id="rId1" Type="http://schemas.openxmlformats.org/officeDocument/2006/relationships/slideLayout" Target="../slideLayouts/slideLayout17.xml"/><Relationship Id="rId2" Type="http://schemas.openxmlformats.org/officeDocument/2006/relationships/notesSlide" Target="../notesSlides/notesSlide26.xml"/></Relationships>
</file>

<file path=ppt/slides/_rels/slide57.xml.rels><?xml version="1.0" encoding="UTF-8" standalone="yes"?>
<Relationships xmlns="http://schemas.openxmlformats.org/package/2006/relationships"><Relationship Id="rId3" Type="http://schemas.openxmlformats.org/officeDocument/2006/relationships/image" Target="../media/image100.tiff"/><Relationship Id="rId4" Type="http://schemas.openxmlformats.org/officeDocument/2006/relationships/image" Target="../media/image101.tiff"/><Relationship Id="rId5" Type="http://schemas.openxmlformats.org/officeDocument/2006/relationships/image" Target="../media/image102.tiff"/><Relationship Id="rId1" Type="http://schemas.openxmlformats.org/officeDocument/2006/relationships/slideLayout" Target="../slideLayouts/slideLayout17.xml"/><Relationship Id="rId2" Type="http://schemas.openxmlformats.org/officeDocument/2006/relationships/notesSlide" Target="../notesSlides/notesSlide27.xml"/></Relationships>
</file>

<file path=ppt/slides/_rels/slide58.xml.rels><?xml version="1.0" encoding="UTF-8" standalone="yes"?>
<Relationships xmlns="http://schemas.openxmlformats.org/package/2006/relationships"><Relationship Id="rId11" Type="http://schemas.openxmlformats.org/officeDocument/2006/relationships/image" Target="../media/image110.tiff"/><Relationship Id="rId12" Type="http://schemas.openxmlformats.org/officeDocument/2006/relationships/image" Target="../media/image111.tiff"/><Relationship Id="rId13" Type="http://schemas.openxmlformats.org/officeDocument/2006/relationships/image" Target="../media/image112.tiff"/><Relationship Id="rId14" Type="http://schemas.openxmlformats.org/officeDocument/2006/relationships/image" Target="../media/image113.png"/><Relationship Id="rId1" Type="http://schemas.openxmlformats.org/officeDocument/2006/relationships/slideLayout" Target="../slideLayouts/slideLayout23.xml"/><Relationship Id="rId2" Type="http://schemas.openxmlformats.org/officeDocument/2006/relationships/notesSlide" Target="../notesSlides/notesSlide28.xml"/><Relationship Id="rId3" Type="http://schemas.openxmlformats.org/officeDocument/2006/relationships/image" Target="../media/image91.tiff"/><Relationship Id="rId4" Type="http://schemas.openxmlformats.org/officeDocument/2006/relationships/image" Target="../media/image103.tiff"/><Relationship Id="rId5" Type="http://schemas.openxmlformats.org/officeDocument/2006/relationships/image" Target="../media/image104.tiff"/><Relationship Id="rId6" Type="http://schemas.openxmlformats.org/officeDocument/2006/relationships/image" Target="../media/image105.tiff"/><Relationship Id="rId7" Type="http://schemas.openxmlformats.org/officeDocument/2006/relationships/image" Target="../media/image106.tiff"/><Relationship Id="rId8" Type="http://schemas.openxmlformats.org/officeDocument/2006/relationships/image" Target="../media/image107.tiff"/><Relationship Id="rId9" Type="http://schemas.openxmlformats.org/officeDocument/2006/relationships/image" Target="../media/image108.tiff"/><Relationship Id="rId10" Type="http://schemas.openxmlformats.org/officeDocument/2006/relationships/image" Target="../media/image109.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114.emf"/><Relationship Id="rId1" Type="http://schemas.openxmlformats.org/officeDocument/2006/relationships/slideLayout" Target="../slideLayouts/slideLayout20.xml"/><Relationship Id="rId2" Type="http://schemas.openxmlformats.org/officeDocument/2006/relationships/notesSlide" Target="../notesSlides/notesSlide2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 Id="rId3" Type="http://schemas.openxmlformats.org/officeDocument/2006/relationships/image" Target="../media/image114.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4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36.png"/><Relationship Id="rId3" Type="http://schemas.openxmlformats.org/officeDocument/2006/relationships/image" Target="../media/image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3" Type="http://schemas.openxmlformats.org/officeDocument/2006/relationships/image" Target="../media/image116.tiff"/><Relationship Id="rId4" Type="http://schemas.openxmlformats.org/officeDocument/2006/relationships/image" Target="../media/image117.png"/><Relationship Id="rId1" Type="http://schemas.openxmlformats.org/officeDocument/2006/relationships/slideLayout" Target="../slideLayouts/slideLayout17.xml"/><Relationship Id="rId2" Type="http://schemas.openxmlformats.org/officeDocument/2006/relationships/image" Target="../media/image11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15.png"/><Relationship Id="rId3" Type="http://schemas.openxmlformats.org/officeDocument/2006/relationships/image" Target="../media/image11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15.png"/><Relationship Id="rId3" Type="http://schemas.openxmlformats.org/officeDocument/2006/relationships/image" Target="../media/image118.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r>
              <a:rPr lang="en-US" sz="4000" dirty="0" smtClean="0"/>
              <a:t>Anaconda Overview</a:t>
            </a:r>
            <a:endParaRPr lang="en-US" sz="4000" dirty="0"/>
          </a:p>
        </p:txBody>
      </p:sp>
      <p:sp>
        <p:nvSpPr>
          <p:cNvPr id="6" name="Subtitle 5"/>
          <p:cNvSpPr>
            <a:spLocks noGrp="1"/>
          </p:cNvSpPr>
          <p:nvPr>
            <p:ph type="subTitle" idx="1"/>
          </p:nvPr>
        </p:nvSpPr>
        <p:spPr/>
        <p:txBody>
          <a:bodyPr>
            <a:normAutofit lnSpcReduction="10000"/>
          </a:bodyPr>
          <a:lstStyle/>
          <a:p>
            <a:r>
              <a:rPr lang="en-US" dirty="0" smtClean="0"/>
              <a:t>The Journey to Open Data Science Begins with Anaconda</a:t>
            </a:r>
            <a:endParaRPr lang="en-US" dirty="0"/>
          </a:p>
        </p:txBody>
      </p:sp>
      <p:sp>
        <p:nvSpPr>
          <p:cNvPr id="7" name="Text Placeholder 6"/>
          <p:cNvSpPr>
            <a:spLocks noGrp="1"/>
          </p:cNvSpPr>
          <p:nvPr>
            <p:ph type="body" sz="quarter" idx="13"/>
          </p:nvPr>
        </p:nvSpPr>
        <p:spPr/>
        <p:txBody>
          <a:bodyPr>
            <a:normAutofit fontScale="92500" lnSpcReduction="20000"/>
          </a:bodyPr>
          <a:lstStyle/>
          <a:p>
            <a:r>
              <a:rPr lang="en-US" dirty="0" smtClean="0"/>
              <a:t>Name</a:t>
            </a:r>
          </a:p>
          <a:p>
            <a:r>
              <a:rPr lang="en-US" dirty="0" smtClean="0"/>
              <a:t>Title</a:t>
            </a:r>
            <a:endParaRPr lang="en-US" dirty="0"/>
          </a:p>
        </p:txBody>
      </p:sp>
      <p:sp>
        <p:nvSpPr>
          <p:cNvPr id="8" name="Text Placeholder 7"/>
          <p:cNvSpPr>
            <a:spLocks noGrp="1"/>
          </p:cNvSpPr>
          <p:nvPr>
            <p:ph type="body" sz="quarter" idx="14"/>
          </p:nvPr>
        </p:nvSpPr>
        <p:spPr/>
        <p:txBody>
          <a:bodyPr/>
          <a:lstStyle/>
          <a:p>
            <a:r>
              <a:rPr lang="en-US" dirty="0" smtClean="0"/>
              <a:t>Date</a:t>
            </a:r>
            <a:endParaRPr lang="en-US" dirty="0"/>
          </a:p>
        </p:txBody>
      </p:sp>
    </p:spTree>
    <p:extLst>
      <p:ext uri="{BB962C8B-B14F-4D97-AF65-F5344CB8AC3E}">
        <p14:creationId xmlns:p14="http://schemas.microsoft.com/office/powerpoint/2010/main" val="19973570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asted-image-filtered.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48738" y="3769500"/>
            <a:ext cx="669309" cy="199246"/>
          </a:xfrm>
          <a:prstGeom prst="rect">
            <a:avLst/>
          </a:prstGeom>
          <a:ln w="3175">
            <a:miter lim="400000"/>
          </a:ln>
        </p:spPr>
      </p:pic>
      <p:pic>
        <p:nvPicPr>
          <p:cNvPr id="35" name="Picture 34"/>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3706368" y="288302"/>
            <a:ext cx="4663984" cy="4247557"/>
          </a:xfrm>
          <a:prstGeom prst="rect">
            <a:avLst/>
          </a:prstGeom>
        </p:spPr>
      </p:pic>
      <p:pic>
        <p:nvPicPr>
          <p:cNvPr id="43" name="image-filtered.png"/>
          <p:cNvPicPr>
            <a:picLocks noChangeAspect="1"/>
          </p:cNvPicPr>
          <p:nvPr/>
        </p:nvPicPr>
        <p:blipFill>
          <a:blip r:embed="rId5">
            <a:extLst/>
          </a:blip>
          <a:stretch>
            <a:fillRect/>
          </a:stretch>
        </p:blipFill>
        <p:spPr>
          <a:xfrm>
            <a:off x="4283393" y="487031"/>
            <a:ext cx="857598" cy="311035"/>
          </a:xfrm>
          <a:prstGeom prst="rect">
            <a:avLst/>
          </a:prstGeom>
          <a:ln w="12700">
            <a:miter lim="400000"/>
          </a:ln>
        </p:spPr>
      </p:pic>
      <p:pic>
        <p:nvPicPr>
          <p:cNvPr id="44" name="pasted-image-filtered.png"/>
          <p:cNvPicPr>
            <a:picLocks noChangeAspect="1"/>
          </p:cNvPicPr>
          <p:nvPr/>
        </p:nvPicPr>
        <p:blipFill rotWithShape="1">
          <a:blip r:embed="rId6" cstate="print">
            <a:extLst>
              <a:ext uri="{28A0092B-C50C-407E-A947-70E740481C1C}">
                <a14:useLocalDpi xmlns:a14="http://schemas.microsoft.com/office/drawing/2010/main"/>
              </a:ext>
            </a:extLst>
          </a:blip>
          <a:srcRect t="-2" r="52700" b="13253"/>
          <a:stretch/>
        </p:blipFill>
        <p:spPr>
          <a:xfrm>
            <a:off x="3419157" y="2485191"/>
            <a:ext cx="666691" cy="248510"/>
          </a:xfrm>
          <a:prstGeom prst="rect">
            <a:avLst/>
          </a:prstGeom>
          <a:ln w="3175">
            <a:miter lim="400000"/>
          </a:ln>
        </p:spPr>
      </p:pic>
      <p:pic>
        <p:nvPicPr>
          <p:cNvPr id="45" name="pasted-image-filtered.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545167" y="1306818"/>
            <a:ext cx="704083" cy="245424"/>
          </a:xfrm>
          <a:prstGeom prst="rect">
            <a:avLst/>
          </a:prstGeom>
          <a:ln w="3175">
            <a:miter lim="400000"/>
          </a:ln>
        </p:spPr>
      </p:pic>
      <p:pic>
        <p:nvPicPr>
          <p:cNvPr id="46" name="pasted-image-filtered.png"/>
          <p:cNvPicPr>
            <a:picLocks noChangeAspect="1"/>
          </p:cNvPicPr>
          <p:nvPr/>
        </p:nvPicPr>
        <p:blipFill>
          <a:blip r:embed="rId8">
            <a:extLst/>
          </a:blip>
          <a:stretch>
            <a:fillRect/>
          </a:stretch>
        </p:blipFill>
        <p:spPr>
          <a:xfrm>
            <a:off x="8050395" y="2465908"/>
            <a:ext cx="792120" cy="271585"/>
          </a:xfrm>
          <a:prstGeom prst="rect">
            <a:avLst/>
          </a:prstGeom>
          <a:ln w="3175">
            <a:miter lim="400000"/>
          </a:ln>
        </p:spPr>
      </p:pic>
      <p:pic>
        <p:nvPicPr>
          <p:cNvPr id="47" name="pasted-image-filtered.png"/>
          <p:cNvPicPr>
            <a:picLocks noChangeAspect="1"/>
          </p:cNvPicPr>
          <p:nvPr/>
        </p:nvPicPr>
        <p:blipFill>
          <a:blip r:embed="rId9">
            <a:extLst/>
          </a:blip>
          <a:stretch>
            <a:fillRect/>
          </a:stretch>
        </p:blipFill>
        <p:spPr>
          <a:xfrm>
            <a:off x="7116368" y="821291"/>
            <a:ext cx="857599" cy="355904"/>
          </a:xfrm>
          <a:prstGeom prst="rect">
            <a:avLst/>
          </a:prstGeom>
          <a:ln w="3175">
            <a:miter lim="400000"/>
          </a:ln>
        </p:spPr>
      </p:pic>
      <p:pic>
        <p:nvPicPr>
          <p:cNvPr id="48" name="pasted-image-filtered.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807421" y="2845060"/>
            <a:ext cx="493278" cy="219734"/>
          </a:xfrm>
          <a:prstGeom prst="rect">
            <a:avLst/>
          </a:prstGeom>
          <a:ln w="3175">
            <a:miter lim="400000"/>
          </a:ln>
        </p:spPr>
      </p:pic>
      <p:sp>
        <p:nvSpPr>
          <p:cNvPr id="49" name="Shape 547"/>
          <p:cNvSpPr/>
          <p:nvPr/>
        </p:nvSpPr>
        <p:spPr>
          <a:xfrm>
            <a:off x="7833964" y="1615247"/>
            <a:ext cx="582788" cy="231379"/>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lgn="ctr" defTabSz="584200">
              <a:defRPr sz="1200" b="1">
                <a:solidFill>
                  <a:schemeClr val="accent3"/>
                </a:solidFill>
                <a:latin typeface="+mj-lt"/>
                <a:ea typeface="+mj-ea"/>
                <a:cs typeface="+mj-cs"/>
                <a:sym typeface="Helvetica"/>
              </a:defRPr>
            </a:lvl1pPr>
          </a:lstStyle>
          <a:p>
            <a:r>
              <a:rPr dirty="0"/>
              <a:t>Numba</a:t>
            </a:r>
          </a:p>
        </p:txBody>
      </p:sp>
      <p:pic>
        <p:nvPicPr>
          <p:cNvPr id="50" name="pasted-image-filtered.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958289" y="3437607"/>
            <a:ext cx="519120" cy="180827"/>
          </a:xfrm>
          <a:prstGeom prst="rect">
            <a:avLst/>
          </a:prstGeom>
          <a:ln w="3175">
            <a:miter lim="400000"/>
          </a:ln>
        </p:spPr>
      </p:pic>
      <p:pic>
        <p:nvPicPr>
          <p:cNvPr id="51" name="pasted-image-filtered.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609215" y="4311384"/>
            <a:ext cx="644121" cy="252066"/>
          </a:xfrm>
          <a:prstGeom prst="rect">
            <a:avLst/>
          </a:prstGeom>
          <a:ln w="3175">
            <a:miter lim="400000"/>
          </a:ln>
        </p:spPr>
      </p:pic>
      <p:pic>
        <p:nvPicPr>
          <p:cNvPr id="52" name="pasted-image-filtered.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3764273" y="2820205"/>
            <a:ext cx="519119" cy="519119"/>
          </a:xfrm>
          <a:prstGeom prst="rect">
            <a:avLst/>
          </a:prstGeom>
          <a:ln w="3175">
            <a:miter lim="400000"/>
          </a:ln>
        </p:spPr>
      </p:pic>
      <p:pic>
        <p:nvPicPr>
          <p:cNvPr id="54" name="pasted-image-filtered.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4969081" y="4081233"/>
            <a:ext cx="481486" cy="481485"/>
          </a:xfrm>
          <a:prstGeom prst="rect">
            <a:avLst/>
          </a:prstGeom>
          <a:ln w="3175">
            <a:miter lim="400000"/>
          </a:ln>
        </p:spPr>
      </p:pic>
      <p:sp>
        <p:nvSpPr>
          <p:cNvPr id="55" name="Shape 553"/>
          <p:cNvSpPr/>
          <p:nvPr/>
        </p:nvSpPr>
        <p:spPr>
          <a:xfrm>
            <a:off x="7526043" y="3371701"/>
            <a:ext cx="413644" cy="231380"/>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lgn="ctr" defTabSz="584200">
              <a:defRPr sz="1200" b="1">
                <a:solidFill>
                  <a:schemeClr val="accent3"/>
                </a:solidFill>
                <a:latin typeface="+mj-lt"/>
                <a:ea typeface="+mj-ea"/>
                <a:cs typeface="+mj-cs"/>
                <a:sym typeface="Helvetica"/>
              </a:defRPr>
            </a:lvl1pPr>
          </a:lstStyle>
          <a:p>
            <a:r>
              <a:rPr dirty="0"/>
              <a:t>dask</a:t>
            </a:r>
          </a:p>
        </p:txBody>
      </p:sp>
      <p:sp>
        <p:nvSpPr>
          <p:cNvPr id="56" name="Shape 554"/>
          <p:cNvSpPr/>
          <p:nvPr/>
        </p:nvSpPr>
        <p:spPr>
          <a:xfrm>
            <a:off x="3754073" y="1516101"/>
            <a:ext cx="625203" cy="231379"/>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lgn="ctr" defTabSz="584200">
              <a:defRPr sz="1200" b="1">
                <a:solidFill>
                  <a:schemeClr val="accent3"/>
                </a:solidFill>
                <a:latin typeface="+mj-lt"/>
                <a:ea typeface="+mj-ea"/>
                <a:cs typeface="+mj-cs"/>
                <a:sym typeface="Helvetica"/>
              </a:defRPr>
            </a:lvl1pPr>
          </a:lstStyle>
          <a:p>
            <a:r>
              <a:t>xlwings</a:t>
            </a:r>
          </a:p>
        </p:txBody>
      </p:sp>
      <p:pic>
        <p:nvPicPr>
          <p:cNvPr id="57" name="spark-filtered.png" descr="spark.jpg"/>
          <p:cNvPicPr>
            <a:picLocks noChangeAspect="1"/>
          </p:cNvPicPr>
          <p:nvPr/>
        </p:nvPicPr>
        <p:blipFill rotWithShape="1">
          <a:blip r:embed="rId15" cstate="print">
            <a:extLst>
              <a:ext uri="{28A0092B-C50C-407E-A947-70E740481C1C}">
                <a14:useLocalDpi xmlns:a14="http://schemas.microsoft.com/office/drawing/2010/main"/>
              </a:ext>
            </a:extLst>
          </a:blip>
          <a:srcRect t="24150" b="21420"/>
          <a:stretch/>
        </p:blipFill>
        <p:spPr>
          <a:xfrm>
            <a:off x="7917381" y="3079765"/>
            <a:ext cx="642939" cy="349955"/>
          </a:xfrm>
          <a:prstGeom prst="rect">
            <a:avLst/>
          </a:prstGeom>
          <a:ln w="12700">
            <a:miter lim="400000"/>
          </a:ln>
        </p:spPr>
      </p:pic>
      <p:pic>
        <p:nvPicPr>
          <p:cNvPr id="58" name="pasted-image-filtered.png"/>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7351990" y="4168785"/>
            <a:ext cx="596998" cy="124673"/>
          </a:xfrm>
          <a:prstGeom prst="rect">
            <a:avLst/>
          </a:prstGeom>
          <a:ln w="3175">
            <a:miter lim="400000"/>
          </a:ln>
        </p:spPr>
      </p:pic>
      <p:sp>
        <p:nvSpPr>
          <p:cNvPr id="59" name="Shape 557"/>
          <p:cNvSpPr/>
          <p:nvPr/>
        </p:nvSpPr>
        <p:spPr>
          <a:xfrm>
            <a:off x="6660556" y="4266915"/>
            <a:ext cx="582713" cy="231379"/>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lgn="ctr" defTabSz="584200">
              <a:defRPr sz="1200" b="1">
                <a:latin typeface="+mj-lt"/>
                <a:ea typeface="+mj-ea"/>
                <a:cs typeface="+mj-cs"/>
                <a:sym typeface="Helvetica"/>
              </a:defRPr>
            </a:lvl1pPr>
          </a:lstStyle>
          <a:p>
            <a:r>
              <a:t>Airflow</a:t>
            </a:r>
          </a:p>
        </p:txBody>
      </p:sp>
      <p:pic>
        <p:nvPicPr>
          <p:cNvPr id="60" name="pasted-image-filtered.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939816" y="487031"/>
            <a:ext cx="1110579" cy="226378"/>
          </a:xfrm>
          <a:prstGeom prst="rect">
            <a:avLst/>
          </a:prstGeom>
          <a:ln w="3175">
            <a:miter lim="400000"/>
          </a:ln>
        </p:spPr>
      </p:pic>
      <p:grpSp>
        <p:nvGrpSpPr>
          <p:cNvPr id="4" name="Group 3"/>
          <p:cNvGrpSpPr/>
          <p:nvPr/>
        </p:nvGrpSpPr>
        <p:grpSpPr>
          <a:xfrm>
            <a:off x="3857244" y="975394"/>
            <a:ext cx="1009802" cy="381050"/>
            <a:chOff x="3638498" y="1038855"/>
            <a:chExt cx="1009802" cy="381050"/>
          </a:xfrm>
        </p:grpSpPr>
        <p:pic>
          <p:nvPicPr>
            <p:cNvPr id="61" name="pasted-image-filtered.png"/>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3638498" y="1038855"/>
              <a:ext cx="377315" cy="381050"/>
            </a:xfrm>
            <a:prstGeom prst="rect">
              <a:avLst/>
            </a:prstGeom>
            <a:ln w="12700">
              <a:miter lim="400000"/>
            </a:ln>
          </p:spPr>
        </p:pic>
        <p:sp>
          <p:nvSpPr>
            <p:cNvPr id="62" name="Shape 560"/>
            <p:cNvSpPr/>
            <p:nvPr/>
          </p:nvSpPr>
          <p:spPr>
            <a:xfrm>
              <a:off x="3944217" y="1117040"/>
              <a:ext cx="704083" cy="256779"/>
            </a:xfrm>
            <a:prstGeom prst="rect">
              <a:avLst/>
            </a:prstGeom>
            <a:ln w="12700">
              <a:miter lim="400000"/>
            </a:ln>
            <a:extLst>
              <a:ext uri="{C572A759-6A51-4108-AA02-DFA0A04FC94B}">
                <ma14:wrappingTextBoxFlag xmlns:ma14="http://schemas.microsoft.com/office/mac/drawingml/2011/main" val="1"/>
              </a:ext>
            </a:extLst>
          </p:spPr>
          <p:txBody>
            <a:bodyPr lIns="26789" tIns="26789" rIns="26789" bIns="26789" anchor="ctr">
              <a:spAutoFit/>
            </a:bodyPr>
            <a:lstStyle>
              <a:lvl1pPr algn="ctr" defTabSz="584200">
                <a:defRPr sz="1300" b="1">
                  <a:solidFill>
                    <a:schemeClr val="accent3">
                      <a:satOff val="-3188"/>
                      <a:lumOff val="-13215"/>
                    </a:schemeClr>
                  </a:solidFill>
                  <a:latin typeface="+mj-lt"/>
                  <a:ea typeface="+mj-ea"/>
                  <a:cs typeface="+mj-cs"/>
                  <a:sym typeface="Helvetica"/>
                </a:defRPr>
              </a:lvl1pPr>
            </a:lstStyle>
            <a:p>
              <a:r>
                <a:rPr dirty="0"/>
                <a:t>Blaze</a:t>
              </a:r>
            </a:p>
          </p:txBody>
        </p:sp>
      </p:grpSp>
      <p:sp>
        <p:nvSpPr>
          <p:cNvPr id="67" name="Title 5"/>
          <p:cNvSpPr txBox="1">
            <a:spLocks/>
          </p:cNvSpPr>
          <p:nvPr/>
        </p:nvSpPr>
        <p:spPr>
          <a:xfrm>
            <a:off x="271654" y="973936"/>
            <a:ext cx="2860132" cy="2700462"/>
          </a:xfrm>
          <a:prstGeom prst="rect">
            <a:avLst/>
          </a:prstGeom>
        </p:spPr>
        <p:txBody>
          <a:bodyPr vert="horz" lIns="0" tIns="91440" rIns="91440" bIns="91440" rtlCol="0" anchor="t" anchorCtr="0">
            <a:noAutofit/>
          </a:bodyPr>
          <a:lstStyle>
            <a:lvl1pPr algn="l" defTabSz="457200" rtl="0" eaLnBrk="1" latinLnBrk="0" hangingPunct="1">
              <a:spcBef>
                <a:spcPct val="0"/>
              </a:spcBef>
              <a:buNone/>
              <a:defRPr sz="3400" kern="1200">
                <a:solidFill>
                  <a:srgbClr val="3FAE2A"/>
                </a:solidFill>
                <a:latin typeface="Arial"/>
                <a:ea typeface="+mj-ea"/>
                <a:cs typeface="Arial"/>
              </a:defRPr>
            </a:lvl1pPr>
          </a:lstStyle>
          <a:p>
            <a:r>
              <a:rPr lang="en-US" sz="2800" dirty="0"/>
              <a:t>Open Source Communities Creates Powerful Technology for Data Science</a:t>
            </a:r>
          </a:p>
        </p:txBody>
      </p:sp>
      <p:sp>
        <p:nvSpPr>
          <p:cNvPr id="68" name="Shape 612"/>
          <p:cNvSpPr/>
          <p:nvPr/>
        </p:nvSpPr>
        <p:spPr>
          <a:xfrm>
            <a:off x="5991129" y="3636462"/>
            <a:ext cx="2293879" cy="368351"/>
          </a:xfrm>
          <a:prstGeom prst="rect">
            <a:avLst/>
          </a:prstGeom>
          <a:noFill/>
          <a:ln w="12700">
            <a:noFill/>
            <a:miter lim="400000"/>
          </a:ln>
          <a:effectLst/>
          <a:extLst>
            <a:ext uri="{C572A759-6A51-4108-AA02-DFA0A04FC94B}">
              <ma14:wrappingTextBoxFlag xmlns:ma14="http://schemas.microsoft.com/office/mac/drawingml/2011/main" val="1"/>
            </a:ext>
          </a:extLst>
        </p:spPr>
        <p:txBody>
          <a:bodyPr lIns="26789" tIns="26789" rIns="26789" bIns="26789" anchor="ctr"/>
          <a:lstStyle>
            <a:lvl1pPr algn="ctr"/>
          </a:lstStyle>
          <a:p>
            <a:r>
              <a:rPr lang="en-US" sz="1400" b="1" dirty="0" smtClean="0">
                <a:solidFill>
                  <a:srgbClr val="253746"/>
                </a:solidFill>
                <a:latin typeface="Arial" charset="0"/>
                <a:ea typeface="Arial" charset="0"/>
                <a:cs typeface="Arial" charset="0"/>
              </a:rPr>
              <a:t>Distributed </a:t>
            </a:r>
            <a:br>
              <a:rPr lang="en-US" sz="1400" b="1" dirty="0" smtClean="0">
                <a:solidFill>
                  <a:srgbClr val="253746"/>
                </a:solidFill>
                <a:latin typeface="Arial" charset="0"/>
                <a:ea typeface="Arial" charset="0"/>
                <a:cs typeface="Arial" charset="0"/>
              </a:rPr>
            </a:br>
            <a:r>
              <a:rPr lang="en-US" sz="1400" b="1" dirty="0" smtClean="0">
                <a:solidFill>
                  <a:srgbClr val="253746"/>
                </a:solidFill>
                <a:latin typeface="Arial" charset="0"/>
                <a:ea typeface="Arial" charset="0"/>
                <a:cs typeface="Arial" charset="0"/>
              </a:rPr>
              <a:t>Systems</a:t>
            </a:r>
            <a:endParaRPr lang="en-US" sz="1400" b="1" dirty="0">
              <a:solidFill>
                <a:srgbClr val="253746"/>
              </a:solidFill>
              <a:latin typeface="Arial" charset="0"/>
              <a:ea typeface="Arial" charset="0"/>
              <a:cs typeface="Arial" charset="0"/>
            </a:endParaRPr>
          </a:p>
        </p:txBody>
      </p:sp>
      <p:sp>
        <p:nvSpPr>
          <p:cNvPr id="69" name="Shape 613"/>
          <p:cNvSpPr/>
          <p:nvPr/>
        </p:nvSpPr>
        <p:spPr>
          <a:xfrm>
            <a:off x="3109061" y="1964387"/>
            <a:ext cx="2540431" cy="368351"/>
          </a:xfrm>
          <a:prstGeom prst="rect">
            <a:avLst/>
          </a:prstGeom>
          <a:noFill/>
          <a:ln w="12700">
            <a:noFill/>
            <a:miter lim="400000"/>
          </a:ln>
          <a:effectLst/>
          <a:extLst>
            <a:ext uri="{C572A759-6A51-4108-AA02-DFA0A04FC94B}">
              <ma14:wrappingTextBoxFlag xmlns:ma14="http://schemas.microsoft.com/office/mac/drawingml/2011/main" val="1"/>
            </a:ext>
          </a:extLst>
        </p:spPr>
        <p:txBody>
          <a:bodyPr lIns="26789" tIns="26789" rIns="26789" bIns="26789" anchor="ctr"/>
          <a:lstStyle>
            <a:lvl1pPr algn="ctr"/>
          </a:lstStyle>
          <a:p>
            <a:r>
              <a:rPr lang="en-US" sz="1400" b="1" dirty="0">
                <a:solidFill>
                  <a:srgbClr val="253746"/>
                </a:solidFill>
                <a:latin typeface="Arial" charset="0"/>
                <a:ea typeface="Arial" charset="0"/>
                <a:cs typeface="Arial" charset="0"/>
              </a:rPr>
              <a:t>B</a:t>
            </a:r>
            <a:r>
              <a:rPr lang="en-US" sz="1400" b="1" dirty="0" smtClean="0">
                <a:solidFill>
                  <a:srgbClr val="253746"/>
                </a:solidFill>
                <a:latin typeface="Arial" charset="0"/>
                <a:ea typeface="Arial" charset="0"/>
                <a:cs typeface="Arial" charset="0"/>
              </a:rPr>
              <a:t>usiness </a:t>
            </a:r>
            <a:br>
              <a:rPr lang="en-US" sz="1400" b="1" dirty="0" smtClean="0">
                <a:solidFill>
                  <a:srgbClr val="253746"/>
                </a:solidFill>
                <a:latin typeface="Arial" charset="0"/>
                <a:ea typeface="Arial" charset="0"/>
                <a:cs typeface="Arial" charset="0"/>
              </a:rPr>
            </a:br>
            <a:r>
              <a:rPr lang="en-US" sz="1400" b="1" dirty="0" smtClean="0">
                <a:solidFill>
                  <a:srgbClr val="253746"/>
                </a:solidFill>
                <a:latin typeface="Arial" charset="0"/>
                <a:ea typeface="Arial" charset="0"/>
                <a:cs typeface="Arial" charset="0"/>
              </a:rPr>
              <a:t>Intelligence</a:t>
            </a:r>
            <a:endParaRPr lang="en-US" sz="1400" b="1" dirty="0">
              <a:solidFill>
                <a:srgbClr val="253746"/>
              </a:solidFill>
              <a:latin typeface="Arial" charset="0"/>
              <a:ea typeface="Arial" charset="0"/>
              <a:cs typeface="Arial" charset="0"/>
            </a:endParaRPr>
          </a:p>
        </p:txBody>
      </p:sp>
      <p:sp>
        <p:nvSpPr>
          <p:cNvPr id="71" name="Shape 615"/>
          <p:cNvSpPr/>
          <p:nvPr/>
        </p:nvSpPr>
        <p:spPr>
          <a:xfrm>
            <a:off x="4645470" y="3616044"/>
            <a:ext cx="589914" cy="368351"/>
          </a:xfrm>
          <a:prstGeom prst="rect">
            <a:avLst/>
          </a:prstGeom>
          <a:noFill/>
          <a:ln w="12700">
            <a:noFill/>
            <a:miter lim="400000"/>
          </a:ln>
          <a:effectLst/>
          <a:extLst>
            <a:ext uri="{C572A759-6A51-4108-AA02-DFA0A04FC94B}">
              <ma14:wrappingTextBoxFlag xmlns:ma14="http://schemas.microsoft.com/office/mac/drawingml/2011/main" val="1"/>
            </a:ext>
          </a:extLst>
        </p:spPr>
        <p:txBody>
          <a:bodyPr lIns="26789" tIns="26789" rIns="26789" bIns="26789" anchor="ctr"/>
          <a:lstStyle>
            <a:lvl1pPr algn="ctr"/>
          </a:lstStyle>
          <a:p>
            <a:r>
              <a:rPr lang="en-US" sz="1400" b="1" dirty="0">
                <a:solidFill>
                  <a:srgbClr val="253746"/>
                </a:solidFill>
                <a:latin typeface="Arial" charset="0"/>
                <a:ea typeface="Arial" charset="0"/>
                <a:cs typeface="Arial" charset="0"/>
              </a:rPr>
              <a:t>W</a:t>
            </a:r>
            <a:r>
              <a:rPr lang="en-US" sz="1400" b="1" dirty="0" smtClean="0">
                <a:solidFill>
                  <a:srgbClr val="253746"/>
                </a:solidFill>
                <a:latin typeface="Arial" charset="0"/>
                <a:ea typeface="Arial" charset="0"/>
                <a:cs typeface="Arial" charset="0"/>
              </a:rPr>
              <a:t>eb</a:t>
            </a:r>
            <a:endParaRPr lang="en-US" sz="1400" b="1" dirty="0">
              <a:solidFill>
                <a:srgbClr val="253746"/>
              </a:solidFill>
              <a:latin typeface="Arial" charset="0"/>
              <a:ea typeface="Arial" charset="0"/>
              <a:cs typeface="Arial" charset="0"/>
            </a:endParaRPr>
          </a:p>
        </p:txBody>
      </p:sp>
      <p:sp>
        <p:nvSpPr>
          <p:cNvPr id="72" name="Shape 628"/>
          <p:cNvSpPr/>
          <p:nvPr/>
        </p:nvSpPr>
        <p:spPr>
          <a:xfrm>
            <a:off x="6470842" y="1964387"/>
            <a:ext cx="2673158" cy="432174"/>
          </a:xfrm>
          <a:prstGeom prst="rect">
            <a:avLst/>
          </a:prstGeom>
          <a:noFill/>
          <a:ln w="12700">
            <a:noFill/>
            <a:miter lim="400000"/>
          </a:ln>
          <a:effectLst/>
          <a:extLst>
            <a:ext uri="{C572A759-6A51-4108-AA02-DFA0A04FC94B}">
              <ma14:wrappingTextBoxFlag xmlns:ma14="http://schemas.microsoft.com/office/mac/drawingml/2011/main" val="1"/>
            </a:ext>
          </a:extLst>
        </p:spPr>
        <p:txBody>
          <a:bodyPr lIns="26789" tIns="26789" rIns="26789" bIns="26789" anchor="ctr"/>
          <a:lstStyle>
            <a:lvl1pPr algn="ctr"/>
          </a:lstStyle>
          <a:p>
            <a:r>
              <a:rPr lang="en-US" sz="1400" b="1" dirty="0">
                <a:solidFill>
                  <a:srgbClr val="253746"/>
                </a:solidFill>
                <a:latin typeface="Arial" charset="0"/>
                <a:ea typeface="Arial" charset="0"/>
                <a:cs typeface="Arial" charset="0"/>
              </a:rPr>
              <a:t>S</a:t>
            </a:r>
            <a:r>
              <a:rPr lang="en-US" sz="1400" b="1" dirty="0" smtClean="0">
                <a:solidFill>
                  <a:srgbClr val="253746"/>
                </a:solidFill>
                <a:latin typeface="Arial" charset="0"/>
                <a:ea typeface="Arial" charset="0"/>
                <a:cs typeface="Arial" charset="0"/>
              </a:rPr>
              <a:t>cientific </a:t>
            </a:r>
            <a:br>
              <a:rPr lang="en-US" sz="1400" b="1" dirty="0" smtClean="0">
                <a:solidFill>
                  <a:srgbClr val="253746"/>
                </a:solidFill>
                <a:latin typeface="Arial" charset="0"/>
                <a:ea typeface="Arial" charset="0"/>
                <a:cs typeface="Arial" charset="0"/>
              </a:rPr>
            </a:br>
            <a:r>
              <a:rPr lang="en-US" sz="1400" b="1" dirty="0" smtClean="0">
                <a:solidFill>
                  <a:srgbClr val="253746"/>
                </a:solidFill>
                <a:latin typeface="Arial" charset="0"/>
                <a:ea typeface="Arial" charset="0"/>
                <a:cs typeface="Arial" charset="0"/>
              </a:rPr>
              <a:t>Computing / HPC</a:t>
            </a:r>
            <a:endParaRPr lang="en-US" sz="1400" b="1" dirty="0">
              <a:solidFill>
                <a:srgbClr val="253746"/>
              </a:solidFill>
              <a:latin typeface="Arial" charset="0"/>
              <a:ea typeface="Arial" charset="0"/>
              <a:cs typeface="Arial" charset="0"/>
            </a:endParaRPr>
          </a:p>
        </p:txBody>
      </p:sp>
      <p:sp>
        <p:nvSpPr>
          <p:cNvPr id="32" name="Shape 614"/>
          <p:cNvSpPr/>
          <p:nvPr/>
        </p:nvSpPr>
        <p:spPr>
          <a:xfrm>
            <a:off x="4452197" y="800900"/>
            <a:ext cx="3251864" cy="368350"/>
          </a:xfrm>
          <a:prstGeom prst="rect">
            <a:avLst/>
          </a:prstGeom>
          <a:noFill/>
          <a:ln w="12700">
            <a:noFill/>
            <a:miter lim="400000"/>
          </a:ln>
          <a:effectLst/>
          <a:extLst>
            <a:ext uri="{C572A759-6A51-4108-AA02-DFA0A04FC94B}">
              <ma14:wrappingTextBoxFlag xmlns:ma14="http://schemas.microsoft.com/office/mac/drawingml/2011/main" val="1"/>
            </a:ext>
          </a:extLst>
        </p:spPr>
        <p:txBody>
          <a:bodyPr lIns="26789" tIns="26789" rIns="26789" bIns="26789" anchor="ctr"/>
          <a:lstStyle>
            <a:lvl1pPr algn="ctr"/>
          </a:lstStyle>
          <a:p>
            <a:r>
              <a:rPr lang="en-US" sz="1400" b="1" dirty="0">
                <a:solidFill>
                  <a:srgbClr val="253746"/>
                </a:solidFill>
                <a:latin typeface="Arial" charset="0"/>
                <a:ea typeface="Arial" charset="0"/>
                <a:cs typeface="Arial" charset="0"/>
              </a:rPr>
              <a:t>M</a:t>
            </a:r>
            <a:r>
              <a:rPr lang="en-US" sz="1400" b="1" dirty="0" smtClean="0">
                <a:solidFill>
                  <a:srgbClr val="253746"/>
                </a:solidFill>
                <a:latin typeface="Arial" charset="0"/>
                <a:ea typeface="Arial" charset="0"/>
                <a:cs typeface="Arial" charset="0"/>
              </a:rPr>
              <a:t>achine </a:t>
            </a:r>
            <a:r>
              <a:rPr lang="en-US" sz="1400" b="1" dirty="0">
                <a:solidFill>
                  <a:srgbClr val="253746"/>
                </a:solidFill>
                <a:latin typeface="Arial" charset="0"/>
                <a:ea typeface="Arial" charset="0"/>
                <a:cs typeface="Arial" charset="0"/>
              </a:rPr>
              <a:t>L</a:t>
            </a:r>
            <a:r>
              <a:rPr lang="en-US" sz="1400" b="1" dirty="0" smtClean="0">
                <a:solidFill>
                  <a:srgbClr val="253746"/>
                </a:solidFill>
                <a:latin typeface="Arial" charset="0"/>
                <a:ea typeface="Arial" charset="0"/>
                <a:cs typeface="Arial" charset="0"/>
              </a:rPr>
              <a:t>earning</a:t>
            </a:r>
            <a:br>
              <a:rPr lang="en-US" sz="1400" b="1" dirty="0" smtClean="0">
                <a:solidFill>
                  <a:srgbClr val="253746"/>
                </a:solidFill>
                <a:latin typeface="Arial" charset="0"/>
                <a:ea typeface="Arial" charset="0"/>
                <a:cs typeface="Arial" charset="0"/>
              </a:rPr>
            </a:br>
            <a:r>
              <a:rPr lang="en-US" sz="1400" b="1" dirty="0" smtClean="0">
                <a:solidFill>
                  <a:srgbClr val="253746"/>
                </a:solidFill>
                <a:latin typeface="Arial" charset="0"/>
                <a:ea typeface="Arial" charset="0"/>
                <a:cs typeface="Arial" charset="0"/>
              </a:rPr>
              <a:t> / Statistics</a:t>
            </a:r>
            <a:endParaRPr lang="en-US" sz="1400" b="1" dirty="0">
              <a:solidFill>
                <a:srgbClr val="253746"/>
              </a:solidFill>
              <a:latin typeface="Arial" charset="0"/>
              <a:ea typeface="Arial" charset="0"/>
              <a:cs typeface="Arial" charset="0"/>
            </a:endParaRPr>
          </a:p>
        </p:txBody>
      </p:sp>
    </p:spTree>
    <p:extLst>
      <p:ext uri="{BB962C8B-B14F-4D97-AF65-F5344CB8AC3E}">
        <p14:creationId xmlns:p14="http://schemas.microsoft.com/office/powerpoint/2010/main" val="9329963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
                                        <p:tgtEl>
                                          <p:spTgt spid="44"/>
                                        </p:tgtEl>
                                      </p:cBhvr>
                                    </p:animEffect>
                                  </p:childTnLst>
                                </p:cTn>
                              </p:par>
                            </p:childTnLst>
                          </p:cTn>
                        </p:par>
                        <p:par>
                          <p:cTn id="8" fill="hold">
                            <p:stCondLst>
                              <p:cond delay="50"/>
                            </p:stCondLst>
                            <p:childTnLst>
                              <p:par>
                                <p:cTn id="9" presetID="10" presetClass="entr" presetSubtype="0" fill="hold"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50"/>
                                        <p:tgtEl>
                                          <p:spTgt spid="52"/>
                                        </p:tgtEl>
                                      </p:cBhvr>
                                    </p:animEffect>
                                  </p:childTnLst>
                                </p:cTn>
                              </p:par>
                            </p:childTnLst>
                          </p:cTn>
                        </p:par>
                        <p:par>
                          <p:cTn id="12" fill="hold">
                            <p:stCondLst>
                              <p:cond delay="100"/>
                            </p:stCondLst>
                            <p:childTnLst>
                              <p:par>
                                <p:cTn id="13" presetID="10" presetClass="entr" presetSubtype="0" fill="hold"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50"/>
                                        <p:tgtEl>
                                          <p:spTgt spid="50"/>
                                        </p:tgtEl>
                                      </p:cBhvr>
                                    </p:animEffect>
                                  </p:childTnLst>
                                </p:cTn>
                              </p:par>
                            </p:childTnLst>
                          </p:cTn>
                        </p:par>
                        <p:par>
                          <p:cTn id="16" fill="hold">
                            <p:stCondLst>
                              <p:cond delay="150"/>
                            </p:stCondLst>
                            <p:childTnLst>
                              <p:par>
                                <p:cTn id="17" presetID="10" presetClass="entr" presetSubtype="0" fill="hold" nodeType="after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
                                        <p:tgtEl>
                                          <p:spTgt spid="53"/>
                                        </p:tgtEl>
                                      </p:cBhvr>
                                    </p:animEffect>
                                  </p:childTnLst>
                                </p:cTn>
                              </p:par>
                            </p:childTnLst>
                          </p:cTn>
                        </p:par>
                        <p:par>
                          <p:cTn id="20" fill="hold">
                            <p:stCondLst>
                              <p:cond delay="200"/>
                            </p:stCondLst>
                            <p:childTnLst>
                              <p:par>
                                <p:cTn id="21" presetID="10" presetClass="entr" presetSubtype="0" fill="hold" nodeType="after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
                                        <p:tgtEl>
                                          <p:spTgt spid="54"/>
                                        </p:tgtEl>
                                      </p:cBhvr>
                                    </p:animEffect>
                                  </p:childTnLst>
                                </p:cTn>
                              </p:par>
                            </p:childTnLst>
                          </p:cTn>
                        </p:par>
                        <p:par>
                          <p:cTn id="24" fill="hold">
                            <p:stCondLst>
                              <p:cond delay="250"/>
                            </p:stCondLst>
                            <p:childTnLst>
                              <p:par>
                                <p:cTn id="25" presetID="10" presetClass="entr" presetSubtype="0" fill="hold" nodeType="after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
                                        <p:tgtEl>
                                          <p:spTgt spid="51"/>
                                        </p:tgtEl>
                                      </p:cBhvr>
                                    </p:animEffect>
                                  </p:childTnLst>
                                </p:cTn>
                              </p:par>
                            </p:childTnLst>
                          </p:cTn>
                        </p:par>
                        <p:par>
                          <p:cTn id="28" fill="hold">
                            <p:stCondLst>
                              <p:cond delay="3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
                                        <p:tgtEl>
                                          <p:spTgt spid="59"/>
                                        </p:tgtEl>
                                      </p:cBhvr>
                                    </p:animEffect>
                                  </p:childTnLst>
                                </p:cTn>
                              </p:par>
                            </p:childTnLst>
                          </p:cTn>
                        </p:par>
                        <p:par>
                          <p:cTn id="32" fill="hold">
                            <p:stCondLst>
                              <p:cond delay="350"/>
                            </p:stCondLst>
                            <p:childTnLst>
                              <p:par>
                                <p:cTn id="33" presetID="10" presetClass="entr" presetSubtype="0" fill="hold" nodeType="afterEffect">
                                  <p:stCondLst>
                                    <p:cond delay="0"/>
                                  </p:stCondLst>
                                  <p:childTnLst>
                                    <p:set>
                                      <p:cBhvr>
                                        <p:cTn id="34" dur="1" fill="hold">
                                          <p:stCondLst>
                                            <p:cond delay="0"/>
                                          </p:stCondLst>
                                        </p:cTn>
                                        <p:tgtEl>
                                          <p:spTgt spid="58"/>
                                        </p:tgtEl>
                                        <p:attrNameLst>
                                          <p:attrName>style.visibility</p:attrName>
                                        </p:attrNameLst>
                                      </p:cBhvr>
                                      <p:to>
                                        <p:strVal val="visible"/>
                                      </p:to>
                                    </p:set>
                                    <p:animEffect transition="in" filter="fade">
                                      <p:cBhvr>
                                        <p:cTn id="35" dur="50"/>
                                        <p:tgtEl>
                                          <p:spTgt spid="58"/>
                                        </p:tgtEl>
                                      </p:cBhvr>
                                    </p:animEffect>
                                  </p:childTnLst>
                                </p:cTn>
                              </p:par>
                            </p:childTnLst>
                          </p:cTn>
                        </p:par>
                        <p:par>
                          <p:cTn id="36" fill="hold">
                            <p:stCondLst>
                              <p:cond delay="400"/>
                            </p:stCondLst>
                            <p:childTnLst>
                              <p:par>
                                <p:cTn id="37" presetID="10" presetClass="entr" presetSubtype="0" fill="hold" grpId="0" nodeType="after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50"/>
                                        <p:tgtEl>
                                          <p:spTgt spid="55"/>
                                        </p:tgtEl>
                                      </p:cBhvr>
                                    </p:animEffect>
                                  </p:childTnLst>
                                </p:cTn>
                              </p:par>
                            </p:childTnLst>
                          </p:cTn>
                        </p:par>
                        <p:par>
                          <p:cTn id="40" fill="hold">
                            <p:stCondLst>
                              <p:cond delay="450"/>
                            </p:stCondLst>
                            <p:childTnLst>
                              <p:par>
                                <p:cTn id="41" presetID="10" presetClass="entr" presetSubtype="0" fill="hold" nodeType="afterEffect">
                                  <p:stCondLst>
                                    <p:cond delay="0"/>
                                  </p:stCondLst>
                                  <p:childTnLst>
                                    <p:set>
                                      <p:cBhvr>
                                        <p:cTn id="42" dur="1" fill="hold">
                                          <p:stCondLst>
                                            <p:cond delay="0"/>
                                          </p:stCondLst>
                                        </p:cTn>
                                        <p:tgtEl>
                                          <p:spTgt spid="57"/>
                                        </p:tgtEl>
                                        <p:attrNameLst>
                                          <p:attrName>style.visibility</p:attrName>
                                        </p:attrNameLst>
                                      </p:cBhvr>
                                      <p:to>
                                        <p:strVal val="visible"/>
                                      </p:to>
                                    </p:set>
                                    <p:animEffect transition="in" filter="fade">
                                      <p:cBhvr>
                                        <p:cTn id="43" dur="50"/>
                                        <p:tgtEl>
                                          <p:spTgt spid="57"/>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50"/>
                                        <p:tgtEl>
                                          <p:spTgt spid="48"/>
                                        </p:tgtEl>
                                      </p:cBhvr>
                                    </p:animEffect>
                                  </p:childTnLst>
                                </p:cTn>
                              </p:par>
                            </p:childTnLst>
                          </p:cTn>
                        </p:par>
                        <p:par>
                          <p:cTn id="48" fill="hold">
                            <p:stCondLst>
                              <p:cond delay="550"/>
                            </p:stCondLst>
                            <p:childTnLst>
                              <p:par>
                                <p:cTn id="49" presetID="10" presetClass="entr" presetSubtype="0" fill="hold" nodeType="after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fade">
                                      <p:cBhvr>
                                        <p:cTn id="51" dur="50"/>
                                        <p:tgtEl>
                                          <p:spTgt spid="46"/>
                                        </p:tgtEl>
                                      </p:cBhvr>
                                    </p:animEffect>
                                  </p:childTnLst>
                                </p:cTn>
                              </p:par>
                            </p:childTnLst>
                          </p:cTn>
                        </p:par>
                        <p:par>
                          <p:cTn id="52" fill="hold">
                            <p:stCondLst>
                              <p:cond delay="600"/>
                            </p:stCondLst>
                            <p:childTnLst>
                              <p:par>
                                <p:cTn id="53" presetID="10" presetClass="entr" presetSubtype="0" fill="hold" grpId="0" nodeType="after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fade">
                                      <p:cBhvr>
                                        <p:cTn id="55" dur="50"/>
                                        <p:tgtEl>
                                          <p:spTgt spid="49"/>
                                        </p:tgtEl>
                                      </p:cBhvr>
                                    </p:animEffect>
                                  </p:childTnLst>
                                </p:cTn>
                              </p:par>
                            </p:childTnLst>
                          </p:cTn>
                        </p:par>
                        <p:par>
                          <p:cTn id="56" fill="hold">
                            <p:stCondLst>
                              <p:cond delay="650"/>
                            </p:stCondLst>
                            <p:childTnLst>
                              <p:par>
                                <p:cTn id="57" presetID="10" presetClass="entr" presetSubtype="0" fill="hold" nodeType="after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50"/>
                                        <p:tgtEl>
                                          <p:spTgt spid="45"/>
                                        </p:tgtEl>
                                      </p:cBhvr>
                                    </p:animEffect>
                                  </p:childTnLst>
                                </p:cTn>
                              </p:par>
                            </p:childTnLst>
                          </p:cTn>
                        </p:par>
                        <p:par>
                          <p:cTn id="60" fill="hold">
                            <p:stCondLst>
                              <p:cond delay="700"/>
                            </p:stCondLst>
                            <p:childTnLst>
                              <p:par>
                                <p:cTn id="61" presetID="10" presetClass="entr" presetSubtype="0" fill="hold" nodeType="afterEffect">
                                  <p:stCondLst>
                                    <p:cond delay="0"/>
                                  </p:stCondLst>
                                  <p:childTnLst>
                                    <p:set>
                                      <p:cBhvr>
                                        <p:cTn id="62" dur="1" fill="hold">
                                          <p:stCondLst>
                                            <p:cond delay="0"/>
                                          </p:stCondLst>
                                        </p:cTn>
                                        <p:tgtEl>
                                          <p:spTgt spid="47"/>
                                        </p:tgtEl>
                                        <p:attrNameLst>
                                          <p:attrName>style.visibility</p:attrName>
                                        </p:attrNameLst>
                                      </p:cBhvr>
                                      <p:to>
                                        <p:strVal val="visible"/>
                                      </p:to>
                                    </p:set>
                                    <p:animEffect transition="in" filter="fade">
                                      <p:cBhvr>
                                        <p:cTn id="63" dur="50"/>
                                        <p:tgtEl>
                                          <p:spTgt spid="47"/>
                                        </p:tgtEl>
                                      </p:cBhvr>
                                    </p:animEffect>
                                  </p:childTnLst>
                                </p:cTn>
                              </p:par>
                            </p:childTnLst>
                          </p:cTn>
                        </p:par>
                        <p:par>
                          <p:cTn id="64" fill="hold">
                            <p:stCondLst>
                              <p:cond delay="750"/>
                            </p:stCondLst>
                            <p:childTnLst>
                              <p:par>
                                <p:cTn id="65" presetID="10" presetClass="entr" presetSubtype="0" fill="hold" nodeType="afterEffect">
                                  <p:stCondLst>
                                    <p:cond delay="0"/>
                                  </p:stCondLst>
                                  <p:childTnLst>
                                    <p:set>
                                      <p:cBhvr>
                                        <p:cTn id="66" dur="1" fill="hold">
                                          <p:stCondLst>
                                            <p:cond delay="0"/>
                                          </p:stCondLst>
                                        </p:cTn>
                                        <p:tgtEl>
                                          <p:spTgt spid="60"/>
                                        </p:tgtEl>
                                        <p:attrNameLst>
                                          <p:attrName>style.visibility</p:attrName>
                                        </p:attrNameLst>
                                      </p:cBhvr>
                                      <p:to>
                                        <p:strVal val="visible"/>
                                      </p:to>
                                    </p:set>
                                    <p:animEffect transition="in" filter="fade">
                                      <p:cBhvr>
                                        <p:cTn id="67" dur="50"/>
                                        <p:tgtEl>
                                          <p:spTgt spid="60"/>
                                        </p:tgtEl>
                                      </p:cBhvr>
                                    </p:animEffect>
                                  </p:childTnLst>
                                </p:cTn>
                              </p:par>
                            </p:childTnLst>
                          </p:cTn>
                        </p:par>
                        <p:par>
                          <p:cTn id="68" fill="hold">
                            <p:stCondLst>
                              <p:cond delay="800"/>
                            </p:stCondLst>
                            <p:childTnLst>
                              <p:par>
                                <p:cTn id="69" presetID="10" presetClass="entr" presetSubtype="0" fill="hold" nodeType="afterEffect">
                                  <p:stCondLst>
                                    <p:cond delay="0"/>
                                  </p:stCondLst>
                                  <p:childTnLst>
                                    <p:set>
                                      <p:cBhvr>
                                        <p:cTn id="70" dur="1" fill="hold">
                                          <p:stCondLst>
                                            <p:cond delay="0"/>
                                          </p:stCondLst>
                                        </p:cTn>
                                        <p:tgtEl>
                                          <p:spTgt spid="43"/>
                                        </p:tgtEl>
                                        <p:attrNameLst>
                                          <p:attrName>style.visibility</p:attrName>
                                        </p:attrNameLst>
                                      </p:cBhvr>
                                      <p:to>
                                        <p:strVal val="visible"/>
                                      </p:to>
                                    </p:set>
                                    <p:animEffect transition="in" filter="fade">
                                      <p:cBhvr>
                                        <p:cTn id="71" dur="50"/>
                                        <p:tgtEl>
                                          <p:spTgt spid="43"/>
                                        </p:tgtEl>
                                      </p:cBhvr>
                                    </p:animEffect>
                                  </p:childTnLst>
                                </p:cTn>
                              </p:par>
                            </p:childTnLst>
                          </p:cTn>
                        </p:par>
                        <p:par>
                          <p:cTn id="72" fill="hold">
                            <p:stCondLst>
                              <p:cond delay="850"/>
                            </p:stCondLst>
                            <p:childTnLst>
                              <p:par>
                                <p:cTn id="73" presetID="10" presetClass="entr" presetSubtype="0" fill="hold" nodeType="afterEffect">
                                  <p:stCondLst>
                                    <p:cond delay="0"/>
                                  </p:stCondLst>
                                  <p:childTnLst>
                                    <p:set>
                                      <p:cBhvr>
                                        <p:cTn id="74" dur="1" fill="hold">
                                          <p:stCondLst>
                                            <p:cond delay="0"/>
                                          </p:stCondLst>
                                        </p:cTn>
                                        <p:tgtEl>
                                          <p:spTgt spid="4"/>
                                        </p:tgtEl>
                                        <p:attrNameLst>
                                          <p:attrName>style.visibility</p:attrName>
                                        </p:attrNameLst>
                                      </p:cBhvr>
                                      <p:to>
                                        <p:strVal val="visible"/>
                                      </p:to>
                                    </p:set>
                                    <p:animEffect transition="in" filter="fade">
                                      <p:cBhvr>
                                        <p:cTn id="75" dur="50"/>
                                        <p:tgtEl>
                                          <p:spTgt spid="4"/>
                                        </p:tgtEl>
                                      </p:cBhvr>
                                    </p:animEffect>
                                  </p:childTnLst>
                                </p:cTn>
                              </p:par>
                            </p:childTnLst>
                          </p:cTn>
                        </p:par>
                        <p:par>
                          <p:cTn id="76" fill="hold">
                            <p:stCondLst>
                              <p:cond delay="900"/>
                            </p:stCondLst>
                            <p:childTnLst>
                              <p:par>
                                <p:cTn id="77" presetID="10" presetClass="entr" presetSubtype="0" fill="hold" grpId="0" nodeType="afterEffect">
                                  <p:stCondLst>
                                    <p:cond delay="0"/>
                                  </p:stCondLst>
                                  <p:childTnLst>
                                    <p:set>
                                      <p:cBhvr>
                                        <p:cTn id="78" dur="1" fill="hold">
                                          <p:stCondLst>
                                            <p:cond delay="0"/>
                                          </p:stCondLst>
                                        </p:cTn>
                                        <p:tgtEl>
                                          <p:spTgt spid="56"/>
                                        </p:tgtEl>
                                        <p:attrNameLst>
                                          <p:attrName>style.visibility</p:attrName>
                                        </p:attrNameLst>
                                      </p:cBhvr>
                                      <p:to>
                                        <p:strVal val="visible"/>
                                      </p:to>
                                    </p:set>
                                    <p:animEffect transition="in" filter="fade">
                                      <p:cBhvr>
                                        <p:cTn id="79" dur="5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5" grpId="0" animBg="1"/>
      <p:bldP spid="56" grpId="0" animBg="1"/>
      <p:bldP spid="5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asted-image-filtered.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48738" y="3769500"/>
            <a:ext cx="669309" cy="199246"/>
          </a:xfrm>
          <a:prstGeom prst="rect">
            <a:avLst/>
          </a:prstGeom>
          <a:ln w="3175">
            <a:miter lim="400000"/>
          </a:ln>
        </p:spPr>
      </p:pic>
      <p:pic>
        <p:nvPicPr>
          <p:cNvPr id="33" name="Picture 32"/>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3706368" y="288302"/>
            <a:ext cx="4663984" cy="4247557"/>
          </a:xfrm>
          <a:prstGeom prst="rect">
            <a:avLst/>
          </a:prstGeom>
        </p:spPr>
      </p:pic>
      <p:pic>
        <p:nvPicPr>
          <p:cNvPr id="43" name="image-filtered.png"/>
          <p:cNvPicPr>
            <a:picLocks noChangeAspect="1"/>
          </p:cNvPicPr>
          <p:nvPr/>
        </p:nvPicPr>
        <p:blipFill>
          <a:blip r:embed="rId5">
            <a:extLst/>
          </a:blip>
          <a:stretch>
            <a:fillRect/>
          </a:stretch>
        </p:blipFill>
        <p:spPr>
          <a:xfrm>
            <a:off x="4283393" y="487031"/>
            <a:ext cx="857598" cy="311035"/>
          </a:xfrm>
          <a:prstGeom prst="rect">
            <a:avLst/>
          </a:prstGeom>
          <a:ln w="12700">
            <a:miter lim="400000"/>
          </a:ln>
        </p:spPr>
      </p:pic>
      <p:pic>
        <p:nvPicPr>
          <p:cNvPr id="44" name="pasted-image-filtered.png"/>
          <p:cNvPicPr>
            <a:picLocks noChangeAspect="1"/>
          </p:cNvPicPr>
          <p:nvPr/>
        </p:nvPicPr>
        <p:blipFill rotWithShape="1">
          <a:blip r:embed="rId6" cstate="print">
            <a:extLst>
              <a:ext uri="{28A0092B-C50C-407E-A947-70E740481C1C}">
                <a14:useLocalDpi xmlns:a14="http://schemas.microsoft.com/office/drawing/2010/main"/>
              </a:ext>
            </a:extLst>
          </a:blip>
          <a:srcRect t="-2" r="52700" b="13253"/>
          <a:stretch/>
        </p:blipFill>
        <p:spPr>
          <a:xfrm>
            <a:off x="3419157" y="2485191"/>
            <a:ext cx="666691" cy="248510"/>
          </a:xfrm>
          <a:prstGeom prst="rect">
            <a:avLst/>
          </a:prstGeom>
          <a:ln w="3175">
            <a:miter lim="400000"/>
          </a:ln>
        </p:spPr>
      </p:pic>
      <p:pic>
        <p:nvPicPr>
          <p:cNvPr id="45" name="pasted-image-filtered.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545167" y="1306818"/>
            <a:ext cx="704083" cy="245424"/>
          </a:xfrm>
          <a:prstGeom prst="rect">
            <a:avLst/>
          </a:prstGeom>
          <a:ln w="3175">
            <a:miter lim="400000"/>
          </a:ln>
        </p:spPr>
      </p:pic>
      <p:pic>
        <p:nvPicPr>
          <p:cNvPr id="46" name="pasted-image-filtered.png"/>
          <p:cNvPicPr>
            <a:picLocks noChangeAspect="1"/>
          </p:cNvPicPr>
          <p:nvPr/>
        </p:nvPicPr>
        <p:blipFill>
          <a:blip r:embed="rId8">
            <a:extLst/>
          </a:blip>
          <a:stretch>
            <a:fillRect/>
          </a:stretch>
        </p:blipFill>
        <p:spPr>
          <a:xfrm>
            <a:off x="8050395" y="2465908"/>
            <a:ext cx="792120" cy="271585"/>
          </a:xfrm>
          <a:prstGeom prst="rect">
            <a:avLst/>
          </a:prstGeom>
          <a:ln w="3175">
            <a:miter lim="400000"/>
          </a:ln>
        </p:spPr>
      </p:pic>
      <p:pic>
        <p:nvPicPr>
          <p:cNvPr id="47" name="pasted-image-filtered.png"/>
          <p:cNvPicPr>
            <a:picLocks noChangeAspect="1"/>
          </p:cNvPicPr>
          <p:nvPr/>
        </p:nvPicPr>
        <p:blipFill>
          <a:blip r:embed="rId9">
            <a:extLst/>
          </a:blip>
          <a:stretch>
            <a:fillRect/>
          </a:stretch>
        </p:blipFill>
        <p:spPr>
          <a:xfrm>
            <a:off x="7116368" y="821291"/>
            <a:ext cx="857599" cy="355904"/>
          </a:xfrm>
          <a:prstGeom prst="rect">
            <a:avLst/>
          </a:prstGeom>
          <a:ln w="3175">
            <a:miter lim="400000"/>
          </a:ln>
        </p:spPr>
      </p:pic>
      <p:pic>
        <p:nvPicPr>
          <p:cNvPr id="48" name="pasted-image-filtered.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807421" y="2845060"/>
            <a:ext cx="493278" cy="219734"/>
          </a:xfrm>
          <a:prstGeom prst="rect">
            <a:avLst/>
          </a:prstGeom>
          <a:ln w="3175">
            <a:miter lim="400000"/>
          </a:ln>
        </p:spPr>
      </p:pic>
      <p:sp>
        <p:nvSpPr>
          <p:cNvPr id="49" name="Shape 547"/>
          <p:cNvSpPr/>
          <p:nvPr/>
        </p:nvSpPr>
        <p:spPr>
          <a:xfrm>
            <a:off x="7833964" y="1615247"/>
            <a:ext cx="582788" cy="231379"/>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lgn="ctr" defTabSz="584200">
              <a:defRPr sz="1200" b="1">
                <a:solidFill>
                  <a:schemeClr val="accent3"/>
                </a:solidFill>
                <a:latin typeface="+mj-lt"/>
                <a:ea typeface="+mj-ea"/>
                <a:cs typeface="+mj-cs"/>
                <a:sym typeface="Helvetica"/>
              </a:defRPr>
            </a:lvl1pPr>
          </a:lstStyle>
          <a:p>
            <a:r>
              <a:rPr dirty="0"/>
              <a:t>Numba</a:t>
            </a:r>
          </a:p>
        </p:txBody>
      </p:sp>
      <p:pic>
        <p:nvPicPr>
          <p:cNvPr id="50" name="pasted-image-filtered.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958289" y="3437607"/>
            <a:ext cx="519120" cy="180827"/>
          </a:xfrm>
          <a:prstGeom prst="rect">
            <a:avLst/>
          </a:prstGeom>
          <a:ln w="3175">
            <a:miter lim="400000"/>
          </a:ln>
        </p:spPr>
      </p:pic>
      <p:pic>
        <p:nvPicPr>
          <p:cNvPr id="51" name="pasted-image-filtered.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609215" y="4311384"/>
            <a:ext cx="644121" cy="252066"/>
          </a:xfrm>
          <a:prstGeom prst="rect">
            <a:avLst/>
          </a:prstGeom>
          <a:ln w="3175">
            <a:miter lim="400000"/>
          </a:ln>
        </p:spPr>
      </p:pic>
      <p:pic>
        <p:nvPicPr>
          <p:cNvPr id="52" name="pasted-image-filtered.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3764273" y="2820205"/>
            <a:ext cx="519119" cy="519119"/>
          </a:xfrm>
          <a:prstGeom prst="rect">
            <a:avLst/>
          </a:prstGeom>
          <a:ln w="3175">
            <a:miter lim="400000"/>
          </a:ln>
        </p:spPr>
      </p:pic>
      <p:pic>
        <p:nvPicPr>
          <p:cNvPr id="54" name="pasted-image-filtered.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4969081" y="4081233"/>
            <a:ext cx="481486" cy="481485"/>
          </a:xfrm>
          <a:prstGeom prst="rect">
            <a:avLst/>
          </a:prstGeom>
          <a:ln w="3175">
            <a:miter lim="400000"/>
          </a:ln>
        </p:spPr>
      </p:pic>
      <p:sp>
        <p:nvSpPr>
          <p:cNvPr id="55" name="Shape 553"/>
          <p:cNvSpPr/>
          <p:nvPr/>
        </p:nvSpPr>
        <p:spPr>
          <a:xfrm>
            <a:off x="7526043" y="3371701"/>
            <a:ext cx="413644" cy="231380"/>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lgn="ctr" defTabSz="584200">
              <a:defRPr sz="1200" b="1">
                <a:solidFill>
                  <a:schemeClr val="accent3"/>
                </a:solidFill>
                <a:latin typeface="+mj-lt"/>
                <a:ea typeface="+mj-ea"/>
                <a:cs typeface="+mj-cs"/>
                <a:sym typeface="Helvetica"/>
              </a:defRPr>
            </a:lvl1pPr>
          </a:lstStyle>
          <a:p>
            <a:r>
              <a:rPr dirty="0"/>
              <a:t>dask</a:t>
            </a:r>
          </a:p>
        </p:txBody>
      </p:sp>
      <p:sp>
        <p:nvSpPr>
          <p:cNvPr id="56" name="Shape 554"/>
          <p:cNvSpPr/>
          <p:nvPr/>
        </p:nvSpPr>
        <p:spPr>
          <a:xfrm>
            <a:off x="3754073" y="1516101"/>
            <a:ext cx="625203" cy="231379"/>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lgn="ctr" defTabSz="584200">
              <a:defRPr sz="1200" b="1">
                <a:solidFill>
                  <a:schemeClr val="accent3"/>
                </a:solidFill>
                <a:latin typeface="+mj-lt"/>
                <a:ea typeface="+mj-ea"/>
                <a:cs typeface="+mj-cs"/>
                <a:sym typeface="Helvetica"/>
              </a:defRPr>
            </a:lvl1pPr>
          </a:lstStyle>
          <a:p>
            <a:r>
              <a:t>xlwings</a:t>
            </a:r>
          </a:p>
        </p:txBody>
      </p:sp>
      <p:pic>
        <p:nvPicPr>
          <p:cNvPr id="57" name="spark-filtered.png" descr="spark.jpg"/>
          <p:cNvPicPr>
            <a:picLocks noChangeAspect="1"/>
          </p:cNvPicPr>
          <p:nvPr/>
        </p:nvPicPr>
        <p:blipFill rotWithShape="1">
          <a:blip r:embed="rId15" cstate="print">
            <a:extLst>
              <a:ext uri="{28A0092B-C50C-407E-A947-70E740481C1C}">
                <a14:useLocalDpi xmlns:a14="http://schemas.microsoft.com/office/drawing/2010/main"/>
              </a:ext>
            </a:extLst>
          </a:blip>
          <a:srcRect t="24150" b="21420"/>
          <a:stretch/>
        </p:blipFill>
        <p:spPr>
          <a:xfrm>
            <a:off x="7917381" y="3079765"/>
            <a:ext cx="642939" cy="349955"/>
          </a:xfrm>
          <a:prstGeom prst="rect">
            <a:avLst/>
          </a:prstGeom>
          <a:ln w="12700">
            <a:miter lim="400000"/>
          </a:ln>
        </p:spPr>
      </p:pic>
      <p:pic>
        <p:nvPicPr>
          <p:cNvPr id="58" name="pasted-image-filtered.png"/>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7351990" y="4168785"/>
            <a:ext cx="596998" cy="124673"/>
          </a:xfrm>
          <a:prstGeom prst="rect">
            <a:avLst/>
          </a:prstGeom>
          <a:ln w="3175">
            <a:miter lim="400000"/>
          </a:ln>
        </p:spPr>
      </p:pic>
      <p:sp>
        <p:nvSpPr>
          <p:cNvPr id="59" name="Shape 557"/>
          <p:cNvSpPr/>
          <p:nvPr/>
        </p:nvSpPr>
        <p:spPr>
          <a:xfrm>
            <a:off x="6660556" y="4266915"/>
            <a:ext cx="582713" cy="231379"/>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lgn="ctr" defTabSz="584200">
              <a:defRPr sz="1200" b="1">
                <a:latin typeface="+mj-lt"/>
                <a:ea typeface="+mj-ea"/>
                <a:cs typeface="+mj-cs"/>
                <a:sym typeface="Helvetica"/>
              </a:defRPr>
            </a:lvl1pPr>
          </a:lstStyle>
          <a:p>
            <a:r>
              <a:t>Airflow</a:t>
            </a:r>
          </a:p>
        </p:txBody>
      </p:sp>
      <p:pic>
        <p:nvPicPr>
          <p:cNvPr id="60" name="pasted-image-filtered.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939816" y="487031"/>
            <a:ext cx="1110579" cy="226378"/>
          </a:xfrm>
          <a:prstGeom prst="rect">
            <a:avLst/>
          </a:prstGeom>
          <a:ln w="3175">
            <a:miter lim="400000"/>
          </a:ln>
        </p:spPr>
      </p:pic>
      <p:grpSp>
        <p:nvGrpSpPr>
          <p:cNvPr id="4" name="Group 3"/>
          <p:cNvGrpSpPr/>
          <p:nvPr/>
        </p:nvGrpSpPr>
        <p:grpSpPr>
          <a:xfrm>
            <a:off x="3857244" y="975394"/>
            <a:ext cx="1009802" cy="381050"/>
            <a:chOff x="3638498" y="1038855"/>
            <a:chExt cx="1009802" cy="381050"/>
          </a:xfrm>
        </p:grpSpPr>
        <p:pic>
          <p:nvPicPr>
            <p:cNvPr id="61" name="pasted-image-filtered.png"/>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3638498" y="1038855"/>
              <a:ext cx="377315" cy="381050"/>
            </a:xfrm>
            <a:prstGeom prst="rect">
              <a:avLst/>
            </a:prstGeom>
            <a:ln w="12700">
              <a:miter lim="400000"/>
            </a:ln>
          </p:spPr>
        </p:pic>
        <p:sp>
          <p:nvSpPr>
            <p:cNvPr id="62" name="Shape 560"/>
            <p:cNvSpPr/>
            <p:nvPr/>
          </p:nvSpPr>
          <p:spPr>
            <a:xfrm>
              <a:off x="3944217" y="1117040"/>
              <a:ext cx="704083" cy="256779"/>
            </a:xfrm>
            <a:prstGeom prst="rect">
              <a:avLst/>
            </a:prstGeom>
            <a:ln w="12700">
              <a:miter lim="400000"/>
            </a:ln>
            <a:extLst>
              <a:ext uri="{C572A759-6A51-4108-AA02-DFA0A04FC94B}">
                <ma14:wrappingTextBoxFlag xmlns:ma14="http://schemas.microsoft.com/office/mac/drawingml/2011/main" val="1"/>
              </a:ext>
            </a:extLst>
          </p:spPr>
          <p:txBody>
            <a:bodyPr lIns="26789" tIns="26789" rIns="26789" bIns="26789" anchor="ctr">
              <a:spAutoFit/>
            </a:bodyPr>
            <a:lstStyle>
              <a:lvl1pPr algn="ctr" defTabSz="584200">
                <a:defRPr sz="1300" b="1">
                  <a:solidFill>
                    <a:schemeClr val="accent3">
                      <a:satOff val="-3188"/>
                      <a:lumOff val="-13215"/>
                    </a:schemeClr>
                  </a:solidFill>
                  <a:latin typeface="+mj-lt"/>
                  <a:ea typeface="+mj-ea"/>
                  <a:cs typeface="+mj-cs"/>
                  <a:sym typeface="Helvetica"/>
                </a:defRPr>
              </a:lvl1pPr>
            </a:lstStyle>
            <a:p>
              <a:r>
                <a:rPr dirty="0"/>
                <a:t>Blaze</a:t>
              </a:r>
            </a:p>
          </p:txBody>
        </p:sp>
      </p:grpSp>
      <p:pic>
        <p:nvPicPr>
          <p:cNvPr id="64" name="pasted-image.png"/>
          <p:cNvPicPr>
            <a:picLocks noChangeAspect="1"/>
          </p:cNvPicPr>
          <p:nvPr/>
        </p:nvPicPr>
        <p:blipFill>
          <a:blip r:embed="rId19">
            <a:extLst/>
          </a:blip>
          <a:stretch>
            <a:fillRect/>
          </a:stretch>
        </p:blipFill>
        <p:spPr>
          <a:xfrm>
            <a:off x="5420080" y="2004283"/>
            <a:ext cx="1194834" cy="1194834"/>
          </a:xfrm>
          <a:prstGeom prst="rect">
            <a:avLst/>
          </a:prstGeom>
          <a:ln w="12700">
            <a:miter lim="400000"/>
          </a:ln>
        </p:spPr>
      </p:pic>
      <p:sp>
        <p:nvSpPr>
          <p:cNvPr id="67" name="Title 5"/>
          <p:cNvSpPr txBox="1">
            <a:spLocks/>
          </p:cNvSpPr>
          <p:nvPr/>
        </p:nvSpPr>
        <p:spPr>
          <a:xfrm>
            <a:off x="271654" y="973936"/>
            <a:ext cx="2677506" cy="2700462"/>
          </a:xfrm>
          <a:prstGeom prst="rect">
            <a:avLst/>
          </a:prstGeom>
        </p:spPr>
        <p:txBody>
          <a:bodyPr vert="horz" lIns="0" tIns="91440" rIns="91440" bIns="91440" rtlCol="0" anchor="t" anchorCtr="0">
            <a:normAutofit fontScale="97500"/>
          </a:bodyPr>
          <a:lstStyle>
            <a:lvl1pPr algn="l" defTabSz="457200" rtl="0" eaLnBrk="1" latinLnBrk="0" hangingPunct="1">
              <a:spcBef>
                <a:spcPct val="0"/>
              </a:spcBef>
              <a:buNone/>
              <a:defRPr sz="3400" kern="1200">
                <a:solidFill>
                  <a:srgbClr val="3FAE2A"/>
                </a:solidFill>
                <a:latin typeface="Arial"/>
                <a:ea typeface="+mj-ea"/>
                <a:cs typeface="Arial"/>
              </a:defRPr>
            </a:lvl1pPr>
          </a:lstStyle>
          <a:p>
            <a:r>
              <a:rPr lang="en-US" sz="3600" dirty="0" smtClean="0"/>
              <a:t>Python is </a:t>
            </a:r>
            <a:br>
              <a:rPr lang="en-US" sz="3600" dirty="0" smtClean="0"/>
            </a:br>
            <a:r>
              <a:rPr lang="en-US" sz="3600" dirty="0" smtClean="0"/>
              <a:t>the common language</a:t>
            </a:r>
            <a:endParaRPr lang="en-US" dirty="0"/>
          </a:p>
        </p:txBody>
      </p:sp>
      <p:sp>
        <p:nvSpPr>
          <p:cNvPr id="68" name="Shape 612"/>
          <p:cNvSpPr/>
          <p:nvPr/>
        </p:nvSpPr>
        <p:spPr>
          <a:xfrm>
            <a:off x="5991129" y="3636462"/>
            <a:ext cx="2293879" cy="368351"/>
          </a:xfrm>
          <a:prstGeom prst="rect">
            <a:avLst/>
          </a:prstGeom>
          <a:noFill/>
          <a:ln w="12700">
            <a:noFill/>
            <a:miter lim="400000"/>
          </a:ln>
          <a:effectLst/>
          <a:extLst>
            <a:ext uri="{C572A759-6A51-4108-AA02-DFA0A04FC94B}">
              <ma14:wrappingTextBoxFlag xmlns:ma14="http://schemas.microsoft.com/office/mac/drawingml/2011/main" val="1"/>
            </a:ext>
          </a:extLst>
        </p:spPr>
        <p:txBody>
          <a:bodyPr lIns="26789" tIns="26789" rIns="26789" bIns="26789" anchor="ctr"/>
          <a:lstStyle>
            <a:lvl1pPr algn="ctr"/>
          </a:lstStyle>
          <a:p>
            <a:r>
              <a:rPr lang="en-US" sz="1400" b="1" dirty="0" smtClean="0">
                <a:solidFill>
                  <a:srgbClr val="253746"/>
                </a:solidFill>
                <a:latin typeface="Arial" charset="0"/>
                <a:ea typeface="Arial" charset="0"/>
                <a:cs typeface="Arial" charset="0"/>
              </a:rPr>
              <a:t>Distributed </a:t>
            </a:r>
            <a:br>
              <a:rPr lang="en-US" sz="1400" b="1" dirty="0" smtClean="0">
                <a:solidFill>
                  <a:srgbClr val="253746"/>
                </a:solidFill>
                <a:latin typeface="Arial" charset="0"/>
                <a:ea typeface="Arial" charset="0"/>
                <a:cs typeface="Arial" charset="0"/>
              </a:rPr>
            </a:br>
            <a:r>
              <a:rPr lang="en-US" sz="1400" b="1" dirty="0" smtClean="0">
                <a:solidFill>
                  <a:srgbClr val="253746"/>
                </a:solidFill>
                <a:latin typeface="Arial" charset="0"/>
                <a:ea typeface="Arial" charset="0"/>
                <a:cs typeface="Arial" charset="0"/>
              </a:rPr>
              <a:t>Systems</a:t>
            </a:r>
            <a:endParaRPr lang="en-US" sz="1400" b="1" dirty="0">
              <a:solidFill>
                <a:srgbClr val="253746"/>
              </a:solidFill>
              <a:latin typeface="Arial" charset="0"/>
              <a:ea typeface="Arial" charset="0"/>
              <a:cs typeface="Arial" charset="0"/>
            </a:endParaRPr>
          </a:p>
        </p:txBody>
      </p:sp>
      <p:sp>
        <p:nvSpPr>
          <p:cNvPr id="69" name="Shape 613"/>
          <p:cNvSpPr/>
          <p:nvPr/>
        </p:nvSpPr>
        <p:spPr>
          <a:xfrm>
            <a:off x="3109061" y="1964387"/>
            <a:ext cx="2540431" cy="368351"/>
          </a:xfrm>
          <a:prstGeom prst="rect">
            <a:avLst/>
          </a:prstGeom>
          <a:noFill/>
          <a:ln w="12700">
            <a:noFill/>
            <a:miter lim="400000"/>
          </a:ln>
          <a:effectLst/>
          <a:extLst>
            <a:ext uri="{C572A759-6A51-4108-AA02-DFA0A04FC94B}">
              <ma14:wrappingTextBoxFlag xmlns:ma14="http://schemas.microsoft.com/office/mac/drawingml/2011/main" val="1"/>
            </a:ext>
          </a:extLst>
        </p:spPr>
        <p:txBody>
          <a:bodyPr lIns="26789" tIns="26789" rIns="26789" bIns="26789" anchor="ctr"/>
          <a:lstStyle>
            <a:lvl1pPr algn="ctr"/>
          </a:lstStyle>
          <a:p>
            <a:r>
              <a:rPr lang="en-US" sz="1400" b="1" dirty="0">
                <a:solidFill>
                  <a:srgbClr val="253746"/>
                </a:solidFill>
                <a:latin typeface="Arial" charset="0"/>
                <a:ea typeface="Arial" charset="0"/>
                <a:cs typeface="Arial" charset="0"/>
              </a:rPr>
              <a:t>B</a:t>
            </a:r>
            <a:r>
              <a:rPr lang="en-US" sz="1400" b="1" dirty="0" smtClean="0">
                <a:solidFill>
                  <a:srgbClr val="253746"/>
                </a:solidFill>
                <a:latin typeface="Arial" charset="0"/>
                <a:ea typeface="Arial" charset="0"/>
                <a:cs typeface="Arial" charset="0"/>
              </a:rPr>
              <a:t>usiness </a:t>
            </a:r>
            <a:br>
              <a:rPr lang="en-US" sz="1400" b="1" dirty="0" smtClean="0">
                <a:solidFill>
                  <a:srgbClr val="253746"/>
                </a:solidFill>
                <a:latin typeface="Arial" charset="0"/>
                <a:ea typeface="Arial" charset="0"/>
                <a:cs typeface="Arial" charset="0"/>
              </a:rPr>
            </a:br>
            <a:r>
              <a:rPr lang="en-US" sz="1400" b="1" dirty="0" smtClean="0">
                <a:solidFill>
                  <a:srgbClr val="253746"/>
                </a:solidFill>
                <a:latin typeface="Arial" charset="0"/>
                <a:ea typeface="Arial" charset="0"/>
                <a:cs typeface="Arial" charset="0"/>
              </a:rPr>
              <a:t>Intelligence</a:t>
            </a:r>
            <a:endParaRPr lang="en-US" sz="1400" b="1" dirty="0">
              <a:solidFill>
                <a:srgbClr val="253746"/>
              </a:solidFill>
              <a:latin typeface="Arial" charset="0"/>
              <a:ea typeface="Arial" charset="0"/>
              <a:cs typeface="Arial" charset="0"/>
            </a:endParaRPr>
          </a:p>
        </p:txBody>
      </p:sp>
      <p:sp>
        <p:nvSpPr>
          <p:cNvPr id="71" name="Shape 615"/>
          <p:cNvSpPr/>
          <p:nvPr/>
        </p:nvSpPr>
        <p:spPr>
          <a:xfrm>
            <a:off x="4645470" y="3616044"/>
            <a:ext cx="589914" cy="368351"/>
          </a:xfrm>
          <a:prstGeom prst="rect">
            <a:avLst/>
          </a:prstGeom>
          <a:noFill/>
          <a:ln w="12700">
            <a:noFill/>
            <a:miter lim="400000"/>
          </a:ln>
          <a:effectLst/>
          <a:extLst>
            <a:ext uri="{C572A759-6A51-4108-AA02-DFA0A04FC94B}">
              <ma14:wrappingTextBoxFlag xmlns:ma14="http://schemas.microsoft.com/office/mac/drawingml/2011/main" val="1"/>
            </a:ext>
          </a:extLst>
        </p:spPr>
        <p:txBody>
          <a:bodyPr lIns="26789" tIns="26789" rIns="26789" bIns="26789" anchor="ctr"/>
          <a:lstStyle>
            <a:lvl1pPr algn="ctr"/>
          </a:lstStyle>
          <a:p>
            <a:r>
              <a:rPr lang="en-US" sz="1400" b="1" dirty="0">
                <a:solidFill>
                  <a:srgbClr val="253746"/>
                </a:solidFill>
                <a:latin typeface="Arial" charset="0"/>
                <a:ea typeface="Arial" charset="0"/>
                <a:cs typeface="Arial" charset="0"/>
              </a:rPr>
              <a:t>W</a:t>
            </a:r>
            <a:r>
              <a:rPr lang="en-US" sz="1400" b="1" dirty="0" smtClean="0">
                <a:solidFill>
                  <a:srgbClr val="253746"/>
                </a:solidFill>
                <a:latin typeface="Arial" charset="0"/>
                <a:ea typeface="Arial" charset="0"/>
                <a:cs typeface="Arial" charset="0"/>
              </a:rPr>
              <a:t>eb</a:t>
            </a:r>
            <a:endParaRPr lang="en-US" sz="1400" b="1" dirty="0">
              <a:solidFill>
                <a:srgbClr val="253746"/>
              </a:solidFill>
              <a:latin typeface="Arial" charset="0"/>
              <a:ea typeface="Arial" charset="0"/>
              <a:cs typeface="Arial" charset="0"/>
            </a:endParaRPr>
          </a:p>
        </p:txBody>
      </p:sp>
      <p:sp>
        <p:nvSpPr>
          <p:cNvPr id="72" name="Shape 628"/>
          <p:cNvSpPr/>
          <p:nvPr/>
        </p:nvSpPr>
        <p:spPr>
          <a:xfrm>
            <a:off x="6470842" y="1964387"/>
            <a:ext cx="2673158" cy="432174"/>
          </a:xfrm>
          <a:prstGeom prst="rect">
            <a:avLst/>
          </a:prstGeom>
          <a:noFill/>
          <a:ln w="12700">
            <a:noFill/>
            <a:miter lim="400000"/>
          </a:ln>
          <a:effectLst/>
          <a:extLst>
            <a:ext uri="{C572A759-6A51-4108-AA02-DFA0A04FC94B}">
              <ma14:wrappingTextBoxFlag xmlns:ma14="http://schemas.microsoft.com/office/mac/drawingml/2011/main" val="1"/>
            </a:ext>
          </a:extLst>
        </p:spPr>
        <p:txBody>
          <a:bodyPr lIns="26789" tIns="26789" rIns="26789" bIns="26789" anchor="ctr"/>
          <a:lstStyle>
            <a:lvl1pPr algn="ctr"/>
          </a:lstStyle>
          <a:p>
            <a:r>
              <a:rPr lang="en-US" sz="1400" b="1" dirty="0">
                <a:solidFill>
                  <a:srgbClr val="253746"/>
                </a:solidFill>
                <a:latin typeface="Arial" charset="0"/>
                <a:ea typeface="Arial" charset="0"/>
                <a:cs typeface="Arial" charset="0"/>
              </a:rPr>
              <a:t>S</a:t>
            </a:r>
            <a:r>
              <a:rPr lang="en-US" sz="1400" b="1" dirty="0" smtClean="0">
                <a:solidFill>
                  <a:srgbClr val="253746"/>
                </a:solidFill>
                <a:latin typeface="Arial" charset="0"/>
                <a:ea typeface="Arial" charset="0"/>
                <a:cs typeface="Arial" charset="0"/>
              </a:rPr>
              <a:t>cientific </a:t>
            </a:r>
            <a:br>
              <a:rPr lang="en-US" sz="1400" b="1" dirty="0" smtClean="0">
                <a:solidFill>
                  <a:srgbClr val="253746"/>
                </a:solidFill>
                <a:latin typeface="Arial" charset="0"/>
                <a:ea typeface="Arial" charset="0"/>
                <a:cs typeface="Arial" charset="0"/>
              </a:rPr>
            </a:br>
            <a:r>
              <a:rPr lang="en-US" sz="1400" b="1" dirty="0" smtClean="0">
                <a:solidFill>
                  <a:srgbClr val="253746"/>
                </a:solidFill>
                <a:latin typeface="Arial" charset="0"/>
                <a:ea typeface="Arial" charset="0"/>
                <a:cs typeface="Arial" charset="0"/>
              </a:rPr>
              <a:t>Computing / HPC</a:t>
            </a:r>
            <a:endParaRPr lang="en-US" sz="1400" b="1" dirty="0">
              <a:solidFill>
                <a:srgbClr val="253746"/>
              </a:solidFill>
              <a:latin typeface="Arial" charset="0"/>
              <a:ea typeface="Arial" charset="0"/>
              <a:cs typeface="Arial" charset="0"/>
            </a:endParaRPr>
          </a:p>
        </p:txBody>
      </p:sp>
      <p:sp>
        <p:nvSpPr>
          <p:cNvPr id="32" name="Shape 614"/>
          <p:cNvSpPr/>
          <p:nvPr/>
        </p:nvSpPr>
        <p:spPr>
          <a:xfrm>
            <a:off x="4452197" y="800900"/>
            <a:ext cx="3251864" cy="368350"/>
          </a:xfrm>
          <a:prstGeom prst="rect">
            <a:avLst/>
          </a:prstGeom>
          <a:noFill/>
          <a:ln w="12700">
            <a:noFill/>
            <a:miter lim="400000"/>
          </a:ln>
          <a:effectLst/>
          <a:extLst>
            <a:ext uri="{C572A759-6A51-4108-AA02-DFA0A04FC94B}">
              <ma14:wrappingTextBoxFlag xmlns:ma14="http://schemas.microsoft.com/office/mac/drawingml/2011/main" val="1"/>
            </a:ext>
          </a:extLst>
        </p:spPr>
        <p:txBody>
          <a:bodyPr lIns="26789" tIns="26789" rIns="26789" bIns="26789" anchor="ctr"/>
          <a:lstStyle>
            <a:lvl1pPr algn="ctr"/>
          </a:lstStyle>
          <a:p>
            <a:r>
              <a:rPr lang="en-US" sz="1400" b="1" dirty="0">
                <a:solidFill>
                  <a:srgbClr val="253746"/>
                </a:solidFill>
                <a:latin typeface="Arial" charset="0"/>
                <a:ea typeface="Arial" charset="0"/>
                <a:cs typeface="Arial" charset="0"/>
              </a:rPr>
              <a:t>M</a:t>
            </a:r>
            <a:r>
              <a:rPr lang="en-US" sz="1400" b="1" dirty="0" smtClean="0">
                <a:solidFill>
                  <a:srgbClr val="253746"/>
                </a:solidFill>
                <a:latin typeface="Arial" charset="0"/>
                <a:ea typeface="Arial" charset="0"/>
                <a:cs typeface="Arial" charset="0"/>
              </a:rPr>
              <a:t>achine </a:t>
            </a:r>
            <a:r>
              <a:rPr lang="en-US" sz="1400" b="1" dirty="0">
                <a:solidFill>
                  <a:srgbClr val="253746"/>
                </a:solidFill>
                <a:latin typeface="Arial" charset="0"/>
                <a:ea typeface="Arial" charset="0"/>
                <a:cs typeface="Arial" charset="0"/>
              </a:rPr>
              <a:t>L</a:t>
            </a:r>
            <a:r>
              <a:rPr lang="en-US" sz="1400" b="1" dirty="0" smtClean="0">
                <a:solidFill>
                  <a:srgbClr val="253746"/>
                </a:solidFill>
                <a:latin typeface="Arial" charset="0"/>
                <a:ea typeface="Arial" charset="0"/>
                <a:cs typeface="Arial" charset="0"/>
              </a:rPr>
              <a:t>earning</a:t>
            </a:r>
            <a:br>
              <a:rPr lang="en-US" sz="1400" b="1" dirty="0" smtClean="0">
                <a:solidFill>
                  <a:srgbClr val="253746"/>
                </a:solidFill>
                <a:latin typeface="Arial" charset="0"/>
                <a:ea typeface="Arial" charset="0"/>
                <a:cs typeface="Arial" charset="0"/>
              </a:rPr>
            </a:br>
            <a:r>
              <a:rPr lang="en-US" sz="1400" b="1" dirty="0" smtClean="0">
                <a:solidFill>
                  <a:srgbClr val="253746"/>
                </a:solidFill>
                <a:latin typeface="Arial" charset="0"/>
                <a:ea typeface="Arial" charset="0"/>
                <a:cs typeface="Arial" charset="0"/>
              </a:rPr>
              <a:t> / Statistics</a:t>
            </a:r>
            <a:endParaRPr lang="en-US" sz="1400" b="1" dirty="0">
              <a:solidFill>
                <a:srgbClr val="253746"/>
              </a:solidFill>
              <a:latin typeface="Arial" charset="0"/>
              <a:ea typeface="Arial" charset="0"/>
              <a:cs typeface="Arial" charset="0"/>
            </a:endParaRPr>
          </a:p>
        </p:txBody>
      </p:sp>
    </p:spTree>
    <p:extLst>
      <p:ext uri="{BB962C8B-B14F-4D97-AF65-F5344CB8AC3E}">
        <p14:creationId xmlns:p14="http://schemas.microsoft.com/office/powerpoint/2010/main" val="26435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500" fill="hold"/>
                                        <p:tgtEl>
                                          <p:spTgt spid="64"/>
                                        </p:tgtEl>
                                        <p:attrNameLst>
                                          <p:attrName>ppt_w</p:attrName>
                                        </p:attrNameLst>
                                      </p:cBhvr>
                                      <p:tavLst>
                                        <p:tav tm="0">
                                          <p:val>
                                            <p:strVal val="#ppt_w*0.70"/>
                                          </p:val>
                                        </p:tav>
                                        <p:tav tm="100000">
                                          <p:val>
                                            <p:strVal val="#ppt_w"/>
                                          </p:val>
                                        </p:tav>
                                      </p:tavLst>
                                    </p:anim>
                                    <p:anim calcmode="lin" valueType="num">
                                      <p:cBhvr>
                                        <p:cTn id="8" dur="500" fill="hold"/>
                                        <p:tgtEl>
                                          <p:spTgt spid="64"/>
                                        </p:tgtEl>
                                        <p:attrNameLst>
                                          <p:attrName>ppt_h</p:attrName>
                                        </p:attrNameLst>
                                      </p:cBhvr>
                                      <p:tavLst>
                                        <p:tav tm="0">
                                          <p:val>
                                            <p:strVal val="#ppt_h"/>
                                          </p:val>
                                        </p:tav>
                                        <p:tav tm="100000">
                                          <p:val>
                                            <p:strVal val="#ppt_h"/>
                                          </p:val>
                                        </p:tav>
                                      </p:tavLst>
                                    </p:anim>
                                    <p:animEffect transition="in" filter="fade">
                                      <p:cBhvr>
                                        <p:cTn id="9"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80"/>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3706368" y="288302"/>
            <a:ext cx="4663984" cy="4247557"/>
          </a:xfrm>
          <a:prstGeom prst="rect">
            <a:avLst/>
          </a:prstGeom>
        </p:spPr>
      </p:pic>
      <p:sp>
        <p:nvSpPr>
          <p:cNvPr id="67" name="Title 5"/>
          <p:cNvSpPr txBox="1">
            <a:spLocks/>
          </p:cNvSpPr>
          <p:nvPr/>
        </p:nvSpPr>
        <p:spPr>
          <a:xfrm>
            <a:off x="271654" y="973936"/>
            <a:ext cx="2677506" cy="2700462"/>
          </a:xfrm>
          <a:prstGeom prst="rect">
            <a:avLst/>
          </a:prstGeom>
        </p:spPr>
        <p:txBody>
          <a:bodyPr vert="horz" lIns="0" tIns="91440" rIns="91440" bIns="91440" rtlCol="0" anchor="t" anchorCtr="0">
            <a:normAutofit fontScale="97500"/>
          </a:bodyPr>
          <a:lstStyle>
            <a:lvl1pPr algn="l" defTabSz="457200" rtl="0" eaLnBrk="1" latinLnBrk="0" hangingPunct="1">
              <a:spcBef>
                <a:spcPct val="0"/>
              </a:spcBef>
              <a:buNone/>
              <a:defRPr sz="3400" kern="1200">
                <a:solidFill>
                  <a:srgbClr val="3FAE2A"/>
                </a:solidFill>
                <a:latin typeface="Arial"/>
                <a:ea typeface="+mj-ea"/>
                <a:cs typeface="Arial"/>
              </a:defRPr>
            </a:lvl1pPr>
          </a:lstStyle>
          <a:p>
            <a:r>
              <a:rPr lang="en-US" sz="3600" dirty="0"/>
              <a:t>Python’s </a:t>
            </a:r>
            <a:r>
              <a:rPr lang="en-US" sz="3600" dirty="0" smtClean="0"/>
              <a:t/>
            </a:r>
            <a:br>
              <a:rPr lang="en-US" sz="3600" dirty="0" smtClean="0"/>
            </a:br>
            <a:r>
              <a:rPr lang="en-US" sz="3600" dirty="0" smtClean="0"/>
              <a:t>Not </a:t>
            </a:r>
            <a:r>
              <a:rPr lang="en-US" sz="3600" dirty="0"/>
              <a:t>the </a:t>
            </a:r>
            <a:r>
              <a:rPr lang="en-US" sz="3600" dirty="0" smtClean="0"/>
              <a:t/>
            </a:r>
            <a:br>
              <a:rPr lang="en-US" sz="3600" dirty="0" smtClean="0"/>
            </a:br>
            <a:r>
              <a:rPr lang="en-US" sz="3600" dirty="0" smtClean="0"/>
              <a:t>Only </a:t>
            </a:r>
            <a:r>
              <a:rPr lang="en-US" sz="3600" dirty="0"/>
              <a:t>One…</a:t>
            </a:r>
            <a:endParaRPr lang="en-US" dirty="0"/>
          </a:p>
        </p:txBody>
      </p:sp>
      <p:sp>
        <p:nvSpPr>
          <p:cNvPr id="68" name="Shape 612"/>
          <p:cNvSpPr/>
          <p:nvPr/>
        </p:nvSpPr>
        <p:spPr>
          <a:xfrm>
            <a:off x="5991129" y="3636462"/>
            <a:ext cx="2293879" cy="368351"/>
          </a:xfrm>
          <a:prstGeom prst="rect">
            <a:avLst/>
          </a:prstGeom>
          <a:noFill/>
          <a:ln w="12700">
            <a:noFill/>
            <a:miter lim="400000"/>
          </a:ln>
          <a:effectLst/>
          <a:extLst>
            <a:ext uri="{C572A759-6A51-4108-AA02-DFA0A04FC94B}">
              <ma14:wrappingTextBoxFlag xmlns:ma14="http://schemas.microsoft.com/office/mac/drawingml/2011/main" val="1"/>
            </a:ext>
          </a:extLst>
        </p:spPr>
        <p:txBody>
          <a:bodyPr lIns="26789" tIns="26789" rIns="26789" bIns="26789" anchor="ctr"/>
          <a:lstStyle>
            <a:lvl1pPr algn="ctr"/>
          </a:lstStyle>
          <a:p>
            <a:r>
              <a:rPr lang="en-US" sz="1400" b="1" dirty="0" smtClean="0">
                <a:solidFill>
                  <a:srgbClr val="253746"/>
                </a:solidFill>
                <a:latin typeface="Arial" charset="0"/>
                <a:ea typeface="Arial" charset="0"/>
                <a:cs typeface="Arial" charset="0"/>
              </a:rPr>
              <a:t>Distributed </a:t>
            </a:r>
            <a:br>
              <a:rPr lang="en-US" sz="1400" b="1" dirty="0" smtClean="0">
                <a:solidFill>
                  <a:srgbClr val="253746"/>
                </a:solidFill>
                <a:latin typeface="Arial" charset="0"/>
                <a:ea typeface="Arial" charset="0"/>
                <a:cs typeface="Arial" charset="0"/>
              </a:rPr>
            </a:br>
            <a:r>
              <a:rPr lang="en-US" sz="1400" b="1" dirty="0" smtClean="0">
                <a:solidFill>
                  <a:srgbClr val="253746"/>
                </a:solidFill>
                <a:latin typeface="Arial" charset="0"/>
                <a:ea typeface="Arial" charset="0"/>
                <a:cs typeface="Arial" charset="0"/>
              </a:rPr>
              <a:t>Systems</a:t>
            </a:r>
            <a:endParaRPr lang="en-US" sz="1400" b="1" dirty="0">
              <a:solidFill>
                <a:srgbClr val="253746"/>
              </a:solidFill>
              <a:latin typeface="Arial" charset="0"/>
              <a:ea typeface="Arial" charset="0"/>
              <a:cs typeface="Arial" charset="0"/>
            </a:endParaRPr>
          </a:p>
        </p:txBody>
      </p:sp>
      <p:sp>
        <p:nvSpPr>
          <p:cNvPr id="69" name="Shape 613"/>
          <p:cNvSpPr/>
          <p:nvPr/>
        </p:nvSpPr>
        <p:spPr>
          <a:xfrm>
            <a:off x="3109061" y="1964387"/>
            <a:ext cx="2540431" cy="368351"/>
          </a:xfrm>
          <a:prstGeom prst="rect">
            <a:avLst/>
          </a:prstGeom>
          <a:noFill/>
          <a:ln w="12700">
            <a:noFill/>
            <a:miter lim="400000"/>
          </a:ln>
          <a:effectLst/>
          <a:extLst>
            <a:ext uri="{C572A759-6A51-4108-AA02-DFA0A04FC94B}">
              <ma14:wrappingTextBoxFlag xmlns:ma14="http://schemas.microsoft.com/office/mac/drawingml/2011/main" val="1"/>
            </a:ext>
          </a:extLst>
        </p:spPr>
        <p:txBody>
          <a:bodyPr lIns="26789" tIns="26789" rIns="26789" bIns="26789" anchor="ctr"/>
          <a:lstStyle>
            <a:lvl1pPr algn="ctr"/>
          </a:lstStyle>
          <a:p>
            <a:r>
              <a:rPr lang="en-US" sz="1400" b="1" dirty="0">
                <a:solidFill>
                  <a:srgbClr val="253746"/>
                </a:solidFill>
                <a:latin typeface="Arial" charset="0"/>
                <a:ea typeface="Arial" charset="0"/>
                <a:cs typeface="Arial" charset="0"/>
              </a:rPr>
              <a:t>B</a:t>
            </a:r>
            <a:r>
              <a:rPr lang="en-US" sz="1400" b="1" dirty="0" smtClean="0">
                <a:solidFill>
                  <a:srgbClr val="253746"/>
                </a:solidFill>
                <a:latin typeface="Arial" charset="0"/>
                <a:ea typeface="Arial" charset="0"/>
                <a:cs typeface="Arial" charset="0"/>
              </a:rPr>
              <a:t>usiness </a:t>
            </a:r>
            <a:br>
              <a:rPr lang="en-US" sz="1400" b="1" dirty="0" smtClean="0">
                <a:solidFill>
                  <a:srgbClr val="253746"/>
                </a:solidFill>
                <a:latin typeface="Arial" charset="0"/>
                <a:ea typeface="Arial" charset="0"/>
                <a:cs typeface="Arial" charset="0"/>
              </a:rPr>
            </a:br>
            <a:r>
              <a:rPr lang="en-US" sz="1400" b="1" dirty="0" smtClean="0">
                <a:solidFill>
                  <a:srgbClr val="253746"/>
                </a:solidFill>
                <a:latin typeface="Arial" charset="0"/>
                <a:ea typeface="Arial" charset="0"/>
                <a:cs typeface="Arial" charset="0"/>
              </a:rPr>
              <a:t>Intelligence</a:t>
            </a:r>
            <a:endParaRPr lang="en-US" sz="1400" b="1" dirty="0">
              <a:solidFill>
                <a:srgbClr val="253746"/>
              </a:solidFill>
              <a:latin typeface="Arial" charset="0"/>
              <a:ea typeface="Arial" charset="0"/>
              <a:cs typeface="Arial" charset="0"/>
            </a:endParaRPr>
          </a:p>
        </p:txBody>
      </p:sp>
      <p:sp>
        <p:nvSpPr>
          <p:cNvPr id="71" name="Shape 615"/>
          <p:cNvSpPr/>
          <p:nvPr/>
        </p:nvSpPr>
        <p:spPr>
          <a:xfrm>
            <a:off x="4645470" y="3616044"/>
            <a:ext cx="589914" cy="368351"/>
          </a:xfrm>
          <a:prstGeom prst="rect">
            <a:avLst/>
          </a:prstGeom>
          <a:noFill/>
          <a:ln w="12700">
            <a:noFill/>
            <a:miter lim="400000"/>
          </a:ln>
          <a:effectLst/>
          <a:extLst>
            <a:ext uri="{C572A759-6A51-4108-AA02-DFA0A04FC94B}">
              <ma14:wrappingTextBoxFlag xmlns:ma14="http://schemas.microsoft.com/office/mac/drawingml/2011/main" val="1"/>
            </a:ext>
          </a:extLst>
        </p:spPr>
        <p:txBody>
          <a:bodyPr lIns="26789" tIns="26789" rIns="26789" bIns="26789" anchor="ctr"/>
          <a:lstStyle>
            <a:lvl1pPr algn="ctr"/>
          </a:lstStyle>
          <a:p>
            <a:r>
              <a:rPr lang="en-US" sz="1400" b="1" dirty="0">
                <a:solidFill>
                  <a:srgbClr val="253746"/>
                </a:solidFill>
                <a:latin typeface="Arial" charset="0"/>
                <a:ea typeface="Arial" charset="0"/>
                <a:cs typeface="Arial" charset="0"/>
              </a:rPr>
              <a:t>W</a:t>
            </a:r>
            <a:r>
              <a:rPr lang="en-US" sz="1400" b="1" dirty="0" smtClean="0">
                <a:solidFill>
                  <a:srgbClr val="253746"/>
                </a:solidFill>
                <a:latin typeface="Arial" charset="0"/>
                <a:ea typeface="Arial" charset="0"/>
                <a:cs typeface="Arial" charset="0"/>
              </a:rPr>
              <a:t>eb</a:t>
            </a:r>
            <a:endParaRPr lang="en-US" sz="1400" b="1" dirty="0">
              <a:solidFill>
                <a:srgbClr val="253746"/>
              </a:solidFill>
              <a:latin typeface="Arial" charset="0"/>
              <a:ea typeface="Arial" charset="0"/>
              <a:cs typeface="Arial" charset="0"/>
            </a:endParaRPr>
          </a:p>
        </p:txBody>
      </p:sp>
      <p:sp>
        <p:nvSpPr>
          <p:cNvPr id="72" name="Shape 628"/>
          <p:cNvSpPr/>
          <p:nvPr/>
        </p:nvSpPr>
        <p:spPr>
          <a:xfrm>
            <a:off x="6470842" y="1964387"/>
            <a:ext cx="2673158" cy="432174"/>
          </a:xfrm>
          <a:prstGeom prst="rect">
            <a:avLst/>
          </a:prstGeom>
          <a:noFill/>
          <a:ln w="12700">
            <a:noFill/>
            <a:miter lim="400000"/>
          </a:ln>
          <a:effectLst/>
          <a:extLst>
            <a:ext uri="{C572A759-6A51-4108-AA02-DFA0A04FC94B}">
              <ma14:wrappingTextBoxFlag xmlns:ma14="http://schemas.microsoft.com/office/mac/drawingml/2011/main" val="1"/>
            </a:ext>
          </a:extLst>
        </p:spPr>
        <p:txBody>
          <a:bodyPr lIns="26789" tIns="26789" rIns="26789" bIns="26789" anchor="ctr"/>
          <a:lstStyle>
            <a:lvl1pPr algn="ctr"/>
          </a:lstStyle>
          <a:p>
            <a:r>
              <a:rPr lang="en-US" sz="1400" b="1" dirty="0">
                <a:solidFill>
                  <a:srgbClr val="253746"/>
                </a:solidFill>
                <a:latin typeface="Arial" charset="0"/>
                <a:ea typeface="Arial" charset="0"/>
                <a:cs typeface="Arial" charset="0"/>
              </a:rPr>
              <a:t>S</a:t>
            </a:r>
            <a:r>
              <a:rPr lang="en-US" sz="1400" b="1" dirty="0" smtClean="0">
                <a:solidFill>
                  <a:srgbClr val="253746"/>
                </a:solidFill>
                <a:latin typeface="Arial" charset="0"/>
                <a:ea typeface="Arial" charset="0"/>
                <a:cs typeface="Arial" charset="0"/>
              </a:rPr>
              <a:t>cientific </a:t>
            </a:r>
            <a:br>
              <a:rPr lang="en-US" sz="1400" b="1" dirty="0" smtClean="0">
                <a:solidFill>
                  <a:srgbClr val="253746"/>
                </a:solidFill>
                <a:latin typeface="Arial" charset="0"/>
                <a:ea typeface="Arial" charset="0"/>
                <a:cs typeface="Arial" charset="0"/>
              </a:rPr>
            </a:br>
            <a:r>
              <a:rPr lang="en-US" sz="1400" b="1" dirty="0" smtClean="0">
                <a:solidFill>
                  <a:srgbClr val="253746"/>
                </a:solidFill>
                <a:latin typeface="Arial" charset="0"/>
                <a:ea typeface="Arial" charset="0"/>
                <a:cs typeface="Arial" charset="0"/>
              </a:rPr>
              <a:t>Computing / HPC</a:t>
            </a:r>
            <a:endParaRPr lang="en-US" sz="1400" b="1" dirty="0">
              <a:solidFill>
                <a:srgbClr val="253746"/>
              </a:solidFill>
              <a:latin typeface="Arial" charset="0"/>
              <a:ea typeface="Arial" charset="0"/>
              <a:cs typeface="Arial" charset="0"/>
            </a:endParaRPr>
          </a:p>
        </p:txBody>
      </p:sp>
      <p:grpSp>
        <p:nvGrpSpPr>
          <p:cNvPr id="42" name="Group 41"/>
          <p:cNvGrpSpPr/>
          <p:nvPr/>
        </p:nvGrpSpPr>
        <p:grpSpPr>
          <a:xfrm>
            <a:off x="5001643" y="1643051"/>
            <a:ext cx="2246011" cy="1993411"/>
            <a:chOff x="3667275" y="1945668"/>
            <a:chExt cx="2246011" cy="1993411"/>
          </a:xfrm>
        </p:grpSpPr>
        <p:pic>
          <p:nvPicPr>
            <p:cNvPr id="63" name="R-filtered.jpeg" descr="R.jpeg"/>
            <p:cNvPicPr>
              <a:picLocks noChangeAspect="1"/>
            </p:cNvPicPr>
            <p:nvPr/>
          </p:nvPicPr>
          <p:blipFill>
            <a:blip r:embed="rId4">
              <a:extLst/>
            </a:blip>
            <a:stretch>
              <a:fillRect/>
            </a:stretch>
          </p:blipFill>
          <p:spPr>
            <a:xfrm>
              <a:off x="4512133" y="1945668"/>
              <a:ext cx="525904" cy="426943"/>
            </a:xfrm>
            <a:prstGeom prst="rect">
              <a:avLst/>
            </a:prstGeom>
            <a:ln w="12700">
              <a:miter lim="400000"/>
            </a:ln>
          </p:spPr>
        </p:pic>
        <p:pic>
          <p:nvPicPr>
            <p:cNvPr id="65" name="image-filtered.png"/>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4315124" y="3304585"/>
              <a:ext cx="551512" cy="634494"/>
            </a:xfrm>
            <a:prstGeom prst="rect">
              <a:avLst/>
            </a:prstGeom>
            <a:ln w="12700">
              <a:miter lim="400000"/>
            </a:ln>
          </p:spPr>
        </p:pic>
        <p:pic>
          <p:nvPicPr>
            <p:cNvPr id="66" name="image-filtered.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979282" y="3415479"/>
              <a:ext cx="308913" cy="455415"/>
            </a:xfrm>
            <a:prstGeom prst="rect">
              <a:avLst/>
            </a:prstGeom>
            <a:ln w="12700">
              <a:miter lim="400000"/>
            </a:ln>
          </p:spPr>
        </p:pic>
        <p:pic>
          <p:nvPicPr>
            <p:cNvPr id="73" name="pasted-image-filtered.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667275" y="2559831"/>
              <a:ext cx="371280" cy="364531"/>
            </a:xfrm>
            <a:prstGeom prst="rect">
              <a:avLst/>
            </a:prstGeom>
            <a:ln w="3175">
              <a:miter lim="400000"/>
            </a:ln>
          </p:spPr>
        </p:pic>
        <p:pic>
          <p:nvPicPr>
            <p:cNvPr id="74" name="pasted-image-filtered.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730570" y="3126132"/>
              <a:ext cx="551657" cy="551657"/>
            </a:xfrm>
            <a:prstGeom prst="rect">
              <a:avLst/>
            </a:prstGeom>
            <a:ln w="12700">
              <a:miter lim="400000"/>
            </a:ln>
          </p:spPr>
        </p:pic>
        <p:pic>
          <p:nvPicPr>
            <p:cNvPr id="75" name="pasted-image-filtered.png"/>
            <p:cNvPicPr>
              <a:picLocks noChangeAspect="1"/>
            </p:cNvPicPr>
            <p:nvPr/>
          </p:nvPicPr>
          <p:blipFill>
            <a:blip r:embed="rId9" cstate="print">
              <a:extLst>
                <a:ext uri="{28A0092B-C50C-407E-A947-70E740481C1C}">
                  <a14:useLocalDpi xmlns:a14="http://schemas.microsoft.com/office/drawing/2010/main"/>
                </a:ext>
              </a:extLst>
            </a:blip>
            <a:srcRect/>
            <a:stretch>
              <a:fillRect/>
            </a:stretch>
          </p:blipFill>
          <p:spPr>
            <a:xfrm>
              <a:off x="5285820" y="2624137"/>
              <a:ext cx="471150" cy="264250"/>
            </a:xfrm>
            <a:prstGeom prst="rect">
              <a:avLst/>
            </a:prstGeom>
            <a:ln w="12700">
              <a:miter lim="400000"/>
            </a:ln>
          </p:spPr>
        </p:pic>
        <p:pic>
          <p:nvPicPr>
            <p:cNvPr id="76" name="pasted-image-filtered.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180367" y="2134663"/>
              <a:ext cx="551658" cy="367772"/>
            </a:xfrm>
            <a:prstGeom prst="rect">
              <a:avLst/>
            </a:prstGeom>
            <a:ln w="12700">
              <a:miter lim="400000"/>
            </a:ln>
          </p:spPr>
        </p:pic>
        <p:pic>
          <p:nvPicPr>
            <p:cNvPr id="77" name="pasted-image-filtered.png"/>
            <p:cNvPicPr>
              <a:picLocks noChangeAspect="1"/>
            </p:cNvPicPr>
            <p:nvPr/>
          </p:nvPicPr>
          <p:blipFill>
            <a:blip r:embed="rId11" cstate="print">
              <a:extLst>
                <a:ext uri="{28A0092B-C50C-407E-A947-70E740481C1C}">
                  <a14:useLocalDpi xmlns:a14="http://schemas.microsoft.com/office/drawing/2010/main"/>
                </a:ext>
              </a:extLst>
            </a:blip>
            <a:srcRect/>
            <a:stretch>
              <a:fillRect/>
            </a:stretch>
          </p:blipFill>
          <p:spPr>
            <a:xfrm>
              <a:off x="5251459" y="3089916"/>
              <a:ext cx="661827" cy="232536"/>
            </a:xfrm>
            <a:prstGeom prst="rect">
              <a:avLst/>
            </a:prstGeom>
            <a:ln w="12700">
              <a:miter lim="400000"/>
            </a:ln>
          </p:spPr>
        </p:pic>
        <p:sp>
          <p:nvSpPr>
            <p:cNvPr id="78" name="Shape 625"/>
            <p:cNvSpPr/>
            <p:nvPr/>
          </p:nvSpPr>
          <p:spPr>
            <a:xfrm>
              <a:off x="3939319" y="2095392"/>
              <a:ext cx="561564"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A9A9A9"/>
                  </a:solidFill>
                  <a:latin typeface="Arial"/>
                  <a:ea typeface="Arial"/>
                  <a:cs typeface="Arial"/>
                  <a:sym typeface="Arial"/>
                </a:defRPr>
              </a:lvl1pPr>
            </a:lstStyle>
            <a:p>
              <a:r>
                <a:rPr dirty="0"/>
                <a:t>SQL</a:t>
              </a:r>
            </a:p>
          </p:txBody>
        </p:sp>
      </p:grpSp>
      <p:sp>
        <p:nvSpPr>
          <p:cNvPr id="80" name="Shape 614"/>
          <p:cNvSpPr/>
          <p:nvPr/>
        </p:nvSpPr>
        <p:spPr>
          <a:xfrm>
            <a:off x="4452197" y="800900"/>
            <a:ext cx="3251864" cy="368350"/>
          </a:xfrm>
          <a:prstGeom prst="rect">
            <a:avLst/>
          </a:prstGeom>
          <a:noFill/>
          <a:ln w="12700">
            <a:noFill/>
            <a:miter lim="400000"/>
          </a:ln>
          <a:effectLst/>
          <a:extLst>
            <a:ext uri="{C572A759-6A51-4108-AA02-DFA0A04FC94B}">
              <ma14:wrappingTextBoxFlag xmlns:ma14="http://schemas.microsoft.com/office/mac/drawingml/2011/main" val="1"/>
            </a:ext>
          </a:extLst>
        </p:spPr>
        <p:txBody>
          <a:bodyPr lIns="26789" tIns="26789" rIns="26789" bIns="26789" anchor="ctr"/>
          <a:lstStyle>
            <a:lvl1pPr algn="ctr"/>
          </a:lstStyle>
          <a:p>
            <a:r>
              <a:rPr lang="en-US" sz="1400" b="1" dirty="0">
                <a:solidFill>
                  <a:srgbClr val="253746"/>
                </a:solidFill>
                <a:latin typeface="Arial" charset="0"/>
                <a:ea typeface="Arial" charset="0"/>
                <a:cs typeface="Arial" charset="0"/>
              </a:rPr>
              <a:t>M</a:t>
            </a:r>
            <a:r>
              <a:rPr lang="en-US" sz="1400" b="1" dirty="0" smtClean="0">
                <a:solidFill>
                  <a:srgbClr val="253746"/>
                </a:solidFill>
                <a:latin typeface="Arial" charset="0"/>
                <a:ea typeface="Arial" charset="0"/>
                <a:cs typeface="Arial" charset="0"/>
              </a:rPr>
              <a:t>achine </a:t>
            </a:r>
            <a:r>
              <a:rPr lang="en-US" sz="1400" b="1" dirty="0">
                <a:solidFill>
                  <a:srgbClr val="253746"/>
                </a:solidFill>
                <a:latin typeface="Arial" charset="0"/>
                <a:ea typeface="Arial" charset="0"/>
                <a:cs typeface="Arial" charset="0"/>
              </a:rPr>
              <a:t>L</a:t>
            </a:r>
            <a:r>
              <a:rPr lang="en-US" sz="1400" b="1" dirty="0" smtClean="0">
                <a:solidFill>
                  <a:srgbClr val="253746"/>
                </a:solidFill>
                <a:latin typeface="Arial" charset="0"/>
                <a:ea typeface="Arial" charset="0"/>
                <a:cs typeface="Arial" charset="0"/>
              </a:rPr>
              <a:t>earning</a:t>
            </a:r>
            <a:br>
              <a:rPr lang="en-US" sz="1400" b="1" dirty="0" smtClean="0">
                <a:solidFill>
                  <a:srgbClr val="253746"/>
                </a:solidFill>
                <a:latin typeface="Arial" charset="0"/>
                <a:ea typeface="Arial" charset="0"/>
                <a:cs typeface="Arial" charset="0"/>
              </a:rPr>
            </a:br>
            <a:r>
              <a:rPr lang="en-US" sz="1400" b="1" dirty="0" smtClean="0">
                <a:solidFill>
                  <a:srgbClr val="253746"/>
                </a:solidFill>
                <a:latin typeface="Arial" charset="0"/>
                <a:ea typeface="Arial" charset="0"/>
                <a:cs typeface="Arial" charset="0"/>
              </a:rPr>
              <a:t> / Statistics</a:t>
            </a:r>
            <a:endParaRPr lang="en-US" sz="1400" b="1" dirty="0">
              <a:solidFill>
                <a:srgbClr val="253746"/>
              </a:solidFill>
              <a:latin typeface="Arial" charset="0"/>
              <a:ea typeface="Arial" charset="0"/>
              <a:cs typeface="Arial" charset="0"/>
            </a:endParaRPr>
          </a:p>
        </p:txBody>
      </p:sp>
    </p:spTree>
    <p:extLst>
      <p:ext uri="{BB962C8B-B14F-4D97-AF65-F5344CB8AC3E}">
        <p14:creationId xmlns:p14="http://schemas.microsoft.com/office/powerpoint/2010/main" val="4127516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3706368" y="288302"/>
            <a:ext cx="4663984" cy="4247557"/>
          </a:xfrm>
          <a:prstGeom prst="rect">
            <a:avLst/>
          </a:prstGeom>
        </p:spPr>
      </p:pic>
      <p:sp>
        <p:nvSpPr>
          <p:cNvPr id="67" name="Title 5"/>
          <p:cNvSpPr txBox="1">
            <a:spLocks/>
          </p:cNvSpPr>
          <p:nvPr/>
        </p:nvSpPr>
        <p:spPr>
          <a:xfrm>
            <a:off x="271654" y="973936"/>
            <a:ext cx="2677506" cy="2700462"/>
          </a:xfrm>
          <a:prstGeom prst="rect">
            <a:avLst/>
          </a:prstGeom>
        </p:spPr>
        <p:txBody>
          <a:bodyPr vert="horz" lIns="0" tIns="91440" rIns="91440" bIns="91440" rtlCol="0" anchor="t" anchorCtr="0">
            <a:normAutofit fontScale="97500"/>
          </a:bodyPr>
          <a:lstStyle>
            <a:lvl1pPr algn="l" defTabSz="457200" rtl="0" eaLnBrk="1" latinLnBrk="0" hangingPunct="1">
              <a:spcBef>
                <a:spcPct val="0"/>
              </a:spcBef>
              <a:buNone/>
              <a:defRPr sz="3400" kern="1200">
                <a:solidFill>
                  <a:srgbClr val="3FAE2A"/>
                </a:solidFill>
                <a:latin typeface="Arial"/>
                <a:ea typeface="+mj-ea"/>
                <a:cs typeface="Arial"/>
              </a:defRPr>
            </a:lvl1pPr>
          </a:lstStyle>
          <a:p>
            <a:r>
              <a:rPr lang="en-US" sz="3600" dirty="0"/>
              <a:t>But it’s also a Great Glue Language</a:t>
            </a:r>
            <a:endParaRPr lang="en-US" dirty="0"/>
          </a:p>
        </p:txBody>
      </p:sp>
      <p:sp>
        <p:nvSpPr>
          <p:cNvPr id="68" name="Shape 612"/>
          <p:cNvSpPr/>
          <p:nvPr/>
        </p:nvSpPr>
        <p:spPr>
          <a:xfrm>
            <a:off x="5991129" y="3636462"/>
            <a:ext cx="2293879" cy="368351"/>
          </a:xfrm>
          <a:prstGeom prst="rect">
            <a:avLst/>
          </a:prstGeom>
          <a:noFill/>
          <a:ln w="12700">
            <a:noFill/>
            <a:miter lim="400000"/>
          </a:ln>
          <a:effectLst/>
          <a:extLst>
            <a:ext uri="{C572A759-6A51-4108-AA02-DFA0A04FC94B}">
              <ma14:wrappingTextBoxFlag xmlns:ma14="http://schemas.microsoft.com/office/mac/drawingml/2011/main" val="1"/>
            </a:ext>
          </a:extLst>
        </p:spPr>
        <p:txBody>
          <a:bodyPr lIns="26789" tIns="26789" rIns="26789" bIns="26789" anchor="ctr"/>
          <a:lstStyle>
            <a:lvl1pPr algn="ctr"/>
          </a:lstStyle>
          <a:p>
            <a:r>
              <a:rPr lang="en-US" sz="1400" b="1" dirty="0" smtClean="0">
                <a:solidFill>
                  <a:srgbClr val="253746"/>
                </a:solidFill>
                <a:latin typeface="Arial" charset="0"/>
                <a:ea typeface="Arial" charset="0"/>
                <a:cs typeface="Arial" charset="0"/>
              </a:rPr>
              <a:t>Distributed </a:t>
            </a:r>
            <a:br>
              <a:rPr lang="en-US" sz="1400" b="1" dirty="0" smtClean="0">
                <a:solidFill>
                  <a:srgbClr val="253746"/>
                </a:solidFill>
                <a:latin typeface="Arial" charset="0"/>
                <a:ea typeface="Arial" charset="0"/>
                <a:cs typeface="Arial" charset="0"/>
              </a:rPr>
            </a:br>
            <a:r>
              <a:rPr lang="en-US" sz="1400" b="1" dirty="0" smtClean="0">
                <a:solidFill>
                  <a:srgbClr val="253746"/>
                </a:solidFill>
                <a:latin typeface="Arial" charset="0"/>
                <a:ea typeface="Arial" charset="0"/>
                <a:cs typeface="Arial" charset="0"/>
              </a:rPr>
              <a:t>Systems</a:t>
            </a:r>
            <a:endParaRPr lang="en-US" sz="1400" b="1" dirty="0">
              <a:solidFill>
                <a:srgbClr val="253746"/>
              </a:solidFill>
              <a:latin typeface="Arial" charset="0"/>
              <a:ea typeface="Arial" charset="0"/>
              <a:cs typeface="Arial" charset="0"/>
            </a:endParaRPr>
          </a:p>
        </p:txBody>
      </p:sp>
      <p:sp>
        <p:nvSpPr>
          <p:cNvPr id="69" name="Shape 613"/>
          <p:cNvSpPr/>
          <p:nvPr/>
        </p:nvSpPr>
        <p:spPr>
          <a:xfrm>
            <a:off x="3109061" y="1964387"/>
            <a:ext cx="2540431" cy="368351"/>
          </a:xfrm>
          <a:prstGeom prst="rect">
            <a:avLst/>
          </a:prstGeom>
          <a:noFill/>
          <a:ln w="12700">
            <a:noFill/>
            <a:miter lim="400000"/>
          </a:ln>
          <a:effectLst/>
          <a:extLst>
            <a:ext uri="{C572A759-6A51-4108-AA02-DFA0A04FC94B}">
              <ma14:wrappingTextBoxFlag xmlns:ma14="http://schemas.microsoft.com/office/mac/drawingml/2011/main" val="1"/>
            </a:ext>
          </a:extLst>
        </p:spPr>
        <p:txBody>
          <a:bodyPr lIns="26789" tIns="26789" rIns="26789" bIns="26789" anchor="ctr"/>
          <a:lstStyle>
            <a:lvl1pPr algn="ctr"/>
          </a:lstStyle>
          <a:p>
            <a:r>
              <a:rPr lang="en-US" sz="1400" b="1" dirty="0">
                <a:solidFill>
                  <a:srgbClr val="253746"/>
                </a:solidFill>
                <a:latin typeface="Arial" charset="0"/>
                <a:ea typeface="Arial" charset="0"/>
                <a:cs typeface="Arial" charset="0"/>
              </a:rPr>
              <a:t>B</a:t>
            </a:r>
            <a:r>
              <a:rPr lang="en-US" sz="1400" b="1" dirty="0" smtClean="0">
                <a:solidFill>
                  <a:srgbClr val="253746"/>
                </a:solidFill>
                <a:latin typeface="Arial" charset="0"/>
                <a:ea typeface="Arial" charset="0"/>
                <a:cs typeface="Arial" charset="0"/>
              </a:rPr>
              <a:t>usiness </a:t>
            </a:r>
            <a:br>
              <a:rPr lang="en-US" sz="1400" b="1" dirty="0" smtClean="0">
                <a:solidFill>
                  <a:srgbClr val="253746"/>
                </a:solidFill>
                <a:latin typeface="Arial" charset="0"/>
                <a:ea typeface="Arial" charset="0"/>
                <a:cs typeface="Arial" charset="0"/>
              </a:rPr>
            </a:br>
            <a:r>
              <a:rPr lang="en-US" sz="1400" b="1" dirty="0" smtClean="0">
                <a:solidFill>
                  <a:srgbClr val="253746"/>
                </a:solidFill>
                <a:latin typeface="Arial" charset="0"/>
                <a:ea typeface="Arial" charset="0"/>
                <a:cs typeface="Arial" charset="0"/>
              </a:rPr>
              <a:t>Intelligence</a:t>
            </a:r>
            <a:endParaRPr lang="en-US" sz="1400" b="1" dirty="0">
              <a:solidFill>
                <a:srgbClr val="253746"/>
              </a:solidFill>
              <a:latin typeface="Arial" charset="0"/>
              <a:ea typeface="Arial" charset="0"/>
              <a:cs typeface="Arial" charset="0"/>
            </a:endParaRPr>
          </a:p>
        </p:txBody>
      </p:sp>
      <p:sp>
        <p:nvSpPr>
          <p:cNvPr id="70" name="Shape 614"/>
          <p:cNvSpPr/>
          <p:nvPr/>
        </p:nvSpPr>
        <p:spPr>
          <a:xfrm>
            <a:off x="4452197" y="800900"/>
            <a:ext cx="3251864" cy="368350"/>
          </a:xfrm>
          <a:prstGeom prst="rect">
            <a:avLst/>
          </a:prstGeom>
          <a:noFill/>
          <a:ln w="12700">
            <a:noFill/>
            <a:miter lim="400000"/>
          </a:ln>
          <a:effectLst/>
          <a:extLst>
            <a:ext uri="{C572A759-6A51-4108-AA02-DFA0A04FC94B}">
              <ma14:wrappingTextBoxFlag xmlns:ma14="http://schemas.microsoft.com/office/mac/drawingml/2011/main" val="1"/>
            </a:ext>
          </a:extLst>
        </p:spPr>
        <p:txBody>
          <a:bodyPr lIns="26789" tIns="26789" rIns="26789" bIns="26789" anchor="ctr"/>
          <a:lstStyle>
            <a:lvl1pPr algn="ctr"/>
          </a:lstStyle>
          <a:p>
            <a:r>
              <a:rPr lang="en-US" sz="1400" b="1" dirty="0">
                <a:solidFill>
                  <a:srgbClr val="253746"/>
                </a:solidFill>
                <a:latin typeface="Arial" charset="0"/>
                <a:ea typeface="Arial" charset="0"/>
                <a:cs typeface="Arial" charset="0"/>
              </a:rPr>
              <a:t>M</a:t>
            </a:r>
            <a:r>
              <a:rPr lang="en-US" sz="1400" b="1" dirty="0" smtClean="0">
                <a:solidFill>
                  <a:srgbClr val="253746"/>
                </a:solidFill>
                <a:latin typeface="Arial" charset="0"/>
                <a:ea typeface="Arial" charset="0"/>
                <a:cs typeface="Arial" charset="0"/>
              </a:rPr>
              <a:t>achine </a:t>
            </a:r>
            <a:r>
              <a:rPr lang="en-US" sz="1400" b="1" dirty="0">
                <a:solidFill>
                  <a:srgbClr val="253746"/>
                </a:solidFill>
                <a:latin typeface="Arial" charset="0"/>
                <a:ea typeface="Arial" charset="0"/>
                <a:cs typeface="Arial" charset="0"/>
              </a:rPr>
              <a:t>L</a:t>
            </a:r>
            <a:r>
              <a:rPr lang="en-US" sz="1400" b="1" dirty="0" smtClean="0">
                <a:solidFill>
                  <a:srgbClr val="253746"/>
                </a:solidFill>
                <a:latin typeface="Arial" charset="0"/>
                <a:ea typeface="Arial" charset="0"/>
                <a:cs typeface="Arial" charset="0"/>
              </a:rPr>
              <a:t>earning</a:t>
            </a:r>
            <a:br>
              <a:rPr lang="en-US" sz="1400" b="1" dirty="0" smtClean="0">
                <a:solidFill>
                  <a:srgbClr val="253746"/>
                </a:solidFill>
                <a:latin typeface="Arial" charset="0"/>
                <a:ea typeface="Arial" charset="0"/>
                <a:cs typeface="Arial" charset="0"/>
              </a:rPr>
            </a:br>
            <a:r>
              <a:rPr lang="en-US" sz="1400" b="1" dirty="0" smtClean="0">
                <a:solidFill>
                  <a:srgbClr val="253746"/>
                </a:solidFill>
                <a:latin typeface="Arial" charset="0"/>
                <a:ea typeface="Arial" charset="0"/>
                <a:cs typeface="Arial" charset="0"/>
              </a:rPr>
              <a:t> / Statistics</a:t>
            </a:r>
            <a:endParaRPr lang="en-US" sz="1400" b="1" dirty="0">
              <a:solidFill>
                <a:srgbClr val="253746"/>
              </a:solidFill>
              <a:latin typeface="Arial" charset="0"/>
              <a:ea typeface="Arial" charset="0"/>
              <a:cs typeface="Arial" charset="0"/>
            </a:endParaRPr>
          </a:p>
        </p:txBody>
      </p:sp>
      <p:sp>
        <p:nvSpPr>
          <p:cNvPr id="71" name="Shape 615"/>
          <p:cNvSpPr/>
          <p:nvPr/>
        </p:nvSpPr>
        <p:spPr>
          <a:xfrm>
            <a:off x="4645470" y="3616044"/>
            <a:ext cx="589914" cy="368351"/>
          </a:xfrm>
          <a:prstGeom prst="rect">
            <a:avLst/>
          </a:prstGeom>
          <a:noFill/>
          <a:ln w="12700">
            <a:noFill/>
            <a:miter lim="400000"/>
          </a:ln>
          <a:effectLst/>
          <a:extLst>
            <a:ext uri="{C572A759-6A51-4108-AA02-DFA0A04FC94B}">
              <ma14:wrappingTextBoxFlag xmlns:ma14="http://schemas.microsoft.com/office/mac/drawingml/2011/main" val="1"/>
            </a:ext>
          </a:extLst>
        </p:spPr>
        <p:txBody>
          <a:bodyPr lIns="26789" tIns="26789" rIns="26789" bIns="26789" anchor="ctr"/>
          <a:lstStyle>
            <a:lvl1pPr algn="ctr"/>
          </a:lstStyle>
          <a:p>
            <a:r>
              <a:rPr lang="en-US" sz="1400" b="1" dirty="0">
                <a:solidFill>
                  <a:srgbClr val="253746"/>
                </a:solidFill>
                <a:latin typeface="Arial" charset="0"/>
                <a:ea typeface="Arial" charset="0"/>
                <a:cs typeface="Arial" charset="0"/>
              </a:rPr>
              <a:t>W</a:t>
            </a:r>
            <a:r>
              <a:rPr lang="en-US" sz="1400" b="1" dirty="0" smtClean="0">
                <a:solidFill>
                  <a:srgbClr val="253746"/>
                </a:solidFill>
                <a:latin typeface="Arial" charset="0"/>
                <a:ea typeface="Arial" charset="0"/>
                <a:cs typeface="Arial" charset="0"/>
              </a:rPr>
              <a:t>eb</a:t>
            </a:r>
            <a:endParaRPr lang="en-US" sz="1400" b="1" dirty="0">
              <a:solidFill>
                <a:srgbClr val="253746"/>
              </a:solidFill>
              <a:latin typeface="Arial" charset="0"/>
              <a:ea typeface="Arial" charset="0"/>
              <a:cs typeface="Arial" charset="0"/>
            </a:endParaRPr>
          </a:p>
        </p:txBody>
      </p:sp>
      <p:sp>
        <p:nvSpPr>
          <p:cNvPr id="72" name="Shape 628"/>
          <p:cNvSpPr/>
          <p:nvPr/>
        </p:nvSpPr>
        <p:spPr>
          <a:xfrm>
            <a:off x="6470842" y="1964387"/>
            <a:ext cx="2673158" cy="432174"/>
          </a:xfrm>
          <a:prstGeom prst="rect">
            <a:avLst/>
          </a:prstGeom>
          <a:noFill/>
          <a:ln w="12700">
            <a:noFill/>
            <a:miter lim="400000"/>
          </a:ln>
          <a:effectLst/>
          <a:extLst>
            <a:ext uri="{C572A759-6A51-4108-AA02-DFA0A04FC94B}">
              <ma14:wrappingTextBoxFlag xmlns:ma14="http://schemas.microsoft.com/office/mac/drawingml/2011/main" val="1"/>
            </a:ext>
          </a:extLst>
        </p:spPr>
        <p:txBody>
          <a:bodyPr lIns="26789" tIns="26789" rIns="26789" bIns="26789" anchor="ctr"/>
          <a:lstStyle>
            <a:lvl1pPr algn="ctr"/>
          </a:lstStyle>
          <a:p>
            <a:r>
              <a:rPr lang="en-US" sz="1400" b="1" dirty="0">
                <a:solidFill>
                  <a:srgbClr val="253746"/>
                </a:solidFill>
                <a:latin typeface="Arial" charset="0"/>
                <a:ea typeface="Arial" charset="0"/>
                <a:cs typeface="Arial" charset="0"/>
              </a:rPr>
              <a:t>S</a:t>
            </a:r>
            <a:r>
              <a:rPr lang="en-US" sz="1400" b="1" dirty="0" smtClean="0">
                <a:solidFill>
                  <a:srgbClr val="253746"/>
                </a:solidFill>
                <a:latin typeface="Arial" charset="0"/>
                <a:ea typeface="Arial" charset="0"/>
                <a:cs typeface="Arial" charset="0"/>
              </a:rPr>
              <a:t>cientific </a:t>
            </a:r>
            <a:br>
              <a:rPr lang="en-US" sz="1400" b="1" dirty="0" smtClean="0">
                <a:solidFill>
                  <a:srgbClr val="253746"/>
                </a:solidFill>
                <a:latin typeface="Arial" charset="0"/>
                <a:ea typeface="Arial" charset="0"/>
                <a:cs typeface="Arial" charset="0"/>
              </a:rPr>
            </a:br>
            <a:r>
              <a:rPr lang="en-US" sz="1400" b="1" dirty="0" smtClean="0">
                <a:solidFill>
                  <a:srgbClr val="253746"/>
                </a:solidFill>
                <a:latin typeface="Arial" charset="0"/>
                <a:ea typeface="Arial" charset="0"/>
                <a:cs typeface="Arial" charset="0"/>
              </a:rPr>
              <a:t>Computing / HPC</a:t>
            </a:r>
            <a:endParaRPr lang="en-US" sz="1400" b="1" dirty="0">
              <a:solidFill>
                <a:srgbClr val="253746"/>
              </a:solidFill>
              <a:latin typeface="Arial" charset="0"/>
              <a:ea typeface="Arial" charset="0"/>
              <a:cs typeface="Arial" charset="0"/>
            </a:endParaRPr>
          </a:p>
        </p:txBody>
      </p:sp>
      <p:pic>
        <p:nvPicPr>
          <p:cNvPr id="20" name="pasted-imag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92310" y="2174286"/>
            <a:ext cx="785843" cy="785843"/>
          </a:xfrm>
          <a:prstGeom prst="rect">
            <a:avLst/>
          </a:prstGeom>
          <a:ln w="12700">
            <a:miter lim="400000"/>
          </a:ln>
        </p:spPr>
      </p:pic>
      <p:grpSp>
        <p:nvGrpSpPr>
          <p:cNvPr id="23" name="Group 22"/>
          <p:cNvGrpSpPr/>
          <p:nvPr/>
        </p:nvGrpSpPr>
        <p:grpSpPr>
          <a:xfrm>
            <a:off x="5001643" y="1643051"/>
            <a:ext cx="2246011" cy="1993411"/>
            <a:chOff x="3667275" y="1945668"/>
            <a:chExt cx="2246011" cy="1993411"/>
          </a:xfrm>
        </p:grpSpPr>
        <p:pic>
          <p:nvPicPr>
            <p:cNvPr id="24" name="R-filtered.jpeg" descr="R.jpeg"/>
            <p:cNvPicPr>
              <a:picLocks noChangeAspect="1"/>
            </p:cNvPicPr>
            <p:nvPr/>
          </p:nvPicPr>
          <p:blipFill>
            <a:blip r:embed="rId5">
              <a:extLst/>
            </a:blip>
            <a:stretch>
              <a:fillRect/>
            </a:stretch>
          </p:blipFill>
          <p:spPr>
            <a:xfrm>
              <a:off x="4512133" y="1945668"/>
              <a:ext cx="525904" cy="426943"/>
            </a:xfrm>
            <a:prstGeom prst="rect">
              <a:avLst/>
            </a:prstGeom>
            <a:ln w="12700">
              <a:miter lim="400000"/>
            </a:ln>
          </p:spPr>
        </p:pic>
        <p:pic>
          <p:nvPicPr>
            <p:cNvPr id="25" name="image-filtered.png"/>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a:xfrm>
              <a:off x="4315124" y="3304585"/>
              <a:ext cx="551512" cy="634494"/>
            </a:xfrm>
            <a:prstGeom prst="rect">
              <a:avLst/>
            </a:prstGeom>
            <a:ln w="12700">
              <a:miter lim="400000"/>
            </a:ln>
          </p:spPr>
        </p:pic>
        <p:pic>
          <p:nvPicPr>
            <p:cNvPr id="26" name="image-filtered.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979282" y="3415479"/>
              <a:ext cx="308913" cy="455415"/>
            </a:xfrm>
            <a:prstGeom prst="rect">
              <a:avLst/>
            </a:prstGeom>
            <a:ln w="12700">
              <a:miter lim="400000"/>
            </a:ln>
          </p:spPr>
        </p:pic>
        <p:pic>
          <p:nvPicPr>
            <p:cNvPr id="27" name="pasted-image-filtered.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667275" y="2559831"/>
              <a:ext cx="371280" cy="364531"/>
            </a:xfrm>
            <a:prstGeom prst="rect">
              <a:avLst/>
            </a:prstGeom>
            <a:ln w="3175">
              <a:miter lim="400000"/>
            </a:ln>
          </p:spPr>
        </p:pic>
        <p:pic>
          <p:nvPicPr>
            <p:cNvPr id="28" name="pasted-image-filtered.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730570" y="3126132"/>
              <a:ext cx="551657" cy="551657"/>
            </a:xfrm>
            <a:prstGeom prst="rect">
              <a:avLst/>
            </a:prstGeom>
            <a:ln w="12700">
              <a:miter lim="400000"/>
            </a:ln>
          </p:spPr>
        </p:pic>
        <p:pic>
          <p:nvPicPr>
            <p:cNvPr id="29" name="pasted-image-filtered.png"/>
            <p:cNvPicPr>
              <a:picLocks noChangeAspect="1"/>
            </p:cNvPicPr>
            <p:nvPr/>
          </p:nvPicPr>
          <p:blipFill>
            <a:blip r:embed="rId10" cstate="print">
              <a:extLst>
                <a:ext uri="{28A0092B-C50C-407E-A947-70E740481C1C}">
                  <a14:useLocalDpi xmlns:a14="http://schemas.microsoft.com/office/drawing/2010/main"/>
                </a:ext>
              </a:extLst>
            </a:blip>
            <a:srcRect/>
            <a:stretch>
              <a:fillRect/>
            </a:stretch>
          </p:blipFill>
          <p:spPr>
            <a:xfrm>
              <a:off x="5285820" y="2624137"/>
              <a:ext cx="471150" cy="264250"/>
            </a:xfrm>
            <a:prstGeom prst="rect">
              <a:avLst/>
            </a:prstGeom>
            <a:ln w="12700">
              <a:miter lim="400000"/>
            </a:ln>
          </p:spPr>
        </p:pic>
        <p:pic>
          <p:nvPicPr>
            <p:cNvPr id="30" name="pasted-image-filtered.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180367" y="2134663"/>
              <a:ext cx="551658" cy="367772"/>
            </a:xfrm>
            <a:prstGeom prst="rect">
              <a:avLst/>
            </a:prstGeom>
            <a:ln w="12700">
              <a:miter lim="400000"/>
            </a:ln>
          </p:spPr>
        </p:pic>
        <p:pic>
          <p:nvPicPr>
            <p:cNvPr id="42" name="pasted-image-filtered.png"/>
            <p:cNvPicPr>
              <a:picLocks noChangeAspect="1"/>
            </p:cNvPicPr>
            <p:nvPr/>
          </p:nvPicPr>
          <p:blipFill>
            <a:blip r:embed="rId12" cstate="print">
              <a:extLst>
                <a:ext uri="{28A0092B-C50C-407E-A947-70E740481C1C}">
                  <a14:useLocalDpi xmlns:a14="http://schemas.microsoft.com/office/drawing/2010/main"/>
                </a:ext>
              </a:extLst>
            </a:blip>
            <a:srcRect/>
            <a:stretch>
              <a:fillRect/>
            </a:stretch>
          </p:blipFill>
          <p:spPr>
            <a:xfrm>
              <a:off x="5251459" y="3089916"/>
              <a:ext cx="661827" cy="232536"/>
            </a:xfrm>
            <a:prstGeom prst="rect">
              <a:avLst/>
            </a:prstGeom>
            <a:ln w="12700">
              <a:miter lim="400000"/>
            </a:ln>
          </p:spPr>
        </p:pic>
        <p:sp>
          <p:nvSpPr>
            <p:cNvPr id="43" name="Shape 625"/>
            <p:cNvSpPr/>
            <p:nvPr/>
          </p:nvSpPr>
          <p:spPr>
            <a:xfrm>
              <a:off x="3939319" y="2095392"/>
              <a:ext cx="561564"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A9A9A9"/>
                  </a:solidFill>
                  <a:latin typeface="Arial"/>
                  <a:ea typeface="Arial"/>
                  <a:cs typeface="Arial"/>
                  <a:sym typeface="Arial"/>
                </a:defRPr>
              </a:lvl1pPr>
            </a:lstStyle>
            <a:p>
              <a:r>
                <a:rPr dirty="0"/>
                <a:t>SQL</a:t>
              </a:r>
            </a:p>
          </p:txBody>
        </p:sp>
      </p:grpSp>
    </p:spTree>
    <p:extLst>
      <p:ext uri="{BB962C8B-B14F-4D97-AF65-F5344CB8AC3E}">
        <p14:creationId xmlns:p14="http://schemas.microsoft.com/office/powerpoint/2010/main" val="595459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strVal val="#ppt_w*0.70"/>
                                          </p:val>
                                        </p:tav>
                                        <p:tav tm="100000">
                                          <p:val>
                                            <p:strVal val="#ppt_w"/>
                                          </p:val>
                                        </p:tav>
                                      </p:tavLst>
                                    </p:anim>
                                    <p:anim calcmode="lin" valueType="num">
                                      <p:cBhvr>
                                        <p:cTn id="8" dur="500" fill="hold"/>
                                        <p:tgtEl>
                                          <p:spTgt spid="20"/>
                                        </p:tgtEl>
                                        <p:attrNameLst>
                                          <p:attrName>ppt_h</p:attrName>
                                        </p:attrNameLst>
                                      </p:cBhvr>
                                      <p:tavLst>
                                        <p:tav tm="0">
                                          <p:val>
                                            <p:strVal val="#ppt_h"/>
                                          </p:val>
                                        </p:tav>
                                        <p:tav tm="100000">
                                          <p:val>
                                            <p:strVal val="#ppt_h"/>
                                          </p:val>
                                        </p:tav>
                                      </p:tavLst>
                                    </p:anim>
                                    <p:animEffect transition="in" filter="fade">
                                      <p:cBhvr>
                                        <p:cTn id="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asted-image-filtered.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48738" y="3769500"/>
            <a:ext cx="669309" cy="199246"/>
          </a:xfrm>
          <a:prstGeom prst="rect">
            <a:avLst/>
          </a:prstGeom>
          <a:ln w="3175">
            <a:miter lim="400000"/>
          </a:ln>
        </p:spPr>
      </p:pic>
      <p:grpSp>
        <p:nvGrpSpPr>
          <p:cNvPr id="2" name="Group 1"/>
          <p:cNvGrpSpPr/>
          <p:nvPr/>
        </p:nvGrpSpPr>
        <p:grpSpPr>
          <a:xfrm>
            <a:off x="2330051" y="-12193"/>
            <a:ext cx="6813949" cy="4742689"/>
            <a:chOff x="2330051" y="-12193"/>
            <a:chExt cx="6813949" cy="4742689"/>
          </a:xfrm>
        </p:grpSpPr>
        <p:pic>
          <p:nvPicPr>
            <p:cNvPr id="35" name="Picture 34"/>
            <p:cNvPicPr>
              <a:picLocks noChangeAspect="1"/>
            </p:cNvPicPr>
            <p:nvPr/>
          </p:nvPicPr>
          <p:blipFill rotWithShape="1">
            <a:blip r:embed="rId4">
              <a:alphaModFix amt="12000"/>
              <a:extLst>
                <a:ext uri="{28A0092B-C50C-407E-A947-70E740481C1C}">
                  <a14:useLocalDpi xmlns:a14="http://schemas.microsoft.com/office/drawing/2010/main" val="0"/>
                </a:ext>
              </a:extLst>
            </a:blip>
            <a:srcRect l="14317" t="22304" r="17268" b="30079"/>
            <a:stretch/>
          </p:blipFill>
          <p:spPr>
            <a:xfrm>
              <a:off x="2330051" y="-12193"/>
              <a:ext cx="6813949" cy="4742689"/>
            </a:xfrm>
            <a:prstGeom prst="rect">
              <a:avLst/>
            </a:prstGeom>
          </p:spPr>
        </p:pic>
        <p:pic>
          <p:nvPicPr>
            <p:cNvPr id="33" name="Picture 32"/>
            <p:cNvPicPr>
              <a:picLocks noChangeAspect="1"/>
            </p:cNvPicPr>
            <p:nvPr/>
          </p:nvPicPr>
          <p:blipFill>
            <a:blip r:embed="rId5">
              <a:alphaModFix amt="50000"/>
              <a:extLst>
                <a:ext uri="{28A0092B-C50C-407E-A947-70E740481C1C}">
                  <a14:useLocalDpi xmlns:a14="http://schemas.microsoft.com/office/drawing/2010/main" val="0"/>
                </a:ext>
              </a:extLst>
            </a:blip>
            <a:stretch>
              <a:fillRect/>
            </a:stretch>
          </p:blipFill>
          <p:spPr>
            <a:xfrm>
              <a:off x="3741211" y="372028"/>
              <a:ext cx="4591566" cy="4181605"/>
            </a:xfrm>
            <a:prstGeom prst="rect">
              <a:avLst/>
            </a:prstGeom>
          </p:spPr>
        </p:pic>
        <p:pic>
          <p:nvPicPr>
            <p:cNvPr id="34" name="Picture 33"/>
            <p:cNvPicPr>
              <a:picLocks noChangeAspect="1"/>
            </p:cNvPicPr>
            <p:nvPr/>
          </p:nvPicPr>
          <p:blipFill rotWithShape="1">
            <a:blip r:embed="rId6" cstate="print">
              <a:alphaModFix amt="85000"/>
              <a:extLst>
                <a:ext uri="{28A0092B-C50C-407E-A947-70E740481C1C}">
                  <a14:useLocalDpi xmlns:a14="http://schemas.microsoft.com/office/drawing/2010/main"/>
                </a:ext>
              </a:extLst>
            </a:blip>
            <a:srcRect/>
            <a:stretch/>
          </p:blipFill>
          <p:spPr>
            <a:xfrm>
              <a:off x="5062954" y="1653110"/>
              <a:ext cx="1928660" cy="1881073"/>
            </a:xfrm>
            <a:prstGeom prst="rect">
              <a:avLst/>
            </a:prstGeom>
          </p:spPr>
        </p:pic>
      </p:grpSp>
      <p:pic>
        <p:nvPicPr>
          <p:cNvPr id="43" name="image-filtered.png"/>
          <p:cNvPicPr>
            <a:picLocks noChangeAspect="1"/>
          </p:cNvPicPr>
          <p:nvPr/>
        </p:nvPicPr>
        <p:blipFill>
          <a:blip r:embed="rId7">
            <a:extLst/>
          </a:blip>
          <a:stretch>
            <a:fillRect/>
          </a:stretch>
        </p:blipFill>
        <p:spPr>
          <a:xfrm>
            <a:off x="4283393" y="487031"/>
            <a:ext cx="857598" cy="311035"/>
          </a:xfrm>
          <a:prstGeom prst="rect">
            <a:avLst/>
          </a:prstGeom>
          <a:ln w="12700">
            <a:miter lim="400000"/>
          </a:ln>
        </p:spPr>
      </p:pic>
      <p:pic>
        <p:nvPicPr>
          <p:cNvPr id="44" name="pasted-image-filtered.png"/>
          <p:cNvPicPr>
            <a:picLocks noChangeAspect="1"/>
          </p:cNvPicPr>
          <p:nvPr/>
        </p:nvPicPr>
        <p:blipFill rotWithShape="1">
          <a:blip r:embed="rId8" cstate="print">
            <a:extLst>
              <a:ext uri="{28A0092B-C50C-407E-A947-70E740481C1C}">
                <a14:useLocalDpi xmlns:a14="http://schemas.microsoft.com/office/drawing/2010/main"/>
              </a:ext>
            </a:extLst>
          </a:blip>
          <a:srcRect t="-2" r="52700" b="13253"/>
          <a:stretch/>
        </p:blipFill>
        <p:spPr>
          <a:xfrm>
            <a:off x="3419157" y="2485191"/>
            <a:ext cx="666691" cy="248510"/>
          </a:xfrm>
          <a:prstGeom prst="rect">
            <a:avLst/>
          </a:prstGeom>
          <a:ln w="3175">
            <a:miter lim="400000"/>
          </a:ln>
        </p:spPr>
      </p:pic>
      <p:pic>
        <p:nvPicPr>
          <p:cNvPr id="45" name="pasted-image-filtered.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545167" y="1306818"/>
            <a:ext cx="704083" cy="245424"/>
          </a:xfrm>
          <a:prstGeom prst="rect">
            <a:avLst/>
          </a:prstGeom>
          <a:ln w="3175">
            <a:miter lim="400000"/>
          </a:ln>
        </p:spPr>
      </p:pic>
      <p:pic>
        <p:nvPicPr>
          <p:cNvPr id="46" name="pasted-image-filtered.png"/>
          <p:cNvPicPr>
            <a:picLocks noChangeAspect="1"/>
          </p:cNvPicPr>
          <p:nvPr/>
        </p:nvPicPr>
        <p:blipFill>
          <a:blip r:embed="rId10">
            <a:extLst/>
          </a:blip>
          <a:stretch>
            <a:fillRect/>
          </a:stretch>
        </p:blipFill>
        <p:spPr>
          <a:xfrm>
            <a:off x="8050395" y="2465908"/>
            <a:ext cx="792120" cy="271585"/>
          </a:xfrm>
          <a:prstGeom prst="rect">
            <a:avLst/>
          </a:prstGeom>
          <a:ln w="3175">
            <a:miter lim="400000"/>
          </a:ln>
        </p:spPr>
      </p:pic>
      <p:pic>
        <p:nvPicPr>
          <p:cNvPr id="47" name="pasted-image-filtered.png"/>
          <p:cNvPicPr>
            <a:picLocks noChangeAspect="1"/>
          </p:cNvPicPr>
          <p:nvPr/>
        </p:nvPicPr>
        <p:blipFill>
          <a:blip r:embed="rId11">
            <a:extLst/>
          </a:blip>
          <a:stretch>
            <a:fillRect/>
          </a:stretch>
        </p:blipFill>
        <p:spPr>
          <a:xfrm>
            <a:off x="7116368" y="821291"/>
            <a:ext cx="857599" cy="355904"/>
          </a:xfrm>
          <a:prstGeom prst="rect">
            <a:avLst/>
          </a:prstGeom>
          <a:ln w="3175">
            <a:miter lim="400000"/>
          </a:ln>
        </p:spPr>
      </p:pic>
      <p:pic>
        <p:nvPicPr>
          <p:cNvPr id="48" name="pasted-image-filtered.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7807421" y="2845060"/>
            <a:ext cx="493278" cy="219734"/>
          </a:xfrm>
          <a:prstGeom prst="rect">
            <a:avLst/>
          </a:prstGeom>
          <a:ln w="3175">
            <a:miter lim="400000"/>
          </a:ln>
        </p:spPr>
      </p:pic>
      <p:sp>
        <p:nvSpPr>
          <p:cNvPr id="49" name="Shape 547"/>
          <p:cNvSpPr/>
          <p:nvPr/>
        </p:nvSpPr>
        <p:spPr>
          <a:xfrm>
            <a:off x="7833964" y="1615247"/>
            <a:ext cx="582788" cy="231379"/>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lgn="ctr" defTabSz="584200">
              <a:defRPr sz="1200" b="1">
                <a:solidFill>
                  <a:schemeClr val="accent3"/>
                </a:solidFill>
                <a:latin typeface="+mj-lt"/>
                <a:ea typeface="+mj-ea"/>
                <a:cs typeface="+mj-cs"/>
                <a:sym typeface="Helvetica"/>
              </a:defRPr>
            </a:lvl1pPr>
          </a:lstStyle>
          <a:p>
            <a:r>
              <a:rPr dirty="0"/>
              <a:t>Numba</a:t>
            </a:r>
          </a:p>
        </p:txBody>
      </p:sp>
      <p:pic>
        <p:nvPicPr>
          <p:cNvPr id="50" name="pasted-image-filtered.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3958289" y="3437607"/>
            <a:ext cx="519120" cy="180827"/>
          </a:xfrm>
          <a:prstGeom prst="rect">
            <a:avLst/>
          </a:prstGeom>
          <a:ln w="3175">
            <a:miter lim="400000"/>
          </a:ln>
        </p:spPr>
      </p:pic>
      <p:pic>
        <p:nvPicPr>
          <p:cNvPr id="51" name="pasted-image-filtered.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5609215" y="4311384"/>
            <a:ext cx="644121" cy="252066"/>
          </a:xfrm>
          <a:prstGeom prst="rect">
            <a:avLst/>
          </a:prstGeom>
          <a:ln w="3175">
            <a:miter lim="400000"/>
          </a:ln>
        </p:spPr>
      </p:pic>
      <p:pic>
        <p:nvPicPr>
          <p:cNvPr id="52" name="pasted-image-filtered.png"/>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764273" y="2820205"/>
            <a:ext cx="519119" cy="519119"/>
          </a:xfrm>
          <a:prstGeom prst="rect">
            <a:avLst/>
          </a:prstGeom>
          <a:ln w="3175">
            <a:miter lim="400000"/>
          </a:ln>
        </p:spPr>
      </p:pic>
      <p:pic>
        <p:nvPicPr>
          <p:cNvPr id="54" name="pasted-image-filtered.png"/>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4969081" y="4081233"/>
            <a:ext cx="481486" cy="481485"/>
          </a:xfrm>
          <a:prstGeom prst="rect">
            <a:avLst/>
          </a:prstGeom>
          <a:ln w="3175">
            <a:miter lim="400000"/>
          </a:ln>
        </p:spPr>
      </p:pic>
      <p:sp>
        <p:nvSpPr>
          <p:cNvPr id="55" name="Shape 553"/>
          <p:cNvSpPr/>
          <p:nvPr/>
        </p:nvSpPr>
        <p:spPr>
          <a:xfrm>
            <a:off x="7526043" y="3371701"/>
            <a:ext cx="413644" cy="231380"/>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lgn="ctr" defTabSz="584200">
              <a:defRPr sz="1200" b="1">
                <a:solidFill>
                  <a:schemeClr val="accent3"/>
                </a:solidFill>
                <a:latin typeface="+mj-lt"/>
                <a:ea typeface="+mj-ea"/>
                <a:cs typeface="+mj-cs"/>
                <a:sym typeface="Helvetica"/>
              </a:defRPr>
            </a:lvl1pPr>
          </a:lstStyle>
          <a:p>
            <a:r>
              <a:rPr dirty="0"/>
              <a:t>dask</a:t>
            </a:r>
          </a:p>
        </p:txBody>
      </p:sp>
      <p:sp>
        <p:nvSpPr>
          <p:cNvPr id="56" name="Shape 554"/>
          <p:cNvSpPr/>
          <p:nvPr/>
        </p:nvSpPr>
        <p:spPr>
          <a:xfrm>
            <a:off x="3754073" y="1516101"/>
            <a:ext cx="625203" cy="231379"/>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lgn="ctr" defTabSz="584200">
              <a:defRPr sz="1200" b="1">
                <a:solidFill>
                  <a:schemeClr val="accent3"/>
                </a:solidFill>
                <a:latin typeface="+mj-lt"/>
                <a:ea typeface="+mj-ea"/>
                <a:cs typeface="+mj-cs"/>
                <a:sym typeface="Helvetica"/>
              </a:defRPr>
            </a:lvl1pPr>
          </a:lstStyle>
          <a:p>
            <a:r>
              <a:t>xlwings</a:t>
            </a:r>
          </a:p>
        </p:txBody>
      </p:sp>
      <p:pic>
        <p:nvPicPr>
          <p:cNvPr id="57" name="spark-filtered.png" descr="spark.jpg"/>
          <p:cNvPicPr>
            <a:picLocks noChangeAspect="1"/>
          </p:cNvPicPr>
          <p:nvPr/>
        </p:nvPicPr>
        <p:blipFill rotWithShape="1">
          <a:blip r:embed="rId17" cstate="print">
            <a:extLst>
              <a:ext uri="{28A0092B-C50C-407E-A947-70E740481C1C}">
                <a14:useLocalDpi xmlns:a14="http://schemas.microsoft.com/office/drawing/2010/main"/>
              </a:ext>
            </a:extLst>
          </a:blip>
          <a:srcRect t="24150" b="21420"/>
          <a:stretch/>
        </p:blipFill>
        <p:spPr>
          <a:xfrm>
            <a:off x="7917381" y="3079765"/>
            <a:ext cx="642939" cy="349955"/>
          </a:xfrm>
          <a:prstGeom prst="rect">
            <a:avLst/>
          </a:prstGeom>
          <a:ln w="12700">
            <a:miter lim="400000"/>
          </a:ln>
        </p:spPr>
      </p:pic>
      <p:pic>
        <p:nvPicPr>
          <p:cNvPr id="58" name="pasted-image-filtered.png"/>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7351990" y="4168785"/>
            <a:ext cx="596998" cy="124673"/>
          </a:xfrm>
          <a:prstGeom prst="rect">
            <a:avLst/>
          </a:prstGeom>
          <a:ln w="3175">
            <a:miter lim="400000"/>
          </a:ln>
        </p:spPr>
      </p:pic>
      <p:sp>
        <p:nvSpPr>
          <p:cNvPr id="59" name="Shape 557"/>
          <p:cNvSpPr/>
          <p:nvPr/>
        </p:nvSpPr>
        <p:spPr>
          <a:xfrm>
            <a:off x="6660556" y="4266915"/>
            <a:ext cx="582713" cy="231379"/>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lgn="ctr" defTabSz="584200">
              <a:defRPr sz="1200" b="1">
                <a:latin typeface="+mj-lt"/>
                <a:ea typeface="+mj-ea"/>
                <a:cs typeface="+mj-cs"/>
                <a:sym typeface="Helvetica"/>
              </a:defRPr>
            </a:lvl1pPr>
          </a:lstStyle>
          <a:p>
            <a:r>
              <a:t>Airflow</a:t>
            </a:r>
          </a:p>
        </p:txBody>
      </p:sp>
      <p:pic>
        <p:nvPicPr>
          <p:cNvPr id="60" name="pasted-image-filtered.png"/>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6939816" y="487031"/>
            <a:ext cx="1110579" cy="226378"/>
          </a:xfrm>
          <a:prstGeom prst="rect">
            <a:avLst/>
          </a:prstGeom>
          <a:ln w="3175">
            <a:miter lim="400000"/>
          </a:ln>
        </p:spPr>
      </p:pic>
      <p:grpSp>
        <p:nvGrpSpPr>
          <p:cNvPr id="4" name="Group 3"/>
          <p:cNvGrpSpPr/>
          <p:nvPr/>
        </p:nvGrpSpPr>
        <p:grpSpPr>
          <a:xfrm>
            <a:off x="3857244" y="975394"/>
            <a:ext cx="1009802" cy="381050"/>
            <a:chOff x="3638498" y="1038855"/>
            <a:chExt cx="1009802" cy="381050"/>
          </a:xfrm>
        </p:grpSpPr>
        <p:pic>
          <p:nvPicPr>
            <p:cNvPr id="61" name="pasted-image-filtered.png"/>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3638498" y="1038855"/>
              <a:ext cx="377315" cy="381050"/>
            </a:xfrm>
            <a:prstGeom prst="rect">
              <a:avLst/>
            </a:prstGeom>
            <a:ln w="12700">
              <a:miter lim="400000"/>
            </a:ln>
          </p:spPr>
        </p:pic>
        <p:sp>
          <p:nvSpPr>
            <p:cNvPr id="62" name="Shape 560"/>
            <p:cNvSpPr/>
            <p:nvPr/>
          </p:nvSpPr>
          <p:spPr>
            <a:xfrm>
              <a:off x="3944217" y="1117040"/>
              <a:ext cx="704083" cy="256779"/>
            </a:xfrm>
            <a:prstGeom prst="rect">
              <a:avLst/>
            </a:prstGeom>
            <a:ln w="12700">
              <a:miter lim="400000"/>
            </a:ln>
            <a:extLst>
              <a:ext uri="{C572A759-6A51-4108-AA02-DFA0A04FC94B}">
                <ma14:wrappingTextBoxFlag xmlns:ma14="http://schemas.microsoft.com/office/mac/drawingml/2011/main" val="1"/>
              </a:ext>
            </a:extLst>
          </p:spPr>
          <p:txBody>
            <a:bodyPr lIns="26789" tIns="26789" rIns="26789" bIns="26789" anchor="ctr">
              <a:spAutoFit/>
            </a:bodyPr>
            <a:lstStyle>
              <a:lvl1pPr algn="ctr" defTabSz="584200">
                <a:defRPr sz="1300" b="1">
                  <a:solidFill>
                    <a:schemeClr val="accent3">
                      <a:satOff val="-3188"/>
                      <a:lumOff val="-13215"/>
                    </a:schemeClr>
                  </a:solidFill>
                  <a:latin typeface="+mj-lt"/>
                  <a:ea typeface="+mj-ea"/>
                  <a:cs typeface="+mj-cs"/>
                  <a:sym typeface="Helvetica"/>
                </a:defRPr>
              </a:lvl1pPr>
            </a:lstStyle>
            <a:p>
              <a:r>
                <a:rPr dirty="0"/>
                <a:t>Blaze</a:t>
              </a:r>
            </a:p>
          </p:txBody>
        </p:sp>
      </p:grpSp>
      <p:sp>
        <p:nvSpPr>
          <p:cNvPr id="67" name="Title 5"/>
          <p:cNvSpPr txBox="1">
            <a:spLocks/>
          </p:cNvSpPr>
          <p:nvPr/>
        </p:nvSpPr>
        <p:spPr>
          <a:xfrm>
            <a:off x="271653" y="973936"/>
            <a:ext cx="3262594" cy="2700462"/>
          </a:xfrm>
          <a:prstGeom prst="rect">
            <a:avLst/>
          </a:prstGeom>
        </p:spPr>
        <p:txBody>
          <a:bodyPr vert="horz" lIns="0" tIns="91440" rIns="91440" bIns="91440" rtlCol="0" anchor="t" anchorCtr="0">
            <a:normAutofit fontScale="97500"/>
          </a:bodyPr>
          <a:lstStyle>
            <a:lvl1pPr algn="l" defTabSz="457200" rtl="0" eaLnBrk="1" latinLnBrk="0" hangingPunct="1">
              <a:spcBef>
                <a:spcPct val="0"/>
              </a:spcBef>
              <a:buNone/>
              <a:defRPr sz="3400" kern="1200">
                <a:solidFill>
                  <a:srgbClr val="3FAE2A"/>
                </a:solidFill>
                <a:latin typeface="Arial"/>
                <a:ea typeface="+mj-ea"/>
                <a:cs typeface="Arial"/>
              </a:defRPr>
            </a:lvl1pPr>
          </a:lstStyle>
          <a:p>
            <a:r>
              <a:rPr lang="en-US" sz="2800" dirty="0"/>
              <a:t>Anaconda is </a:t>
            </a:r>
            <a:r>
              <a:rPr lang="en-US" sz="2800" dirty="0" smtClean="0"/>
              <a:t/>
            </a:r>
            <a:br>
              <a:rPr lang="en-US" sz="2800" dirty="0" smtClean="0"/>
            </a:br>
            <a:r>
              <a:rPr lang="en-US" sz="2800" dirty="0" smtClean="0"/>
              <a:t>the </a:t>
            </a:r>
            <a:r>
              <a:rPr lang="en-US" sz="2800" dirty="0"/>
              <a:t>Open Data Science Platform Bringing Technology Together…</a:t>
            </a:r>
          </a:p>
        </p:txBody>
      </p:sp>
      <p:sp>
        <p:nvSpPr>
          <p:cNvPr id="68" name="Shape 612"/>
          <p:cNvSpPr/>
          <p:nvPr/>
        </p:nvSpPr>
        <p:spPr>
          <a:xfrm>
            <a:off x="5991129" y="3636462"/>
            <a:ext cx="2293879" cy="368351"/>
          </a:xfrm>
          <a:prstGeom prst="rect">
            <a:avLst/>
          </a:prstGeom>
          <a:noFill/>
          <a:ln w="12700">
            <a:noFill/>
            <a:miter lim="400000"/>
          </a:ln>
          <a:effectLst/>
          <a:extLst>
            <a:ext uri="{C572A759-6A51-4108-AA02-DFA0A04FC94B}">
              <ma14:wrappingTextBoxFlag xmlns:ma14="http://schemas.microsoft.com/office/mac/drawingml/2011/main" val="1"/>
            </a:ext>
          </a:extLst>
        </p:spPr>
        <p:txBody>
          <a:bodyPr lIns="26789" tIns="26789" rIns="26789" bIns="26789" anchor="ctr"/>
          <a:lstStyle>
            <a:lvl1pPr algn="ctr"/>
          </a:lstStyle>
          <a:p>
            <a:r>
              <a:rPr lang="en-US" sz="1400" b="1" dirty="0" smtClean="0">
                <a:solidFill>
                  <a:srgbClr val="253746"/>
                </a:solidFill>
                <a:latin typeface="Arial" charset="0"/>
                <a:ea typeface="Arial" charset="0"/>
                <a:cs typeface="Arial" charset="0"/>
              </a:rPr>
              <a:t>Distributed </a:t>
            </a:r>
            <a:br>
              <a:rPr lang="en-US" sz="1400" b="1" dirty="0" smtClean="0">
                <a:solidFill>
                  <a:srgbClr val="253746"/>
                </a:solidFill>
                <a:latin typeface="Arial" charset="0"/>
                <a:ea typeface="Arial" charset="0"/>
                <a:cs typeface="Arial" charset="0"/>
              </a:rPr>
            </a:br>
            <a:r>
              <a:rPr lang="en-US" sz="1400" b="1" dirty="0" smtClean="0">
                <a:solidFill>
                  <a:srgbClr val="253746"/>
                </a:solidFill>
                <a:latin typeface="Arial" charset="0"/>
                <a:ea typeface="Arial" charset="0"/>
                <a:cs typeface="Arial" charset="0"/>
              </a:rPr>
              <a:t>Systems</a:t>
            </a:r>
            <a:endParaRPr lang="en-US" sz="1400" b="1" dirty="0">
              <a:solidFill>
                <a:srgbClr val="253746"/>
              </a:solidFill>
              <a:latin typeface="Arial" charset="0"/>
              <a:ea typeface="Arial" charset="0"/>
              <a:cs typeface="Arial" charset="0"/>
            </a:endParaRPr>
          </a:p>
        </p:txBody>
      </p:sp>
      <p:sp>
        <p:nvSpPr>
          <p:cNvPr id="69" name="Shape 613"/>
          <p:cNvSpPr/>
          <p:nvPr/>
        </p:nvSpPr>
        <p:spPr>
          <a:xfrm>
            <a:off x="3109061" y="1964387"/>
            <a:ext cx="2540431" cy="368351"/>
          </a:xfrm>
          <a:prstGeom prst="rect">
            <a:avLst/>
          </a:prstGeom>
          <a:noFill/>
          <a:ln w="12700">
            <a:noFill/>
            <a:miter lim="400000"/>
          </a:ln>
          <a:effectLst/>
          <a:extLst>
            <a:ext uri="{C572A759-6A51-4108-AA02-DFA0A04FC94B}">
              <ma14:wrappingTextBoxFlag xmlns:ma14="http://schemas.microsoft.com/office/mac/drawingml/2011/main" val="1"/>
            </a:ext>
          </a:extLst>
        </p:spPr>
        <p:txBody>
          <a:bodyPr lIns="26789" tIns="26789" rIns="26789" bIns="26789" anchor="ctr"/>
          <a:lstStyle>
            <a:lvl1pPr algn="ctr"/>
          </a:lstStyle>
          <a:p>
            <a:r>
              <a:rPr lang="en-US" sz="1400" b="1" dirty="0">
                <a:solidFill>
                  <a:srgbClr val="253746"/>
                </a:solidFill>
                <a:latin typeface="Arial" charset="0"/>
                <a:ea typeface="Arial" charset="0"/>
                <a:cs typeface="Arial" charset="0"/>
              </a:rPr>
              <a:t>B</a:t>
            </a:r>
            <a:r>
              <a:rPr lang="en-US" sz="1400" b="1" dirty="0" smtClean="0">
                <a:solidFill>
                  <a:srgbClr val="253746"/>
                </a:solidFill>
                <a:latin typeface="Arial" charset="0"/>
                <a:ea typeface="Arial" charset="0"/>
                <a:cs typeface="Arial" charset="0"/>
              </a:rPr>
              <a:t>usiness </a:t>
            </a:r>
            <a:br>
              <a:rPr lang="en-US" sz="1400" b="1" dirty="0" smtClean="0">
                <a:solidFill>
                  <a:srgbClr val="253746"/>
                </a:solidFill>
                <a:latin typeface="Arial" charset="0"/>
                <a:ea typeface="Arial" charset="0"/>
                <a:cs typeface="Arial" charset="0"/>
              </a:rPr>
            </a:br>
            <a:r>
              <a:rPr lang="en-US" sz="1400" b="1" dirty="0" smtClean="0">
                <a:solidFill>
                  <a:srgbClr val="253746"/>
                </a:solidFill>
                <a:latin typeface="Arial" charset="0"/>
                <a:ea typeface="Arial" charset="0"/>
                <a:cs typeface="Arial" charset="0"/>
              </a:rPr>
              <a:t>Intelligence</a:t>
            </a:r>
            <a:endParaRPr lang="en-US" sz="1400" b="1" dirty="0">
              <a:solidFill>
                <a:srgbClr val="253746"/>
              </a:solidFill>
              <a:latin typeface="Arial" charset="0"/>
              <a:ea typeface="Arial" charset="0"/>
              <a:cs typeface="Arial" charset="0"/>
            </a:endParaRPr>
          </a:p>
        </p:txBody>
      </p:sp>
      <p:sp>
        <p:nvSpPr>
          <p:cNvPr id="71" name="Shape 615"/>
          <p:cNvSpPr/>
          <p:nvPr/>
        </p:nvSpPr>
        <p:spPr>
          <a:xfrm>
            <a:off x="4645470" y="3616044"/>
            <a:ext cx="589914" cy="368351"/>
          </a:xfrm>
          <a:prstGeom prst="rect">
            <a:avLst/>
          </a:prstGeom>
          <a:noFill/>
          <a:ln w="12700">
            <a:noFill/>
            <a:miter lim="400000"/>
          </a:ln>
          <a:effectLst/>
          <a:extLst>
            <a:ext uri="{C572A759-6A51-4108-AA02-DFA0A04FC94B}">
              <ma14:wrappingTextBoxFlag xmlns:ma14="http://schemas.microsoft.com/office/mac/drawingml/2011/main" val="1"/>
            </a:ext>
          </a:extLst>
        </p:spPr>
        <p:txBody>
          <a:bodyPr lIns="26789" tIns="26789" rIns="26789" bIns="26789" anchor="ctr"/>
          <a:lstStyle>
            <a:lvl1pPr algn="ctr"/>
          </a:lstStyle>
          <a:p>
            <a:r>
              <a:rPr lang="en-US" sz="1400" b="1" dirty="0">
                <a:solidFill>
                  <a:srgbClr val="253746"/>
                </a:solidFill>
                <a:latin typeface="Arial" charset="0"/>
                <a:ea typeface="Arial" charset="0"/>
                <a:cs typeface="Arial" charset="0"/>
              </a:rPr>
              <a:t>W</a:t>
            </a:r>
            <a:r>
              <a:rPr lang="en-US" sz="1400" b="1" dirty="0" smtClean="0">
                <a:solidFill>
                  <a:srgbClr val="253746"/>
                </a:solidFill>
                <a:latin typeface="Arial" charset="0"/>
                <a:ea typeface="Arial" charset="0"/>
                <a:cs typeface="Arial" charset="0"/>
              </a:rPr>
              <a:t>eb</a:t>
            </a:r>
            <a:endParaRPr lang="en-US" sz="1400" b="1" dirty="0">
              <a:solidFill>
                <a:srgbClr val="253746"/>
              </a:solidFill>
              <a:latin typeface="Arial" charset="0"/>
              <a:ea typeface="Arial" charset="0"/>
              <a:cs typeface="Arial" charset="0"/>
            </a:endParaRPr>
          </a:p>
        </p:txBody>
      </p:sp>
      <p:sp>
        <p:nvSpPr>
          <p:cNvPr id="72" name="Shape 628"/>
          <p:cNvSpPr/>
          <p:nvPr/>
        </p:nvSpPr>
        <p:spPr>
          <a:xfrm>
            <a:off x="6470842" y="1964387"/>
            <a:ext cx="2673158" cy="432174"/>
          </a:xfrm>
          <a:prstGeom prst="rect">
            <a:avLst/>
          </a:prstGeom>
          <a:noFill/>
          <a:ln w="12700">
            <a:noFill/>
            <a:miter lim="400000"/>
          </a:ln>
          <a:effectLst/>
          <a:extLst>
            <a:ext uri="{C572A759-6A51-4108-AA02-DFA0A04FC94B}">
              <ma14:wrappingTextBoxFlag xmlns:ma14="http://schemas.microsoft.com/office/mac/drawingml/2011/main" val="1"/>
            </a:ext>
          </a:extLst>
        </p:spPr>
        <p:txBody>
          <a:bodyPr lIns="26789" tIns="26789" rIns="26789" bIns="26789" anchor="ctr"/>
          <a:lstStyle>
            <a:lvl1pPr algn="ctr"/>
          </a:lstStyle>
          <a:p>
            <a:r>
              <a:rPr lang="en-US" sz="1400" b="1" dirty="0">
                <a:solidFill>
                  <a:srgbClr val="253746"/>
                </a:solidFill>
                <a:latin typeface="Arial" charset="0"/>
                <a:ea typeface="Arial" charset="0"/>
                <a:cs typeface="Arial" charset="0"/>
              </a:rPr>
              <a:t>S</a:t>
            </a:r>
            <a:r>
              <a:rPr lang="en-US" sz="1400" b="1" dirty="0" smtClean="0">
                <a:solidFill>
                  <a:srgbClr val="253746"/>
                </a:solidFill>
                <a:latin typeface="Arial" charset="0"/>
                <a:ea typeface="Arial" charset="0"/>
                <a:cs typeface="Arial" charset="0"/>
              </a:rPr>
              <a:t>cientific </a:t>
            </a:r>
            <a:br>
              <a:rPr lang="en-US" sz="1400" b="1" dirty="0" smtClean="0">
                <a:solidFill>
                  <a:srgbClr val="253746"/>
                </a:solidFill>
                <a:latin typeface="Arial" charset="0"/>
                <a:ea typeface="Arial" charset="0"/>
                <a:cs typeface="Arial" charset="0"/>
              </a:rPr>
            </a:br>
            <a:r>
              <a:rPr lang="en-US" sz="1400" b="1" dirty="0" smtClean="0">
                <a:solidFill>
                  <a:srgbClr val="253746"/>
                </a:solidFill>
                <a:latin typeface="Arial" charset="0"/>
                <a:ea typeface="Arial" charset="0"/>
                <a:cs typeface="Arial" charset="0"/>
              </a:rPr>
              <a:t>Computing / HPC</a:t>
            </a:r>
            <a:endParaRPr lang="en-US" sz="1400" b="1" dirty="0">
              <a:solidFill>
                <a:srgbClr val="253746"/>
              </a:solidFill>
              <a:latin typeface="Arial" charset="0"/>
              <a:ea typeface="Arial" charset="0"/>
              <a:cs typeface="Arial" charset="0"/>
            </a:endParaRPr>
          </a:p>
        </p:txBody>
      </p:sp>
      <p:sp>
        <p:nvSpPr>
          <p:cNvPr id="32" name="Shape 614"/>
          <p:cNvSpPr/>
          <p:nvPr/>
        </p:nvSpPr>
        <p:spPr>
          <a:xfrm>
            <a:off x="4452197" y="800900"/>
            <a:ext cx="3251864" cy="368350"/>
          </a:xfrm>
          <a:prstGeom prst="rect">
            <a:avLst/>
          </a:prstGeom>
          <a:noFill/>
          <a:ln w="12700">
            <a:noFill/>
            <a:miter lim="400000"/>
          </a:ln>
          <a:effectLst/>
          <a:extLst>
            <a:ext uri="{C572A759-6A51-4108-AA02-DFA0A04FC94B}">
              <ma14:wrappingTextBoxFlag xmlns:ma14="http://schemas.microsoft.com/office/mac/drawingml/2011/main" val="1"/>
            </a:ext>
          </a:extLst>
        </p:spPr>
        <p:txBody>
          <a:bodyPr lIns="26789" tIns="26789" rIns="26789" bIns="26789" anchor="ctr"/>
          <a:lstStyle>
            <a:lvl1pPr algn="ctr"/>
          </a:lstStyle>
          <a:p>
            <a:r>
              <a:rPr lang="en-US" sz="1400" b="1" dirty="0">
                <a:solidFill>
                  <a:srgbClr val="253746"/>
                </a:solidFill>
                <a:latin typeface="Arial" charset="0"/>
                <a:ea typeface="Arial" charset="0"/>
                <a:cs typeface="Arial" charset="0"/>
              </a:rPr>
              <a:t>M</a:t>
            </a:r>
            <a:r>
              <a:rPr lang="en-US" sz="1400" b="1" dirty="0" smtClean="0">
                <a:solidFill>
                  <a:srgbClr val="253746"/>
                </a:solidFill>
                <a:latin typeface="Arial" charset="0"/>
                <a:ea typeface="Arial" charset="0"/>
                <a:cs typeface="Arial" charset="0"/>
              </a:rPr>
              <a:t>achine </a:t>
            </a:r>
            <a:r>
              <a:rPr lang="en-US" sz="1400" b="1" dirty="0">
                <a:solidFill>
                  <a:srgbClr val="253746"/>
                </a:solidFill>
                <a:latin typeface="Arial" charset="0"/>
                <a:ea typeface="Arial" charset="0"/>
                <a:cs typeface="Arial" charset="0"/>
              </a:rPr>
              <a:t>L</a:t>
            </a:r>
            <a:r>
              <a:rPr lang="en-US" sz="1400" b="1" dirty="0" smtClean="0">
                <a:solidFill>
                  <a:srgbClr val="253746"/>
                </a:solidFill>
                <a:latin typeface="Arial" charset="0"/>
                <a:ea typeface="Arial" charset="0"/>
                <a:cs typeface="Arial" charset="0"/>
              </a:rPr>
              <a:t>earning</a:t>
            </a:r>
            <a:br>
              <a:rPr lang="en-US" sz="1400" b="1" dirty="0" smtClean="0">
                <a:solidFill>
                  <a:srgbClr val="253746"/>
                </a:solidFill>
                <a:latin typeface="Arial" charset="0"/>
                <a:ea typeface="Arial" charset="0"/>
                <a:cs typeface="Arial" charset="0"/>
              </a:rPr>
            </a:br>
            <a:r>
              <a:rPr lang="en-US" sz="1400" b="1" dirty="0" smtClean="0">
                <a:solidFill>
                  <a:srgbClr val="253746"/>
                </a:solidFill>
                <a:latin typeface="Arial" charset="0"/>
                <a:ea typeface="Arial" charset="0"/>
                <a:cs typeface="Arial" charset="0"/>
              </a:rPr>
              <a:t> / Statistics</a:t>
            </a:r>
            <a:endParaRPr lang="en-US" sz="1400" b="1" dirty="0">
              <a:solidFill>
                <a:srgbClr val="253746"/>
              </a:solidFill>
              <a:latin typeface="Arial" charset="0"/>
              <a:ea typeface="Arial" charset="0"/>
              <a:cs typeface="Arial" charset="0"/>
            </a:endParaRPr>
          </a:p>
        </p:txBody>
      </p:sp>
    </p:spTree>
    <p:extLst>
      <p:ext uri="{BB962C8B-B14F-4D97-AF65-F5344CB8AC3E}">
        <p14:creationId xmlns:p14="http://schemas.microsoft.com/office/powerpoint/2010/main" val="18295971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naconda_wordmark_green_RG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01" y="1930400"/>
            <a:ext cx="3958727" cy="1271191"/>
          </a:xfrm>
          <a:prstGeom prst="rect">
            <a:avLst/>
          </a:prstGeom>
        </p:spPr>
      </p:pic>
      <p:sp>
        <p:nvSpPr>
          <p:cNvPr id="6" name="Text Placeholder 5"/>
          <p:cNvSpPr>
            <a:spLocks noGrp="1"/>
          </p:cNvSpPr>
          <p:nvPr>
            <p:ph type="body" idx="1"/>
          </p:nvPr>
        </p:nvSpPr>
        <p:spPr/>
        <p:txBody>
          <a:bodyPr/>
          <a:lstStyle/>
          <a:p>
            <a:r>
              <a:rPr lang="en-US" dirty="0" smtClean="0"/>
              <a:t>Introduction to</a:t>
            </a:r>
            <a:endParaRPr lang="en-US" dirty="0"/>
          </a:p>
        </p:txBody>
      </p:sp>
    </p:spTree>
    <p:extLst>
      <p:ext uri="{BB962C8B-B14F-4D97-AF65-F5344CB8AC3E}">
        <p14:creationId xmlns:p14="http://schemas.microsoft.com/office/powerpoint/2010/main" val="13251143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naconda_wordmark_green_RG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0" y="177800"/>
            <a:ext cx="3207274" cy="1029891"/>
          </a:xfrm>
          <a:prstGeom prst="rect">
            <a:avLst/>
          </a:prstGeom>
        </p:spPr>
      </p:pic>
      <p:pic>
        <p:nvPicPr>
          <p:cNvPr id="9" name="Picture 8" descr="white_snake_corner-10.png"/>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3155950" y="-391046"/>
            <a:ext cx="5985555" cy="5122558"/>
          </a:xfrm>
          <a:prstGeom prst="rect">
            <a:avLst/>
          </a:prstGeom>
        </p:spPr>
      </p:pic>
      <p:sp>
        <p:nvSpPr>
          <p:cNvPr id="3" name="Shape 3413"/>
          <p:cNvSpPr>
            <a:spLocks noGrp="1"/>
          </p:cNvSpPr>
          <p:nvPr>
            <p:ph idx="1"/>
          </p:nvPr>
        </p:nvSpPr>
        <p:spPr>
          <a:xfrm>
            <a:off x="457199" y="1657350"/>
            <a:ext cx="8513618" cy="2956983"/>
          </a:xfrm>
          <a:prstGeom prst="rect">
            <a:avLst/>
          </a:prstGeom>
        </p:spPr>
        <p:txBody>
          <a:bodyPr lIns="0" tIns="0" rIns="0" bIns="0">
            <a:normAutofit/>
          </a:bodyPr>
          <a:lstStyle/>
          <a:p>
            <a:pPr defTabSz="420623">
              <a:lnSpc>
                <a:spcPct val="150000"/>
              </a:lnSpc>
              <a:spcBef>
                <a:spcPts val="400"/>
              </a:spcBef>
              <a:buClr>
                <a:schemeClr val="accent2"/>
              </a:buClr>
              <a:buSzTx/>
              <a:buFont typeface="Arial" charset="0"/>
              <a:buChar char="•"/>
              <a:defRPr sz="1800">
                <a:solidFill>
                  <a:srgbClr val="243846"/>
                </a:solidFill>
                <a:uFill>
                  <a:solidFill>
                    <a:srgbClr val="FFFFFF"/>
                  </a:solidFill>
                </a:uFill>
              </a:defRPr>
            </a:pPr>
            <a:r>
              <a:rPr lang="en-US" sz="1800" kern="1200" dirty="0" smtClean="0">
                <a:solidFill>
                  <a:schemeClr val="tx1"/>
                </a:solidFill>
                <a:latin typeface="Arial"/>
                <a:sym typeface="Helvetica"/>
              </a:rPr>
              <a:t>Accelerate Time-to-Value</a:t>
            </a:r>
          </a:p>
          <a:p>
            <a:pPr defTabSz="420623">
              <a:lnSpc>
                <a:spcPct val="150000"/>
              </a:lnSpc>
              <a:spcBef>
                <a:spcPts val="400"/>
              </a:spcBef>
              <a:buClr>
                <a:schemeClr val="accent2"/>
              </a:buClr>
              <a:buSzTx/>
              <a:buFont typeface="Arial" charset="0"/>
              <a:buChar char="•"/>
              <a:defRPr sz="1800">
                <a:solidFill>
                  <a:srgbClr val="243846"/>
                </a:solidFill>
                <a:uFill>
                  <a:solidFill>
                    <a:srgbClr val="FFFFFF"/>
                  </a:solidFill>
                </a:uFill>
              </a:defRPr>
            </a:pPr>
            <a:r>
              <a:rPr lang="en-US" sz="1800" kern="1200" dirty="0" smtClean="0">
                <a:solidFill>
                  <a:schemeClr val="tx1"/>
                </a:solidFill>
                <a:latin typeface="Arial"/>
                <a:ea typeface="Arial" charset="0"/>
                <a:cs typeface="Arial" charset="0"/>
              </a:rPr>
              <a:t>Connect Data, Analytics &amp; Compute</a:t>
            </a:r>
          </a:p>
          <a:p>
            <a:pPr defTabSz="420623">
              <a:lnSpc>
                <a:spcPct val="150000"/>
              </a:lnSpc>
              <a:spcBef>
                <a:spcPts val="400"/>
              </a:spcBef>
              <a:buClr>
                <a:schemeClr val="accent2"/>
              </a:buClr>
              <a:buSzTx/>
              <a:buFont typeface="Arial" charset="0"/>
              <a:buChar char="•"/>
              <a:defRPr sz="1800">
                <a:solidFill>
                  <a:srgbClr val="243846"/>
                </a:solidFill>
                <a:uFill>
                  <a:solidFill>
                    <a:srgbClr val="FFFFFF"/>
                  </a:solidFill>
                </a:uFill>
              </a:defRPr>
            </a:pPr>
            <a:r>
              <a:rPr lang="en-US" sz="1800" dirty="0" smtClean="0">
                <a:solidFill>
                  <a:schemeClr val="tx1"/>
                </a:solidFill>
                <a:ea typeface="Arial" charset="0"/>
                <a:cs typeface="Arial" charset="0"/>
              </a:rPr>
              <a:t>Empower Data Science Teams</a:t>
            </a:r>
            <a:endParaRPr lang="en-US" sz="1800" kern="1200" dirty="0" smtClean="0">
              <a:solidFill>
                <a:schemeClr val="tx1"/>
              </a:solidFill>
              <a:latin typeface="Arial"/>
              <a:ea typeface="Arial" charset="0"/>
              <a:cs typeface="Arial" charset="0"/>
            </a:endParaRPr>
          </a:p>
        </p:txBody>
      </p:sp>
      <p:sp>
        <p:nvSpPr>
          <p:cNvPr id="7" name="Text Placeholder 6"/>
          <p:cNvSpPr>
            <a:spLocks noGrp="1"/>
          </p:cNvSpPr>
          <p:nvPr>
            <p:ph type="body" sz="quarter" idx="13"/>
          </p:nvPr>
        </p:nvSpPr>
        <p:spPr/>
        <p:txBody>
          <a:bodyPr>
            <a:noAutofit/>
          </a:bodyPr>
          <a:lstStyle/>
          <a:p>
            <a:r>
              <a:rPr lang="en-US" dirty="0" smtClean="0"/>
              <a:t>…is the </a:t>
            </a:r>
            <a:r>
              <a:rPr lang="en-US" dirty="0"/>
              <a:t>leading Open Data Science platform </a:t>
            </a:r>
            <a:endParaRPr lang="en-US" dirty="0" smtClean="0"/>
          </a:p>
          <a:p>
            <a:r>
              <a:rPr lang="en-US" dirty="0" smtClean="0"/>
              <a:t>powered </a:t>
            </a:r>
            <a:r>
              <a:rPr lang="en-US" dirty="0"/>
              <a:t>by Python the fastest growing data science </a:t>
            </a:r>
            <a:r>
              <a:rPr lang="en-US" dirty="0" smtClean="0"/>
              <a:t>language</a:t>
            </a:r>
            <a:endParaRPr lang="en-US" dirty="0"/>
          </a:p>
        </p:txBody>
      </p:sp>
    </p:spTree>
    <p:extLst>
      <p:ext uri="{BB962C8B-B14F-4D97-AF65-F5344CB8AC3E}">
        <p14:creationId xmlns:p14="http://schemas.microsoft.com/office/powerpoint/2010/main" val="1669773463"/>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Platform-08.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2438" y="1492250"/>
            <a:ext cx="7843287" cy="3122613"/>
          </a:xfrm>
        </p:spPr>
      </p:pic>
      <p:sp>
        <p:nvSpPr>
          <p:cNvPr id="2" name="Title 1"/>
          <p:cNvSpPr>
            <a:spLocks noGrp="1"/>
          </p:cNvSpPr>
          <p:nvPr>
            <p:ph type="title"/>
          </p:nvPr>
        </p:nvSpPr>
        <p:spPr/>
        <p:txBody>
          <a:bodyPr>
            <a:noAutofit/>
          </a:bodyPr>
          <a:lstStyle/>
          <a:p>
            <a:r>
              <a:rPr lang="en-US" dirty="0" smtClean="0">
                <a:solidFill>
                  <a:schemeClr val="accent2"/>
                </a:solidFill>
              </a:rPr>
              <a:t>Open Data Science Platform</a:t>
            </a:r>
            <a:endParaRPr lang="en-US" dirty="0">
              <a:solidFill>
                <a:schemeClr val="accent2"/>
              </a:solidFill>
            </a:endParaRPr>
          </a:p>
        </p:txBody>
      </p:sp>
      <p:sp>
        <p:nvSpPr>
          <p:cNvPr id="7" name="Text Placeholder 6"/>
          <p:cNvSpPr>
            <a:spLocks noGrp="1"/>
          </p:cNvSpPr>
          <p:nvPr>
            <p:ph type="body" sz="quarter" idx="13"/>
          </p:nvPr>
        </p:nvSpPr>
        <p:spPr/>
        <p:txBody>
          <a:bodyPr/>
          <a:lstStyle/>
          <a:p>
            <a:r>
              <a:rPr lang="en-US" dirty="0" smtClean="0"/>
              <a:t>ACCELERATE. CONNECT. EMPOWER</a:t>
            </a:r>
            <a:endParaRPr lang="en-US" dirty="0"/>
          </a:p>
        </p:txBody>
      </p:sp>
    </p:spTree>
    <p:extLst>
      <p:ext uri="{BB962C8B-B14F-4D97-AF65-F5344CB8AC3E}">
        <p14:creationId xmlns:p14="http://schemas.microsoft.com/office/powerpoint/2010/main" val="567301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Placeholder 34"/>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t="114" b="114"/>
          <a:stretch/>
        </p:blipFill>
        <p:spPr>
          <a:xfrm>
            <a:off x="3847836" y="1366054"/>
            <a:ext cx="1386946" cy="1385089"/>
          </a:xfrm>
        </p:spPr>
      </p:pic>
      <p:pic>
        <p:nvPicPr>
          <p:cNvPr id="33" name="Picture Placeholder 32"/>
          <p:cNvPicPr>
            <a:picLocks noGrp="1" noChangeAspect="1"/>
          </p:cNvPicPr>
          <p:nvPr>
            <p:ph type="pic" sz="quarter" idx="12"/>
          </p:nvPr>
        </p:nvPicPr>
        <p:blipFill rotWithShape="1">
          <a:blip r:embed="rId4">
            <a:extLst>
              <a:ext uri="{28A0092B-C50C-407E-A947-70E740481C1C}">
                <a14:useLocalDpi xmlns:a14="http://schemas.microsoft.com/office/drawing/2010/main" val="0"/>
              </a:ext>
            </a:extLst>
          </a:blip>
          <a:srcRect l="-8557" t="-8557" r="-8557" b="-8557"/>
          <a:stretch/>
        </p:blipFill>
        <p:spPr>
          <a:xfrm>
            <a:off x="1044180" y="1366054"/>
            <a:ext cx="1385089" cy="1385089"/>
          </a:xfrm>
        </p:spPr>
      </p:pic>
      <p:pic>
        <p:nvPicPr>
          <p:cNvPr id="34" name="Picture Placeholder 33"/>
          <p:cNvPicPr>
            <a:picLocks noGrp="1" noChangeAspect="1"/>
          </p:cNvPicPr>
          <p:nvPr>
            <p:ph type="pic" sz="quarter" idx="13"/>
          </p:nvPr>
        </p:nvPicPr>
        <p:blipFill rotWithShape="1">
          <a:blip r:embed="rId5">
            <a:extLst>
              <a:ext uri="{28A0092B-C50C-407E-A947-70E740481C1C}">
                <a14:useLocalDpi xmlns:a14="http://schemas.microsoft.com/office/drawing/2010/main" val="0"/>
              </a:ext>
            </a:extLst>
          </a:blip>
          <a:srcRect t="114" b="114"/>
          <a:stretch/>
        </p:blipFill>
        <p:spPr/>
      </p:pic>
      <p:sp>
        <p:nvSpPr>
          <p:cNvPr id="21" name="Content Placeholder 20"/>
          <p:cNvSpPr>
            <a:spLocks noGrp="1"/>
          </p:cNvSpPr>
          <p:nvPr>
            <p:ph sz="quarter" idx="14"/>
          </p:nvPr>
        </p:nvSpPr>
        <p:spPr/>
        <p:txBody>
          <a:bodyPr/>
          <a:lstStyle/>
          <a:p>
            <a:r>
              <a:rPr lang="en-US" b="1" dirty="0"/>
              <a:t>INNOVATE</a:t>
            </a:r>
            <a:r>
              <a:rPr lang="en-US" dirty="0"/>
              <a:t> faster through managed agile experimentation </a:t>
            </a:r>
          </a:p>
          <a:p>
            <a:r>
              <a:rPr lang="en-US" b="1" dirty="0"/>
              <a:t>MOVE</a:t>
            </a:r>
            <a:r>
              <a:rPr lang="en-US" dirty="0"/>
              <a:t> from analysis to deployment immediately</a:t>
            </a:r>
          </a:p>
          <a:p>
            <a:r>
              <a:rPr lang="en-US" b="1" dirty="0"/>
              <a:t>DELIVER</a:t>
            </a:r>
            <a:r>
              <a:rPr lang="en-US" dirty="0"/>
              <a:t> powerful results backed by high performance open data science platform</a:t>
            </a:r>
          </a:p>
          <a:p>
            <a:endParaRPr lang="en-US" dirty="0"/>
          </a:p>
        </p:txBody>
      </p:sp>
      <p:sp>
        <p:nvSpPr>
          <p:cNvPr id="22" name="Content Placeholder 21"/>
          <p:cNvSpPr>
            <a:spLocks noGrp="1"/>
          </p:cNvSpPr>
          <p:nvPr>
            <p:ph sz="quarter" idx="15"/>
          </p:nvPr>
        </p:nvSpPr>
        <p:spPr/>
        <p:txBody>
          <a:bodyPr/>
          <a:lstStyle/>
          <a:p>
            <a:r>
              <a:rPr lang="en-US" b="1" dirty="0"/>
              <a:t>LEVERAGE</a:t>
            </a:r>
            <a:r>
              <a:rPr lang="en-US" dirty="0"/>
              <a:t> innovative open source analytics to extract value from data</a:t>
            </a:r>
          </a:p>
          <a:p>
            <a:r>
              <a:rPr lang="en-US" b="1" dirty="0"/>
              <a:t>MAXIMIZE</a:t>
            </a:r>
            <a:r>
              <a:rPr lang="en-US" dirty="0"/>
              <a:t> your computational power to easily analyze all </a:t>
            </a:r>
            <a:r>
              <a:rPr lang="en-US" dirty="0" smtClean="0"/>
              <a:t>data</a:t>
            </a:r>
            <a:endParaRPr lang="en-US" dirty="0"/>
          </a:p>
          <a:p>
            <a:r>
              <a:rPr lang="en-US" b="1" dirty="0"/>
              <a:t>CONNECT</a:t>
            </a:r>
            <a:r>
              <a:rPr lang="en-US" dirty="0"/>
              <a:t> and integrate all your data sources for predictive models</a:t>
            </a:r>
          </a:p>
          <a:p>
            <a:endParaRPr lang="en-US" dirty="0"/>
          </a:p>
        </p:txBody>
      </p:sp>
      <p:sp>
        <p:nvSpPr>
          <p:cNvPr id="23" name="Content Placeholder 22"/>
          <p:cNvSpPr>
            <a:spLocks noGrp="1"/>
          </p:cNvSpPr>
          <p:nvPr>
            <p:ph sz="quarter" idx="16"/>
          </p:nvPr>
        </p:nvSpPr>
        <p:spPr/>
        <p:txBody>
          <a:bodyPr/>
          <a:lstStyle/>
          <a:p>
            <a:r>
              <a:rPr lang="en-US" b="1" dirty="0">
                <a:solidFill>
                  <a:schemeClr val="accent4"/>
                </a:solidFill>
              </a:rPr>
              <a:t>ITERATE</a:t>
            </a:r>
            <a:r>
              <a:rPr lang="en-US" dirty="0">
                <a:solidFill>
                  <a:schemeClr val="accent4"/>
                </a:solidFill>
              </a:rPr>
              <a:t> quickly to create powerful analysis and predictive models</a:t>
            </a:r>
          </a:p>
          <a:p>
            <a:r>
              <a:rPr lang="en-US" b="1" dirty="0">
                <a:solidFill>
                  <a:schemeClr val="accent4"/>
                </a:solidFill>
              </a:rPr>
              <a:t>COLLABORATE</a:t>
            </a:r>
            <a:r>
              <a:rPr lang="en-US" dirty="0">
                <a:solidFill>
                  <a:schemeClr val="accent4"/>
                </a:solidFill>
              </a:rPr>
              <a:t> and share </a:t>
            </a:r>
            <a:r>
              <a:rPr lang="en-US" dirty="0" smtClean="0">
                <a:solidFill>
                  <a:schemeClr val="accent4"/>
                </a:solidFill>
              </a:rPr>
              <a:t>with </a:t>
            </a:r>
            <a:r>
              <a:rPr lang="en-US" dirty="0">
                <a:solidFill>
                  <a:schemeClr val="accent4"/>
                </a:solidFill>
              </a:rPr>
              <a:t>your data science team</a:t>
            </a:r>
          </a:p>
          <a:p>
            <a:r>
              <a:rPr lang="en-US" b="1" dirty="0">
                <a:solidFill>
                  <a:schemeClr val="accent4"/>
                </a:solidFill>
              </a:rPr>
              <a:t>PUBLISH</a:t>
            </a:r>
            <a:r>
              <a:rPr lang="en-US" dirty="0">
                <a:solidFill>
                  <a:schemeClr val="accent4"/>
                </a:solidFill>
              </a:rPr>
              <a:t> interactive results to </a:t>
            </a:r>
            <a:r>
              <a:rPr lang="en-US" dirty="0" smtClean="0">
                <a:solidFill>
                  <a:schemeClr val="accent4"/>
                </a:solidFill>
              </a:rPr>
              <a:t/>
            </a:r>
            <a:br>
              <a:rPr lang="en-US" dirty="0" smtClean="0">
                <a:solidFill>
                  <a:schemeClr val="accent4"/>
                </a:solidFill>
              </a:rPr>
            </a:br>
            <a:r>
              <a:rPr lang="en-US" dirty="0" smtClean="0">
                <a:solidFill>
                  <a:schemeClr val="accent4"/>
                </a:solidFill>
              </a:rPr>
              <a:t>the </a:t>
            </a:r>
            <a:r>
              <a:rPr lang="en-US" dirty="0">
                <a:solidFill>
                  <a:schemeClr val="accent4"/>
                </a:solidFill>
              </a:rPr>
              <a:t>business</a:t>
            </a:r>
          </a:p>
          <a:p>
            <a:endParaRPr lang="en-US" dirty="0">
              <a:solidFill>
                <a:schemeClr val="accent4"/>
              </a:solidFill>
            </a:endParaRPr>
          </a:p>
        </p:txBody>
      </p:sp>
      <p:sp>
        <p:nvSpPr>
          <p:cNvPr id="25" name="Text Placeholder 24"/>
          <p:cNvSpPr>
            <a:spLocks noGrp="1"/>
          </p:cNvSpPr>
          <p:nvPr>
            <p:ph type="body" sz="quarter" idx="17"/>
          </p:nvPr>
        </p:nvSpPr>
        <p:spPr/>
        <p:txBody>
          <a:bodyPr/>
          <a:lstStyle/>
          <a:p>
            <a:r>
              <a:rPr lang="en-US" dirty="0" smtClean="0"/>
              <a:t>ACCELERATE</a:t>
            </a:r>
            <a:endParaRPr lang="en-US" dirty="0"/>
          </a:p>
        </p:txBody>
      </p:sp>
      <p:sp>
        <p:nvSpPr>
          <p:cNvPr id="26" name="Text Placeholder 25"/>
          <p:cNvSpPr>
            <a:spLocks noGrp="1"/>
          </p:cNvSpPr>
          <p:nvPr>
            <p:ph type="body" sz="quarter" idx="18"/>
          </p:nvPr>
        </p:nvSpPr>
        <p:spPr/>
        <p:txBody>
          <a:bodyPr/>
          <a:lstStyle/>
          <a:p>
            <a:r>
              <a:rPr lang="en-US" dirty="0" smtClean="0"/>
              <a:t>Time-to-Value</a:t>
            </a:r>
            <a:endParaRPr lang="en-US" dirty="0"/>
          </a:p>
        </p:txBody>
      </p:sp>
      <p:sp>
        <p:nvSpPr>
          <p:cNvPr id="27" name="Text Placeholder 26"/>
          <p:cNvSpPr>
            <a:spLocks noGrp="1"/>
          </p:cNvSpPr>
          <p:nvPr>
            <p:ph type="body" sz="quarter" idx="19"/>
          </p:nvPr>
        </p:nvSpPr>
        <p:spPr/>
        <p:txBody>
          <a:bodyPr/>
          <a:lstStyle/>
          <a:p>
            <a:r>
              <a:rPr lang="en-US" dirty="0" smtClean="0"/>
              <a:t>CONNECT</a:t>
            </a:r>
            <a:endParaRPr lang="en-US" dirty="0"/>
          </a:p>
        </p:txBody>
      </p:sp>
      <p:sp>
        <p:nvSpPr>
          <p:cNvPr id="30" name="Text Placeholder 29"/>
          <p:cNvSpPr>
            <a:spLocks noGrp="1"/>
          </p:cNvSpPr>
          <p:nvPr>
            <p:ph type="body" sz="quarter" idx="20"/>
          </p:nvPr>
        </p:nvSpPr>
        <p:spPr/>
        <p:txBody>
          <a:bodyPr/>
          <a:lstStyle/>
          <a:p>
            <a:r>
              <a:rPr lang="en-US" dirty="0" smtClean="0"/>
              <a:t>Data, Analytics &amp; Compute</a:t>
            </a:r>
            <a:endParaRPr lang="en-US" dirty="0"/>
          </a:p>
        </p:txBody>
      </p:sp>
      <p:sp>
        <p:nvSpPr>
          <p:cNvPr id="31" name="Text Placeholder 30"/>
          <p:cNvSpPr>
            <a:spLocks noGrp="1"/>
          </p:cNvSpPr>
          <p:nvPr>
            <p:ph type="body" sz="quarter" idx="21"/>
          </p:nvPr>
        </p:nvSpPr>
        <p:spPr/>
        <p:txBody>
          <a:bodyPr/>
          <a:lstStyle/>
          <a:p>
            <a:r>
              <a:rPr lang="en-US" dirty="0" smtClean="0"/>
              <a:t>EMPOWER</a:t>
            </a:r>
            <a:endParaRPr lang="en-US" dirty="0"/>
          </a:p>
        </p:txBody>
      </p:sp>
      <p:sp>
        <p:nvSpPr>
          <p:cNvPr id="32" name="Text Placeholder 31"/>
          <p:cNvSpPr>
            <a:spLocks noGrp="1"/>
          </p:cNvSpPr>
          <p:nvPr>
            <p:ph type="body" sz="quarter" idx="22"/>
          </p:nvPr>
        </p:nvSpPr>
        <p:spPr/>
        <p:txBody>
          <a:bodyPr/>
          <a:lstStyle/>
          <a:p>
            <a:r>
              <a:rPr lang="en-US" dirty="0" smtClean="0"/>
              <a:t>Data Science Teams</a:t>
            </a:r>
            <a:endParaRPr lang="en-US" dirty="0"/>
          </a:p>
        </p:txBody>
      </p:sp>
    </p:spTree>
    <p:extLst>
      <p:ext uri="{BB962C8B-B14F-4D97-AF65-F5344CB8AC3E}">
        <p14:creationId xmlns:p14="http://schemas.microsoft.com/office/powerpoint/2010/main" val="958122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000" dirty="0" smtClean="0">
                <a:solidFill>
                  <a:srgbClr val="3FAE2A"/>
                </a:solidFill>
              </a:rPr>
              <a:t>Anaconda Gives </a:t>
            </a:r>
            <a:r>
              <a:rPr lang="en-US" sz="4000" dirty="0" smtClean="0">
                <a:solidFill>
                  <a:schemeClr val="accent1"/>
                </a:solidFill>
              </a:rPr>
              <a:t>Superpowers</a:t>
            </a:r>
            <a:r>
              <a:rPr lang="en-US" sz="4000" dirty="0" smtClean="0">
                <a:solidFill>
                  <a:srgbClr val="3FAE2A"/>
                </a:solidFill>
              </a:rPr>
              <a:t> </a:t>
            </a:r>
            <a:br>
              <a:rPr lang="en-US" sz="4000" dirty="0" smtClean="0">
                <a:solidFill>
                  <a:srgbClr val="3FAE2A"/>
                </a:solidFill>
              </a:rPr>
            </a:br>
            <a:r>
              <a:rPr lang="en-US" sz="4000" dirty="0" smtClean="0">
                <a:solidFill>
                  <a:srgbClr val="3FAE2A"/>
                </a:solidFill>
              </a:rPr>
              <a:t>To People Who Change </a:t>
            </a:r>
            <a:br>
              <a:rPr lang="en-US" sz="4000" dirty="0" smtClean="0">
                <a:solidFill>
                  <a:srgbClr val="3FAE2A"/>
                </a:solidFill>
              </a:rPr>
            </a:br>
            <a:r>
              <a:rPr lang="en-US" sz="4000" dirty="0" smtClean="0">
                <a:solidFill>
                  <a:srgbClr val="3FAE2A"/>
                </a:solidFill>
              </a:rPr>
              <a:t>The World </a:t>
            </a:r>
            <a:br>
              <a:rPr lang="en-US" sz="4000" dirty="0" smtClean="0">
                <a:solidFill>
                  <a:srgbClr val="3FAE2A"/>
                </a:solidFill>
              </a:rPr>
            </a:br>
            <a:endParaRPr lang="en-US" sz="4000" dirty="0">
              <a:solidFill>
                <a:srgbClr val="3FAE2A"/>
              </a:solidFill>
            </a:endParaRPr>
          </a:p>
        </p:txBody>
      </p:sp>
    </p:spTree>
    <p:extLst>
      <p:ext uri="{BB962C8B-B14F-4D97-AF65-F5344CB8AC3E}">
        <p14:creationId xmlns:p14="http://schemas.microsoft.com/office/powerpoint/2010/main" val="8622463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nSpc>
                <a:spcPct val="150000"/>
              </a:lnSpc>
            </a:pPr>
            <a:r>
              <a:rPr lang="en-US" dirty="0" smtClean="0"/>
              <a:t>Intro to Open Data Science</a:t>
            </a:r>
          </a:p>
          <a:p>
            <a:pPr>
              <a:lnSpc>
                <a:spcPct val="150000"/>
              </a:lnSpc>
            </a:pPr>
            <a:r>
              <a:rPr lang="en-US" dirty="0" smtClean="0"/>
              <a:t>Anaconda Overview</a:t>
            </a:r>
          </a:p>
          <a:p>
            <a:pPr>
              <a:lnSpc>
                <a:spcPct val="150000"/>
              </a:lnSpc>
            </a:pPr>
            <a:r>
              <a:rPr lang="en-US" dirty="0" smtClean="0"/>
              <a:t>Anaconda Roadmap</a:t>
            </a:r>
          </a:p>
        </p:txBody>
      </p:sp>
      <p:sp>
        <p:nvSpPr>
          <p:cNvPr id="4" name="Title 3"/>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14851829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Placeholder 28"/>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t="114" b="114"/>
          <a:stretch/>
        </p:blipFill>
        <p:spPr/>
      </p:pic>
      <p:pic>
        <p:nvPicPr>
          <p:cNvPr id="30" name="Picture Placeholder 29"/>
          <p:cNvPicPr>
            <a:picLocks noGrp="1" noChangeAspect="1"/>
          </p:cNvPicPr>
          <p:nvPr>
            <p:ph type="pic" sz="quarter" idx="12"/>
          </p:nvPr>
        </p:nvPicPr>
        <p:blipFill rotWithShape="1">
          <a:blip r:embed="rId4">
            <a:extLst>
              <a:ext uri="{28A0092B-C50C-407E-A947-70E740481C1C}">
                <a14:useLocalDpi xmlns:a14="http://schemas.microsoft.com/office/drawing/2010/main" val="0"/>
              </a:ext>
            </a:extLst>
          </a:blip>
          <a:srcRect t="57" b="57"/>
          <a:stretch/>
        </p:blipFill>
        <p:spPr/>
      </p:pic>
      <p:pic>
        <p:nvPicPr>
          <p:cNvPr id="31" name="Picture Placeholder 30"/>
          <p:cNvPicPr>
            <a:picLocks noGrp="1" noChangeAspect="1"/>
          </p:cNvPicPr>
          <p:nvPr>
            <p:ph type="pic" sz="quarter" idx="13"/>
          </p:nvPr>
        </p:nvPicPr>
        <p:blipFill rotWithShape="1">
          <a:blip r:embed="rId5">
            <a:extLst>
              <a:ext uri="{28A0092B-C50C-407E-A947-70E740481C1C}">
                <a14:useLocalDpi xmlns:a14="http://schemas.microsoft.com/office/drawing/2010/main" val="0"/>
              </a:ext>
            </a:extLst>
          </a:blip>
          <a:srcRect t="114" b="114"/>
          <a:stretch/>
        </p:blipFill>
        <p:spPr/>
      </p:pic>
      <p:sp>
        <p:nvSpPr>
          <p:cNvPr id="10" name="Content Placeholder 9"/>
          <p:cNvSpPr>
            <a:spLocks noGrp="1"/>
          </p:cNvSpPr>
          <p:nvPr>
            <p:ph sz="quarter" idx="14"/>
          </p:nvPr>
        </p:nvSpPr>
        <p:spPr/>
        <p:txBody>
          <a:bodyPr/>
          <a:lstStyle/>
          <a:p>
            <a:r>
              <a:rPr lang="en-US" b="1" dirty="0" smtClean="0"/>
              <a:t>EXPLORE</a:t>
            </a:r>
            <a:r>
              <a:rPr lang="en-US" dirty="0" smtClean="0"/>
              <a:t> </a:t>
            </a:r>
            <a:r>
              <a:rPr lang="en-US" dirty="0"/>
              <a:t>data interactively with high impact visualizations</a:t>
            </a:r>
          </a:p>
          <a:p>
            <a:r>
              <a:rPr lang="en-US" b="1" dirty="0" smtClean="0"/>
              <a:t>INNOVATE</a:t>
            </a:r>
            <a:r>
              <a:rPr lang="en-US" dirty="0" smtClean="0"/>
              <a:t> </a:t>
            </a:r>
            <a:r>
              <a:rPr lang="en-US" dirty="0"/>
              <a:t>high value solutions using open source analytics </a:t>
            </a:r>
          </a:p>
          <a:p>
            <a:r>
              <a:rPr lang="en-US" b="1" dirty="0" smtClean="0"/>
              <a:t>COLLABORATE</a:t>
            </a:r>
            <a:r>
              <a:rPr lang="en-US" dirty="0" smtClean="0"/>
              <a:t> </a:t>
            </a:r>
            <a:r>
              <a:rPr lang="en-US" dirty="0"/>
              <a:t>and share </a:t>
            </a:r>
            <a:br>
              <a:rPr lang="en-US" dirty="0"/>
            </a:br>
            <a:r>
              <a:rPr lang="en-US" dirty="0"/>
              <a:t>results easily</a:t>
            </a:r>
          </a:p>
          <a:p>
            <a:endParaRPr lang="en-US" dirty="0"/>
          </a:p>
        </p:txBody>
      </p:sp>
      <p:sp>
        <p:nvSpPr>
          <p:cNvPr id="11" name="Content Placeholder 10"/>
          <p:cNvSpPr>
            <a:spLocks noGrp="1"/>
          </p:cNvSpPr>
          <p:nvPr>
            <p:ph sz="quarter" idx="15"/>
          </p:nvPr>
        </p:nvSpPr>
        <p:spPr/>
        <p:txBody>
          <a:bodyPr/>
          <a:lstStyle/>
          <a:p>
            <a:r>
              <a:rPr lang="en-US" b="1" dirty="0" smtClean="0"/>
              <a:t>INTEGRATE</a:t>
            </a:r>
            <a:r>
              <a:rPr lang="en-US" dirty="0" smtClean="0"/>
              <a:t> </a:t>
            </a:r>
            <a:r>
              <a:rPr lang="en-US" dirty="0"/>
              <a:t>with existing and evolving data and environments</a:t>
            </a:r>
          </a:p>
          <a:p>
            <a:r>
              <a:rPr lang="en-US" b="1" dirty="0" smtClean="0"/>
              <a:t>BUILD</a:t>
            </a:r>
            <a:r>
              <a:rPr lang="en-US" dirty="0" smtClean="0"/>
              <a:t> </a:t>
            </a:r>
            <a:r>
              <a:rPr lang="en-US" dirty="0"/>
              <a:t>interactive visualizations</a:t>
            </a:r>
            <a:br>
              <a:rPr lang="en-US" dirty="0"/>
            </a:br>
            <a:r>
              <a:rPr lang="en-US" dirty="0"/>
              <a:t>and applications</a:t>
            </a:r>
          </a:p>
          <a:p>
            <a:r>
              <a:rPr lang="en-US" b="1" dirty="0" smtClean="0"/>
              <a:t>SCALE</a:t>
            </a:r>
            <a:r>
              <a:rPr lang="en-US" dirty="0" smtClean="0"/>
              <a:t> </a:t>
            </a:r>
            <a:r>
              <a:rPr lang="en-US" dirty="0"/>
              <a:t>up and out applications </a:t>
            </a:r>
            <a:br>
              <a:rPr lang="en-US" dirty="0"/>
            </a:br>
            <a:r>
              <a:rPr lang="en-US" dirty="0"/>
              <a:t>to meet performance </a:t>
            </a:r>
            <a:r>
              <a:rPr lang="en-US" dirty="0" smtClean="0"/>
              <a:t>goals</a:t>
            </a:r>
            <a:endParaRPr lang="en-US" dirty="0"/>
          </a:p>
        </p:txBody>
      </p:sp>
      <p:sp>
        <p:nvSpPr>
          <p:cNvPr id="14" name="Content Placeholder 13"/>
          <p:cNvSpPr>
            <a:spLocks noGrp="1"/>
          </p:cNvSpPr>
          <p:nvPr>
            <p:ph sz="quarter" idx="16"/>
          </p:nvPr>
        </p:nvSpPr>
        <p:spPr/>
        <p:txBody>
          <a:bodyPr/>
          <a:lstStyle/>
          <a:p>
            <a:r>
              <a:rPr lang="en-US" b="1" dirty="0" smtClean="0">
                <a:solidFill>
                  <a:schemeClr val="accent4"/>
                </a:solidFill>
              </a:rPr>
              <a:t>DEPLOY</a:t>
            </a:r>
            <a:r>
              <a:rPr lang="en-US" dirty="0" smtClean="0">
                <a:solidFill>
                  <a:schemeClr val="accent4"/>
                </a:solidFill>
              </a:rPr>
              <a:t> </a:t>
            </a:r>
            <a:r>
              <a:rPr lang="en-US" dirty="0">
                <a:solidFill>
                  <a:schemeClr val="accent4"/>
                </a:solidFill>
              </a:rPr>
              <a:t>predictive models </a:t>
            </a:r>
            <a:br>
              <a:rPr lang="en-US" dirty="0">
                <a:solidFill>
                  <a:schemeClr val="accent4"/>
                </a:solidFill>
              </a:rPr>
            </a:br>
            <a:r>
              <a:rPr lang="en-US" dirty="0">
                <a:solidFill>
                  <a:schemeClr val="accent4"/>
                </a:solidFill>
              </a:rPr>
              <a:t>and visualizations easily</a:t>
            </a:r>
          </a:p>
          <a:p>
            <a:r>
              <a:rPr lang="en-US" b="1" dirty="0" smtClean="0">
                <a:solidFill>
                  <a:schemeClr val="accent4"/>
                </a:solidFill>
              </a:rPr>
              <a:t>MANAGE</a:t>
            </a:r>
            <a:r>
              <a:rPr lang="en-US" dirty="0" smtClean="0">
                <a:solidFill>
                  <a:schemeClr val="accent4"/>
                </a:solidFill>
              </a:rPr>
              <a:t> </a:t>
            </a:r>
            <a:r>
              <a:rPr lang="en-US" dirty="0">
                <a:solidFill>
                  <a:schemeClr val="accent4"/>
                </a:solidFill>
              </a:rPr>
              <a:t>packages</a:t>
            </a:r>
            <a:r>
              <a:rPr lang="en-US" dirty="0" smtClean="0">
                <a:solidFill>
                  <a:schemeClr val="accent4"/>
                </a:solidFill>
              </a:rPr>
              <a:t>, dependencies </a:t>
            </a:r>
            <a:r>
              <a:rPr lang="en-US" dirty="0">
                <a:solidFill>
                  <a:schemeClr val="accent4"/>
                </a:solidFill>
              </a:rPr>
              <a:t>and environments</a:t>
            </a:r>
          </a:p>
          <a:p>
            <a:r>
              <a:rPr lang="en-US" b="1" dirty="0" smtClean="0">
                <a:solidFill>
                  <a:schemeClr val="accent4"/>
                </a:solidFill>
              </a:rPr>
              <a:t>GOVERN</a:t>
            </a:r>
            <a:r>
              <a:rPr lang="en-US" dirty="0" smtClean="0">
                <a:solidFill>
                  <a:schemeClr val="accent4"/>
                </a:solidFill>
              </a:rPr>
              <a:t> </a:t>
            </a:r>
            <a:r>
              <a:rPr lang="en-US" dirty="0">
                <a:solidFill>
                  <a:schemeClr val="accent4"/>
                </a:solidFill>
              </a:rPr>
              <a:t>security </a:t>
            </a:r>
            <a:r>
              <a:rPr lang="en-US" dirty="0" smtClean="0">
                <a:solidFill>
                  <a:schemeClr val="accent4"/>
                </a:solidFill>
              </a:rPr>
              <a:t>and </a:t>
            </a:r>
            <a:r>
              <a:rPr lang="en-US" dirty="0">
                <a:solidFill>
                  <a:schemeClr val="accent4"/>
                </a:solidFill>
              </a:rPr>
              <a:t>authorizations</a:t>
            </a:r>
          </a:p>
          <a:p>
            <a:endParaRPr lang="en-US" dirty="0">
              <a:solidFill>
                <a:schemeClr val="accent4"/>
              </a:solidFill>
            </a:endParaRPr>
          </a:p>
        </p:txBody>
      </p:sp>
      <p:sp>
        <p:nvSpPr>
          <p:cNvPr id="15" name="Text Placeholder 14"/>
          <p:cNvSpPr>
            <a:spLocks noGrp="1"/>
          </p:cNvSpPr>
          <p:nvPr>
            <p:ph type="body" sz="quarter" idx="17"/>
          </p:nvPr>
        </p:nvSpPr>
        <p:spPr/>
        <p:txBody>
          <a:bodyPr>
            <a:noAutofit/>
          </a:bodyPr>
          <a:lstStyle/>
          <a:p>
            <a:pPr>
              <a:lnSpc>
                <a:spcPts val="2100"/>
              </a:lnSpc>
            </a:pPr>
            <a:r>
              <a:rPr lang="en-US" dirty="0" smtClean="0"/>
              <a:t>ANALYTICS ABILITIES</a:t>
            </a:r>
            <a:endParaRPr lang="en-US" dirty="0"/>
          </a:p>
        </p:txBody>
      </p:sp>
      <p:sp>
        <p:nvSpPr>
          <p:cNvPr id="16" name="Text Placeholder 15"/>
          <p:cNvSpPr>
            <a:spLocks noGrp="1"/>
          </p:cNvSpPr>
          <p:nvPr>
            <p:ph type="body" sz="quarter" idx="18"/>
          </p:nvPr>
        </p:nvSpPr>
        <p:spPr/>
        <p:txBody>
          <a:bodyPr>
            <a:normAutofit fontScale="92500"/>
          </a:bodyPr>
          <a:lstStyle/>
          <a:p>
            <a:r>
              <a:rPr lang="en-US" dirty="0" smtClean="0"/>
              <a:t>Discover patterns in your data</a:t>
            </a:r>
            <a:endParaRPr lang="en-US" dirty="0"/>
          </a:p>
        </p:txBody>
      </p:sp>
      <p:sp>
        <p:nvSpPr>
          <p:cNvPr id="17" name="Text Placeholder 16"/>
          <p:cNvSpPr>
            <a:spLocks noGrp="1"/>
          </p:cNvSpPr>
          <p:nvPr>
            <p:ph type="body" sz="quarter" idx="19"/>
          </p:nvPr>
        </p:nvSpPr>
        <p:spPr/>
        <p:txBody>
          <a:bodyPr>
            <a:noAutofit/>
          </a:bodyPr>
          <a:lstStyle/>
          <a:p>
            <a:pPr>
              <a:lnSpc>
                <a:spcPts val="2100"/>
              </a:lnSpc>
            </a:pPr>
            <a:r>
              <a:rPr lang="en-US" dirty="0" smtClean="0"/>
              <a:t>DEVELOPER ABILITIES</a:t>
            </a:r>
            <a:endParaRPr lang="en-US" dirty="0"/>
          </a:p>
        </p:txBody>
      </p:sp>
      <p:sp>
        <p:nvSpPr>
          <p:cNvPr id="18" name="Text Placeholder 17"/>
          <p:cNvSpPr>
            <a:spLocks noGrp="1"/>
          </p:cNvSpPr>
          <p:nvPr>
            <p:ph type="body" sz="quarter" idx="20"/>
          </p:nvPr>
        </p:nvSpPr>
        <p:spPr/>
        <p:txBody>
          <a:bodyPr>
            <a:normAutofit fontScale="85000" lnSpcReduction="20000"/>
          </a:bodyPr>
          <a:lstStyle/>
          <a:p>
            <a:r>
              <a:rPr lang="en-US" dirty="0" smtClean="0"/>
              <a:t>Create modern advanced analytic applications</a:t>
            </a:r>
            <a:endParaRPr lang="en-US" dirty="0"/>
          </a:p>
        </p:txBody>
      </p:sp>
      <p:sp>
        <p:nvSpPr>
          <p:cNvPr id="21" name="Text Placeholder 20"/>
          <p:cNvSpPr>
            <a:spLocks noGrp="1"/>
          </p:cNvSpPr>
          <p:nvPr>
            <p:ph type="body" sz="quarter" idx="21"/>
          </p:nvPr>
        </p:nvSpPr>
        <p:spPr/>
        <p:txBody>
          <a:bodyPr>
            <a:noAutofit/>
          </a:bodyPr>
          <a:lstStyle/>
          <a:p>
            <a:pPr>
              <a:lnSpc>
                <a:spcPts val="2100"/>
              </a:lnSpc>
            </a:pPr>
            <a:r>
              <a:rPr lang="en-US" dirty="0" smtClean="0"/>
              <a:t>DEVOPS </a:t>
            </a:r>
            <a:br>
              <a:rPr lang="en-US" dirty="0" smtClean="0"/>
            </a:br>
            <a:r>
              <a:rPr lang="en-US" dirty="0" smtClean="0"/>
              <a:t>ABILITIES</a:t>
            </a:r>
            <a:endParaRPr lang="en-US" dirty="0"/>
          </a:p>
        </p:txBody>
      </p:sp>
      <p:sp>
        <p:nvSpPr>
          <p:cNvPr id="28" name="Text Placeholder 27"/>
          <p:cNvSpPr>
            <a:spLocks noGrp="1"/>
          </p:cNvSpPr>
          <p:nvPr>
            <p:ph type="body" sz="quarter" idx="22"/>
          </p:nvPr>
        </p:nvSpPr>
        <p:spPr/>
        <p:txBody>
          <a:bodyPr>
            <a:normAutofit fontScale="85000" lnSpcReduction="20000"/>
          </a:bodyPr>
          <a:lstStyle/>
          <a:p>
            <a:r>
              <a:rPr lang="en-US" dirty="0" smtClean="0"/>
              <a:t>Reduce friction moving analytics into production</a:t>
            </a:r>
            <a:endParaRPr lang="en-US" dirty="0"/>
          </a:p>
        </p:txBody>
      </p:sp>
    </p:spTree>
    <p:extLst>
      <p:ext uri="{BB962C8B-B14F-4D97-AF65-F5344CB8AC3E}">
        <p14:creationId xmlns:p14="http://schemas.microsoft.com/office/powerpoint/2010/main" val="664137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97071" y="165042"/>
            <a:ext cx="2013892" cy="453126"/>
          </a:xfrm>
          <a:prstGeom prst="rect">
            <a:avLst/>
          </a:prstGeom>
        </p:spPr>
      </p:pic>
      <p:sp>
        <p:nvSpPr>
          <p:cNvPr id="51" name="TextBox 50"/>
          <p:cNvSpPr txBox="1"/>
          <p:nvPr/>
        </p:nvSpPr>
        <p:spPr>
          <a:xfrm>
            <a:off x="5676191" y="1610654"/>
            <a:ext cx="2962656" cy="2923877"/>
          </a:xfrm>
          <a:prstGeom prst="rect">
            <a:avLst/>
          </a:prstGeom>
          <a:noFill/>
        </p:spPr>
        <p:txBody>
          <a:bodyPr wrap="square" rtlCol="0">
            <a:spAutoFit/>
          </a:bodyPr>
          <a:lstStyle/>
          <a:p>
            <a:r>
              <a:rPr lang="en-US" sz="1600" dirty="0" smtClean="0">
                <a:solidFill>
                  <a:srgbClr val="253746"/>
                </a:solidFill>
                <a:latin typeface="Arial" charset="0"/>
                <a:ea typeface="Arial" charset="0"/>
                <a:cs typeface="Arial" charset="0"/>
              </a:rPr>
              <a:t>We’ve </a:t>
            </a:r>
            <a:r>
              <a:rPr lang="en-US" sz="1600" dirty="0">
                <a:solidFill>
                  <a:srgbClr val="253746"/>
                </a:solidFill>
                <a:latin typeface="Arial" charset="0"/>
                <a:ea typeface="Arial" charset="0"/>
                <a:cs typeface="Arial" charset="0"/>
              </a:rPr>
              <a:t>enabled </a:t>
            </a:r>
            <a:r>
              <a:rPr lang="en-US" sz="1600" dirty="0" smtClean="0">
                <a:solidFill>
                  <a:srgbClr val="253746"/>
                </a:solidFill>
                <a:latin typeface="Arial" charset="0"/>
                <a:ea typeface="Arial" charset="0"/>
                <a:cs typeface="Arial" charset="0"/>
              </a:rPr>
              <a:t>citizens </a:t>
            </a:r>
            <a:r>
              <a:rPr lang="en-US" sz="1600" dirty="0">
                <a:solidFill>
                  <a:srgbClr val="253746"/>
                </a:solidFill>
                <a:latin typeface="Arial" charset="0"/>
                <a:ea typeface="Arial" charset="0"/>
                <a:cs typeface="Arial" charset="0"/>
              </a:rPr>
              <a:t>to have a much more direct impact on policy outcomes; the numbers that policy makers are seeing when considering different policies are now generated by tools that can be improved by anyone with the skills and passion to do so</a:t>
            </a:r>
            <a:r>
              <a:rPr lang="en-US" sz="1600" dirty="0" smtClean="0">
                <a:solidFill>
                  <a:srgbClr val="253746"/>
                </a:solidFill>
                <a:latin typeface="Arial" charset="0"/>
                <a:ea typeface="Arial" charset="0"/>
                <a:cs typeface="Arial" charset="0"/>
              </a:rPr>
              <a:t>.</a:t>
            </a:r>
            <a:endParaRPr lang="en-US" sz="1600" dirty="0">
              <a:solidFill>
                <a:srgbClr val="253746"/>
              </a:solidFill>
              <a:latin typeface="Arial" charset="0"/>
              <a:ea typeface="Arial" charset="0"/>
              <a:cs typeface="Arial" charset="0"/>
            </a:endParaRPr>
          </a:p>
          <a:p>
            <a:endParaRPr lang="en-US" sz="1200" b="1" dirty="0" smtClean="0">
              <a:solidFill>
                <a:srgbClr val="253746"/>
              </a:solidFill>
              <a:cs typeface="Arial"/>
            </a:endParaRPr>
          </a:p>
          <a:p>
            <a:r>
              <a:rPr lang="en-US" sz="1200" b="1" dirty="0" smtClean="0">
                <a:solidFill>
                  <a:srgbClr val="253746"/>
                </a:solidFill>
                <a:cs typeface="Arial"/>
              </a:rPr>
              <a:t>Matthew Jensen</a:t>
            </a:r>
            <a:endParaRPr lang="en-US" sz="1700" dirty="0">
              <a:solidFill>
                <a:schemeClr val="accent6"/>
              </a:solidFill>
              <a:latin typeface="Arial" charset="0"/>
              <a:ea typeface="Arial" charset="0"/>
              <a:cs typeface="Arial" charset="0"/>
            </a:endParaRPr>
          </a:p>
        </p:txBody>
      </p:sp>
      <p:sp>
        <p:nvSpPr>
          <p:cNvPr id="52" name="TextBox 51"/>
          <p:cNvSpPr txBox="1"/>
          <p:nvPr/>
        </p:nvSpPr>
        <p:spPr>
          <a:xfrm>
            <a:off x="4902204" y="1077243"/>
            <a:ext cx="838200" cy="1938992"/>
          </a:xfrm>
          <a:prstGeom prst="rect">
            <a:avLst/>
          </a:prstGeom>
          <a:noFill/>
        </p:spPr>
        <p:txBody>
          <a:bodyPr wrap="square" rtlCol="0">
            <a:spAutoFit/>
          </a:bodyPr>
          <a:lstStyle/>
          <a:p>
            <a:r>
              <a:rPr lang="en-US" sz="12000" b="0" i="0" dirty="0" smtClean="0">
                <a:solidFill>
                  <a:schemeClr val="accent1"/>
                </a:solidFill>
                <a:latin typeface="Times"/>
                <a:cs typeface="Times"/>
              </a:rPr>
              <a:t>“</a:t>
            </a:r>
            <a:endParaRPr lang="en-US" sz="12000" b="0" i="0" dirty="0">
              <a:solidFill>
                <a:schemeClr val="accent1"/>
              </a:solidFill>
              <a:latin typeface="Times"/>
              <a:cs typeface="Times"/>
            </a:endParaRPr>
          </a:p>
        </p:txBody>
      </p:sp>
      <p:sp>
        <p:nvSpPr>
          <p:cNvPr id="53" name="TextBox 52"/>
          <p:cNvSpPr txBox="1"/>
          <p:nvPr/>
        </p:nvSpPr>
        <p:spPr>
          <a:xfrm>
            <a:off x="8214146" y="3217352"/>
            <a:ext cx="838200" cy="1938992"/>
          </a:xfrm>
          <a:prstGeom prst="rect">
            <a:avLst/>
          </a:prstGeom>
          <a:noFill/>
        </p:spPr>
        <p:txBody>
          <a:bodyPr wrap="square" rtlCol="0">
            <a:spAutoFit/>
          </a:bodyPr>
          <a:lstStyle/>
          <a:p>
            <a:r>
              <a:rPr lang="en-US" sz="12000" b="0" i="0" dirty="0" smtClean="0">
                <a:solidFill>
                  <a:srgbClr val="00A3E0"/>
                </a:solidFill>
                <a:latin typeface="Times"/>
                <a:cs typeface="Times"/>
              </a:rPr>
              <a:t>”</a:t>
            </a:r>
            <a:endParaRPr lang="en-US" sz="12000" b="0" i="0" dirty="0">
              <a:solidFill>
                <a:srgbClr val="00A3E0"/>
              </a:solidFill>
              <a:latin typeface="Times"/>
              <a:cs typeface="Times"/>
            </a:endParaRPr>
          </a:p>
        </p:txBody>
      </p:sp>
      <p:sp>
        <p:nvSpPr>
          <p:cNvPr id="7" name="Content Placeholder 6"/>
          <p:cNvSpPr>
            <a:spLocks noGrp="1"/>
          </p:cNvSpPr>
          <p:nvPr>
            <p:ph idx="1"/>
          </p:nvPr>
        </p:nvSpPr>
        <p:spPr>
          <a:xfrm>
            <a:off x="457199" y="1610654"/>
            <a:ext cx="4184651" cy="3003679"/>
          </a:xfrm>
        </p:spPr>
        <p:txBody>
          <a:bodyPr>
            <a:normAutofit/>
          </a:bodyPr>
          <a:lstStyle/>
          <a:p>
            <a:pPr marL="0" indent="0">
              <a:buNone/>
            </a:pPr>
            <a:r>
              <a:rPr lang="en-US" b="1" dirty="0" smtClean="0">
                <a:solidFill>
                  <a:srgbClr val="00A3E0"/>
                </a:solidFill>
              </a:rPr>
              <a:t>CHALLENGE</a:t>
            </a:r>
          </a:p>
          <a:p>
            <a:pPr marL="0" indent="0">
              <a:spcBef>
                <a:spcPts val="0"/>
              </a:spcBef>
              <a:buNone/>
            </a:pPr>
            <a:r>
              <a:rPr lang="en-US" sz="1200" dirty="0" smtClean="0">
                <a:latin typeface="Arial" charset="0"/>
                <a:ea typeface="Arial" charset="0"/>
                <a:cs typeface="Arial" charset="0"/>
              </a:rPr>
              <a:t>Working </a:t>
            </a:r>
            <a:r>
              <a:rPr lang="en-US" sz="1200" dirty="0">
                <a:latin typeface="Arial" charset="0"/>
                <a:ea typeface="Arial" charset="0"/>
                <a:cs typeface="Arial" charset="0"/>
              </a:rPr>
              <a:t>with such a large dataset, the team at </a:t>
            </a:r>
            <a:r>
              <a:rPr lang="en-US" sz="1200" dirty="0" err="1">
                <a:latin typeface="Arial" charset="0"/>
                <a:ea typeface="Arial" charset="0"/>
                <a:cs typeface="Arial" charset="0"/>
              </a:rPr>
              <a:t>TaxBrain</a:t>
            </a:r>
            <a:r>
              <a:rPr lang="en-US" sz="1200" dirty="0">
                <a:latin typeface="Arial" charset="0"/>
                <a:ea typeface="Arial" charset="0"/>
                <a:cs typeface="Arial" charset="0"/>
              </a:rPr>
              <a:t> needed technology that would allow their mathematically intensive economic simulation models to be fast, efficient and easy to access for open source contributors. </a:t>
            </a:r>
            <a:endParaRPr lang="en-US" sz="1200" dirty="0" smtClean="0">
              <a:latin typeface="Arial" charset="0"/>
              <a:ea typeface="Arial" charset="0"/>
              <a:cs typeface="Arial" charset="0"/>
            </a:endParaRPr>
          </a:p>
          <a:p>
            <a:pPr marL="0" indent="0">
              <a:spcBef>
                <a:spcPts val="984"/>
              </a:spcBef>
              <a:buNone/>
            </a:pPr>
            <a:r>
              <a:rPr lang="en-US" sz="1700" b="1" dirty="0" smtClean="0">
                <a:solidFill>
                  <a:srgbClr val="00A3E0"/>
                </a:solidFill>
              </a:rPr>
              <a:t>SOLUTION</a:t>
            </a:r>
          </a:p>
          <a:p>
            <a:pPr marL="0" indent="0">
              <a:spcBef>
                <a:spcPts val="0"/>
              </a:spcBef>
              <a:buNone/>
            </a:pPr>
            <a:r>
              <a:rPr lang="en-US" sz="1200" dirty="0" err="1"/>
              <a:t>TaxBrain</a:t>
            </a:r>
            <a:r>
              <a:rPr lang="en-US" sz="1200" dirty="0"/>
              <a:t> is able to hit performance goals and maintain stronger relationships with open source contributors through the use of the Anaconda platform for development, hosting, package management and high performance speed ups. </a:t>
            </a:r>
            <a:endParaRPr lang="en-US" sz="1200" dirty="0">
              <a:latin typeface="Arial" charset="0"/>
              <a:ea typeface="Arial" charset="0"/>
              <a:cs typeface="Arial" charset="0"/>
            </a:endParaRPr>
          </a:p>
          <a:p>
            <a:pPr marL="0" indent="0">
              <a:buNone/>
            </a:pPr>
            <a:r>
              <a:rPr lang="en-US" sz="1600" dirty="0" smtClean="0">
                <a:solidFill>
                  <a:schemeClr val="accent2"/>
                </a:solidFill>
              </a:rPr>
              <a:t>ANACONDA SPEEDS UP OPEN SOURCE POLICY MODELING 100X </a:t>
            </a:r>
            <a:endParaRPr lang="en-US" sz="1600" dirty="0">
              <a:latin typeface="Arial" charset="0"/>
              <a:ea typeface="Arial" charset="0"/>
              <a:cs typeface="Arial" charset="0"/>
            </a:endParaRPr>
          </a:p>
          <a:p>
            <a:endParaRPr lang="en-US" dirty="0" smtClean="0"/>
          </a:p>
          <a:p>
            <a:endParaRPr lang="en-US" dirty="0"/>
          </a:p>
        </p:txBody>
      </p:sp>
      <p:sp>
        <p:nvSpPr>
          <p:cNvPr id="8" name="Text Placeholder 7"/>
          <p:cNvSpPr>
            <a:spLocks noGrp="1"/>
          </p:cNvSpPr>
          <p:nvPr>
            <p:ph type="body" sz="quarter" idx="13"/>
          </p:nvPr>
        </p:nvSpPr>
        <p:spPr/>
        <p:txBody>
          <a:bodyPr/>
          <a:lstStyle/>
          <a:p>
            <a:r>
              <a:rPr lang="en-US" dirty="0" smtClean="0"/>
              <a:t>Arms citizen data scientists with power to evaluate tax policies</a:t>
            </a:r>
            <a:endParaRPr lang="en-US" dirty="0"/>
          </a:p>
        </p:txBody>
      </p:sp>
      <p:pic>
        <p:nvPicPr>
          <p:cNvPr id="2" name="Picture 1" descr="TaxBrai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178" y="345118"/>
            <a:ext cx="1836586" cy="546100"/>
          </a:xfrm>
          <a:prstGeom prst="rect">
            <a:avLst/>
          </a:prstGeom>
        </p:spPr>
      </p:pic>
    </p:spTree>
    <p:extLst>
      <p:ext uri="{BB962C8B-B14F-4D97-AF65-F5344CB8AC3E}">
        <p14:creationId xmlns:p14="http://schemas.microsoft.com/office/powerpoint/2010/main" val="2790483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5"/>
          <p:cNvSpPr>
            <a:spLocks noGrp="1"/>
          </p:cNvSpPr>
          <p:nvPr>
            <p:ph type="title"/>
          </p:nvPr>
        </p:nvSpPr>
        <p:spPr/>
        <p:txBody>
          <a:bodyPr>
            <a:normAutofit/>
          </a:bodyPr>
          <a:lstStyle/>
          <a:p>
            <a:r>
              <a:rPr lang="en-US" sz="2100" dirty="0" smtClean="0"/>
              <a:t>Empowering the Data Science Team </a:t>
            </a:r>
            <a:endParaRPr lang="en-US" sz="21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3949" y="1029174"/>
            <a:ext cx="6356103" cy="3647851"/>
          </a:xfrm>
          <a:prstGeom prst="rect">
            <a:avLst/>
          </a:prstGeom>
        </p:spPr>
      </p:pic>
    </p:spTree>
    <p:extLst>
      <p:ext uri="{BB962C8B-B14F-4D97-AF65-F5344CB8AC3E}">
        <p14:creationId xmlns:p14="http://schemas.microsoft.com/office/powerpoint/2010/main" val="5747624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162" y="1035049"/>
            <a:ext cx="3926869" cy="3595267"/>
          </a:xfrm>
          <a:prstGeom prst="rect">
            <a:avLst/>
          </a:prstGeom>
        </p:spPr>
      </p:pic>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163" y="1035049"/>
            <a:ext cx="3926868" cy="3595266"/>
          </a:xfrm>
          <a:prstGeom prst="rect">
            <a:avLst/>
          </a:prstGeom>
        </p:spPr>
      </p:pic>
      <p:pic>
        <p:nvPicPr>
          <p:cNvPr id="53" name="Picture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163" y="1035049"/>
            <a:ext cx="3926868" cy="3595266"/>
          </a:xfrm>
          <a:prstGeom prst="rect">
            <a:avLst/>
          </a:prstGeom>
        </p:spPr>
      </p:pic>
      <p:pic>
        <p:nvPicPr>
          <p:cNvPr id="56" name="Picture 5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164" y="1035050"/>
            <a:ext cx="3926868" cy="3595266"/>
          </a:xfrm>
          <a:prstGeom prst="rect">
            <a:avLst/>
          </a:prstGeom>
        </p:spPr>
      </p:pic>
      <p:pic>
        <p:nvPicPr>
          <p:cNvPr id="54" name="Picture 5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9163" y="1035049"/>
            <a:ext cx="3926868" cy="3595266"/>
          </a:xfrm>
          <a:prstGeom prst="rect">
            <a:avLst/>
          </a:prstGeom>
        </p:spPr>
      </p:pic>
      <p:pic>
        <p:nvPicPr>
          <p:cNvPr id="55" name="Picture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9162" y="1035049"/>
            <a:ext cx="3926869" cy="3595267"/>
          </a:xfrm>
          <a:prstGeom prst="rect">
            <a:avLst/>
          </a:prstGeom>
        </p:spPr>
      </p:pic>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9162" y="1035049"/>
            <a:ext cx="3926869" cy="3595267"/>
          </a:xfrm>
          <a:prstGeom prst="rect">
            <a:avLst/>
          </a:prstGeom>
        </p:spPr>
      </p:pic>
      <p:sp>
        <p:nvSpPr>
          <p:cNvPr id="2" name="Title 1"/>
          <p:cNvSpPr>
            <a:spLocks noGrp="1"/>
          </p:cNvSpPr>
          <p:nvPr>
            <p:ph type="title"/>
          </p:nvPr>
        </p:nvSpPr>
        <p:spPr/>
        <p:txBody>
          <a:bodyPr/>
          <a:lstStyle/>
          <a:p>
            <a:r>
              <a:rPr lang="en-US" b="1" dirty="0" smtClean="0">
                <a:solidFill>
                  <a:schemeClr val="accent2"/>
                </a:solidFill>
              </a:rPr>
              <a:t>ANACONDA </a:t>
            </a:r>
            <a:r>
              <a:rPr lang="en-US" dirty="0" smtClean="0"/>
              <a:t>platform</a:t>
            </a:r>
            <a:endParaRPr lang="en-US" dirty="0"/>
          </a:p>
        </p:txBody>
      </p:sp>
      <p:sp>
        <p:nvSpPr>
          <p:cNvPr id="9" name="TextBox 8"/>
          <p:cNvSpPr txBox="1"/>
          <p:nvPr/>
        </p:nvSpPr>
        <p:spPr>
          <a:xfrm>
            <a:off x="5593946" y="4026520"/>
            <a:ext cx="3051798" cy="338554"/>
          </a:xfrm>
          <a:prstGeom prst="rect">
            <a:avLst/>
          </a:prstGeom>
          <a:noFill/>
        </p:spPr>
        <p:txBody>
          <a:bodyPr wrap="square" rtlCol="0">
            <a:spAutoFit/>
          </a:bodyPr>
          <a:lstStyle/>
          <a:p>
            <a:r>
              <a:rPr lang="en-US" sz="1600" dirty="0" smtClean="0">
                <a:solidFill>
                  <a:schemeClr val="accent5"/>
                </a:solidFill>
              </a:rPr>
              <a:t>Open Data Science Core</a:t>
            </a:r>
            <a:endParaRPr lang="en-US" sz="1600" dirty="0">
              <a:solidFill>
                <a:schemeClr val="accent5"/>
              </a:solidFill>
            </a:endParaRPr>
          </a:p>
        </p:txBody>
      </p:sp>
      <p:sp>
        <p:nvSpPr>
          <p:cNvPr id="14" name="TextBox 13"/>
          <p:cNvSpPr txBox="1"/>
          <p:nvPr/>
        </p:nvSpPr>
        <p:spPr>
          <a:xfrm>
            <a:off x="5593946" y="3137138"/>
            <a:ext cx="3554356" cy="338554"/>
          </a:xfrm>
          <a:prstGeom prst="rect">
            <a:avLst/>
          </a:prstGeom>
          <a:noFill/>
        </p:spPr>
        <p:txBody>
          <a:bodyPr wrap="square" rtlCol="0">
            <a:spAutoFit/>
          </a:bodyPr>
          <a:lstStyle/>
          <a:p>
            <a:r>
              <a:rPr lang="en-US" sz="1600" dirty="0" smtClean="0">
                <a:solidFill>
                  <a:schemeClr val="accent5"/>
                </a:solidFill>
              </a:rPr>
              <a:t>High Performance Computing</a:t>
            </a:r>
            <a:endParaRPr lang="en-US" sz="1600" dirty="0">
              <a:solidFill>
                <a:schemeClr val="accent5"/>
              </a:solidFill>
            </a:endParaRPr>
          </a:p>
        </p:txBody>
      </p:sp>
      <p:sp>
        <p:nvSpPr>
          <p:cNvPr id="20" name="TextBox 19"/>
          <p:cNvSpPr txBox="1"/>
          <p:nvPr/>
        </p:nvSpPr>
        <p:spPr>
          <a:xfrm>
            <a:off x="5593946" y="1883112"/>
            <a:ext cx="3554356" cy="338554"/>
          </a:xfrm>
          <a:prstGeom prst="rect">
            <a:avLst/>
          </a:prstGeom>
          <a:noFill/>
        </p:spPr>
        <p:txBody>
          <a:bodyPr wrap="square" rtlCol="0">
            <a:spAutoFit/>
          </a:bodyPr>
          <a:lstStyle/>
          <a:p>
            <a:r>
              <a:rPr lang="en-US" sz="1600" dirty="0" smtClean="0">
                <a:solidFill>
                  <a:schemeClr val="accent5"/>
                </a:solidFill>
              </a:rPr>
              <a:t>Data Science Collaboration</a:t>
            </a:r>
            <a:endParaRPr lang="en-US" sz="1600" dirty="0">
              <a:solidFill>
                <a:schemeClr val="accent5"/>
              </a:solidFill>
            </a:endParaRPr>
          </a:p>
        </p:txBody>
      </p:sp>
      <p:sp>
        <p:nvSpPr>
          <p:cNvPr id="24" name="TextBox 23"/>
          <p:cNvSpPr txBox="1"/>
          <p:nvPr/>
        </p:nvSpPr>
        <p:spPr>
          <a:xfrm>
            <a:off x="5593946" y="2235473"/>
            <a:ext cx="3554356" cy="338554"/>
          </a:xfrm>
          <a:prstGeom prst="rect">
            <a:avLst/>
          </a:prstGeom>
          <a:noFill/>
        </p:spPr>
        <p:txBody>
          <a:bodyPr wrap="square" rtlCol="0">
            <a:spAutoFit/>
          </a:bodyPr>
          <a:lstStyle/>
          <a:p>
            <a:r>
              <a:rPr lang="en-US" sz="1600" dirty="0" smtClean="0">
                <a:solidFill>
                  <a:schemeClr val="accent5"/>
                </a:solidFill>
              </a:rPr>
              <a:t>Heterogeneous Data Exploration</a:t>
            </a:r>
            <a:endParaRPr lang="en-US" sz="1600" dirty="0">
              <a:solidFill>
                <a:schemeClr val="accent5"/>
              </a:solidFill>
            </a:endParaRPr>
          </a:p>
        </p:txBody>
      </p:sp>
      <p:sp>
        <p:nvSpPr>
          <p:cNvPr id="26" name="TextBox 25"/>
          <p:cNvSpPr txBox="1"/>
          <p:nvPr/>
        </p:nvSpPr>
        <p:spPr>
          <a:xfrm>
            <a:off x="5593946" y="1483270"/>
            <a:ext cx="3554356" cy="338554"/>
          </a:xfrm>
          <a:prstGeom prst="rect">
            <a:avLst/>
          </a:prstGeom>
          <a:noFill/>
        </p:spPr>
        <p:txBody>
          <a:bodyPr wrap="square" rtlCol="0">
            <a:spAutoFit/>
          </a:bodyPr>
          <a:lstStyle/>
          <a:p>
            <a:r>
              <a:rPr lang="en-US" sz="1600" dirty="0" smtClean="0">
                <a:solidFill>
                  <a:schemeClr val="accent5"/>
                </a:solidFill>
              </a:rPr>
              <a:t>Excel Data Science</a:t>
            </a:r>
            <a:endParaRPr lang="en-US" sz="1600" dirty="0">
              <a:solidFill>
                <a:schemeClr val="accent5"/>
              </a:solidFill>
            </a:endParaRPr>
          </a:p>
        </p:txBody>
      </p:sp>
      <p:sp>
        <p:nvSpPr>
          <p:cNvPr id="37" name="TextBox 36"/>
          <p:cNvSpPr txBox="1"/>
          <p:nvPr/>
        </p:nvSpPr>
        <p:spPr>
          <a:xfrm>
            <a:off x="5593946" y="2754058"/>
            <a:ext cx="3554356" cy="338554"/>
          </a:xfrm>
          <a:prstGeom prst="rect">
            <a:avLst/>
          </a:prstGeom>
          <a:noFill/>
        </p:spPr>
        <p:txBody>
          <a:bodyPr wrap="square" rtlCol="0">
            <a:spAutoFit/>
          </a:bodyPr>
          <a:lstStyle/>
          <a:p>
            <a:r>
              <a:rPr lang="en-US" sz="1600" dirty="0" smtClean="0">
                <a:solidFill>
                  <a:schemeClr val="accent5"/>
                </a:solidFill>
              </a:rPr>
              <a:t>Distributed Computing</a:t>
            </a:r>
            <a:endParaRPr lang="en-US" sz="1600" dirty="0">
              <a:solidFill>
                <a:schemeClr val="accent5"/>
              </a:solidFill>
            </a:endParaRPr>
          </a:p>
        </p:txBody>
      </p:sp>
      <p:sp>
        <p:nvSpPr>
          <p:cNvPr id="38" name="TextBox 37"/>
          <p:cNvSpPr txBox="1"/>
          <p:nvPr/>
        </p:nvSpPr>
        <p:spPr>
          <a:xfrm>
            <a:off x="5593946" y="3546149"/>
            <a:ext cx="3554356" cy="338554"/>
          </a:xfrm>
          <a:prstGeom prst="rect">
            <a:avLst/>
          </a:prstGeom>
          <a:noFill/>
        </p:spPr>
        <p:txBody>
          <a:bodyPr wrap="square" rtlCol="0">
            <a:spAutoFit/>
          </a:bodyPr>
          <a:lstStyle/>
          <a:p>
            <a:r>
              <a:rPr lang="en-US" sz="1600" dirty="0" smtClean="0">
                <a:solidFill>
                  <a:schemeClr val="accent5"/>
                </a:solidFill>
              </a:rPr>
              <a:t>Open Data Science Hub</a:t>
            </a:r>
            <a:endParaRPr lang="en-US" sz="1600" dirty="0">
              <a:solidFill>
                <a:schemeClr val="accent5"/>
              </a:solidFill>
            </a:endParaRPr>
          </a:p>
        </p:txBody>
      </p:sp>
      <p:sp>
        <p:nvSpPr>
          <p:cNvPr id="3" name="TextBox 2"/>
          <p:cNvSpPr txBox="1"/>
          <p:nvPr/>
        </p:nvSpPr>
        <p:spPr>
          <a:xfrm>
            <a:off x="673101" y="3988420"/>
            <a:ext cx="3441700" cy="393080"/>
          </a:xfrm>
          <a:prstGeom prst="rect">
            <a:avLst/>
          </a:prstGeom>
          <a:noFill/>
          <a:ln>
            <a:noFill/>
          </a:ln>
        </p:spPr>
        <p:txBody>
          <a:bodyPr wrap="square" rtlCol="0" anchor="ctr">
            <a:noAutofit/>
          </a:bodyPr>
          <a:lstStyle/>
          <a:p>
            <a:r>
              <a:rPr lang="en-US" sz="1600" b="1" dirty="0" smtClean="0">
                <a:solidFill>
                  <a:schemeClr val="accent2"/>
                </a:solidFill>
              </a:rPr>
              <a:t>ANACONDA</a:t>
            </a:r>
            <a:r>
              <a:rPr lang="en-US" sz="1600" dirty="0" smtClean="0">
                <a:solidFill>
                  <a:schemeClr val="accent2"/>
                </a:solidFill>
              </a:rPr>
              <a:t> DISTRIBUTION</a:t>
            </a:r>
            <a:endParaRPr lang="en-US" sz="1600" dirty="0">
              <a:solidFill>
                <a:schemeClr val="accent2"/>
              </a:solidFill>
            </a:endParaRPr>
          </a:p>
        </p:txBody>
      </p:sp>
      <p:sp>
        <p:nvSpPr>
          <p:cNvPr id="45" name="TextBox 44"/>
          <p:cNvSpPr txBox="1"/>
          <p:nvPr/>
        </p:nvSpPr>
        <p:spPr>
          <a:xfrm>
            <a:off x="673101" y="3555878"/>
            <a:ext cx="3441700" cy="393080"/>
          </a:xfrm>
          <a:prstGeom prst="rect">
            <a:avLst/>
          </a:prstGeom>
          <a:noFill/>
          <a:ln>
            <a:noFill/>
          </a:ln>
        </p:spPr>
        <p:txBody>
          <a:bodyPr wrap="square" rtlCol="0" anchor="ctr">
            <a:noAutofit/>
          </a:bodyPr>
          <a:lstStyle/>
          <a:p>
            <a:r>
              <a:rPr lang="en-US" sz="1600" b="1" dirty="0" smtClean="0">
                <a:solidFill>
                  <a:schemeClr val="accent2"/>
                </a:solidFill>
              </a:rPr>
              <a:t>ANACONDA</a:t>
            </a:r>
            <a:r>
              <a:rPr lang="en-US" sz="1600" dirty="0" smtClean="0">
                <a:solidFill>
                  <a:schemeClr val="accent2"/>
                </a:solidFill>
              </a:rPr>
              <a:t> REPOSITORY</a:t>
            </a:r>
            <a:endParaRPr lang="en-US" sz="1600" dirty="0">
              <a:solidFill>
                <a:schemeClr val="accent2"/>
              </a:solidFill>
            </a:endParaRPr>
          </a:p>
        </p:txBody>
      </p:sp>
      <p:sp>
        <p:nvSpPr>
          <p:cNvPr id="46" name="TextBox 45"/>
          <p:cNvSpPr txBox="1"/>
          <p:nvPr/>
        </p:nvSpPr>
        <p:spPr>
          <a:xfrm>
            <a:off x="673101" y="3155087"/>
            <a:ext cx="3441700" cy="393080"/>
          </a:xfrm>
          <a:prstGeom prst="rect">
            <a:avLst/>
          </a:prstGeom>
          <a:noFill/>
          <a:ln>
            <a:noFill/>
          </a:ln>
        </p:spPr>
        <p:txBody>
          <a:bodyPr wrap="square" rtlCol="0" anchor="ctr">
            <a:noAutofit/>
          </a:bodyPr>
          <a:lstStyle/>
          <a:p>
            <a:r>
              <a:rPr lang="en-US" sz="1600" b="1" dirty="0" smtClean="0">
                <a:solidFill>
                  <a:schemeClr val="accent2"/>
                </a:solidFill>
              </a:rPr>
              <a:t>ANACONDA</a:t>
            </a:r>
            <a:r>
              <a:rPr lang="en-US" sz="1600" dirty="0" smtClean="0">
                <a:solidFill>
                  <a:schemeClr val="accent2"/>
                </a:solidFill>
              </a:rPr>
              <a:t> ACCELERATE</a:t>
            </a:r>
            <a:endParaRPr lang="en-US" sz="1600" dirty="0">
              <a:solidFill>
                <a:schemeClr val="accent2"/>
              </a:solidFill>
            </a:endParaRPr>
          </a:p>
        </p:txBody>
      </p:sp>
      <p:sp>
        <p:nvSpPr>
          <p:cNvPr id="47" name="TextBox 46"/>
          <p:cNvSpPr txBox="1"/>
          <p:nvPr/>
        </p:nvSpPr>
        <p:spPr>
          <a:xfrm>
            <a:off x="673101" y="2754296"/>
            <a:ext cx="3441700" cy="393080"/>
          </a:xfrm>
          <a:prstGeom prst="rect">
            <a:avLst/>
          </a:prstGeom>
          <a:noFill/>
          <a:ln>
            <a:noFill/>
          </a:ln>
        </p:spPr>
        <p:txBody>
          <a:bodyPr wrap="square" rtlCol="0" anchor="ctr">
            <a:noAutofit/>
          </a:bodyPr>
          <a:lstStyle/>
          <a:p>
            <a:r>
              <a:rPr lang="en-US" sz="1600" b="1" dirty="0" smtClean="0">
                <a:solidFill>
                  <a:schemeClr val="accent2"/>
                </a:solidFill>
              </a:rPr>
              <a:t>ANACONDA</a:t>
            </a:r>
            <a:r>
              <a:rPr lang="en-US" sz="1600" dirty="0" smtClean="0">
                <a:solidFill>
                  <a:schemeClr val="accent2"/>
                </a:solidFill>
              </a:rPr>
              <a:t> SCALE</a:t>
            </a:r>
            <a:endParaRPr lang="en-US" sz="1600" dirty="0">
              <a:solidFill>
                <a:schemeClr val="accent2"/>
              </a:solidFill>
            </a:endParaRPr>
          </a:p>
        </p:txBody>
      </p:sp>
      <p:sp>
        <p:nvSpPr>
          <p:cNvPr id="48" name="TextBox 47"/>
          <p:cNvSpPr txBox="1"/>
          <p:nvPr/>
        </p:nvSpPr>
        <p:spPr>
          <a:xfrm>
            <a:off x="673101" y="2062108"/>
            <a:ext cx="1778000" cy="691949"/>
          </a:xfrm>
          <a:prstGeom prst="rect">
            <a:avLst/>
          </a:prstGeom>
          <a:noFill/>
          <a:ln>
            <a:noFill/>
          </a:ln>
        </p:spPr>
        <p:txBody>
          <a:bodyPr wrap="square" rtlCol="0" anchor="ctr">
            <a:noAutofit/>
          </a:bodyPr>
          <a:lstStyle/>
          <a:p>
            <a:pPr>
              <a:lnSpc>
                <a:spcPts val="1620"/>
              </a:lnSpc>
            </a:pPr>
            <a:r>
              <a:rPr lang="en-US" sz="1600" b="1" dirty="0" smtClean="0">
                <a:solidFill>
                  <a:schemeClr val="accent2"/>
                </a:solidFill>
              </a:rPr>
              <a:t>ANACONDA</a:t>
            </a:r>
            <a:r>
              <a:rPr lang="en-US" sz="1600" dirty="0" smtClean="0">
                <a:solidFill>
                  <a:schemeClr val="accent2"/>
                </a:solidFill>
              </a:rPr>
              <a:t> ENTERPRISE NOTEBOOKS</a:t>
            </a:r>
            <a:endParaRPr lang="en-US" sz="1600" dirty="0">
              <a:solidFill>
                <a:schemeClr val="accent2"/>
              </a:solidFill>
            </a:endParaRPr>
          </a:p>
        </p:txBody>
      </p:sp>
      <p:sp>
        <p:nvSpPr>
          <p:cNvPr id="49" name="TextBox 48"/>
          <p:cNvSpPr txBox="1"/>
          <p:nvPr/>
        </p:nvSpPr>
        <p:spPr>
          <a:xfrm>
            <a:off x="673101" y="1292317"/>
            <a:ext cx="1778000" cy="691949"/>
          </a:xfrm>
          <a:prstGeom prst="rect">
            <a:avLst/>
          </a:prstGeom>
          <a:noFill/>
          <a:ln>
            <a:noFill/>
          </a:ln>
        </p:spPr>
        <p:txBody>
          <a:bodyPr wrap="square" rtlCol="0" anchor="ctr">
            <a:noAutofit/>
          </a:bodyPr>
          <a:lstStyle/>
          <a:p>
            <a:pPr>
              <a:lnSpc>
                <a:spcPts val="1620"/>
              </a:lnSpc>
            </a:pPr>
            <a:r>
              <a:rPr lang="en-US" sz="1600" b="1" dirty="0" smtClean="0">
                <a:solidFill>
                  <a:schemeClr val="accent2"/>
                </a:solidFill>
              </a:rPr>
              <a:t>ANACONDA</a:t>
            </a:r>
            <a:r>
              <a:rPr lang="en-US" sz="1600" dirty="0" smtClean="0">
                <a:solidFill>
                  <a:schemeClr val="accent2"/>
                </a:solidFill>
              </a:rPr>
              <a:t> FUSION</a:t>
            </a:r>
            <a:endParaRPr lang="en-US" sz="1600" dirty="0">
              <a:solidFill>
                <a:schemeClr val="accent2"/>
              </a:solidFill>
            </a:endParaRPr>
          </a:p>
        </p:txBody>
      </p:sp>
      <p:sp>
        <p:nvSpPr>
          <p:cNvPr id="50" name="TextBox 49"/>
          <p:cNvSpPr txBox="1"/>
          <p:nvPr/>
        </p:nvSpPr>
        <p:spPr>
          <a:xfrm>
            <a:off x="2451100" y="2062108"/>
            <a:ext cx="1778000" cy="691949"/>
          </a:xfrm>
          <a:prstGeom prst="rect">
            <a:avLst/>
          </a:prstGeom>
          <a:noFill/>
          <a:ln>
            <a:noFill/>
          </a:ln>
        </p:spPr>
        <p:txBody>
          <a:bodyPr wrap="square" rtlCol="0" anchor="ctr">
            <a:noAutofit/>
          </a:bodyPr>
          <a:lstStyle/>
          <a:p>
            <a:pPr>
              <a:lnSpc>
                <a:spcPts val="1620"/>
              </a:lnSpc>
            </a:pPr>
            <a:r>
              <a:rPr lang="en-US" sz="1600" b="1" dirty="0" smtClean="0">
                <a:solidFill>
                  <a:schemeClr val="accent2"/>
                </a:solidFill>
              </a:rPr>
              <a:t>ANACONDA</a:t>
            </a:r>
            <a:r>
              <a:rPr lang="en-US" sz="1600" dirty="0" smtClean="0">
                <a:solidFill>
                  <a:schemeClr val="accent2"/>
                </a:solidFill>
              </a:rPr>
              <a:t> MOSAIC</a:t>
            </a:r>
            <a:endParaRPr lang="en-US" sz="1600" dirty="0">
              <a:solidFill>
                <a:schemeClr val="accent2"/>
              </a:solidFill>
            </a:endParaRPr>
          </a:p>
        </p:txBody>
      </p:sp>
      <p:cxnSp>
        <p:nvCxnSpPr>
          <p:cNvPr id="41" name="Straight Connector 40"/>
          <p:cNvCxnSpPr/>
          <p:nvPr/>
        </p:nvCxnSpPr>
        <p:spPr>
          <a:xfrm>
            <a:off x="4311650" y="3343604"/>
            <a:ext cx="1290694" cy="0"/>
          </a:xfrm>
          <a:prstGeom prst="line">
            <a:avLst/>
          </a:prstGeom>
          <a:ln cap="rnd">
            <a:solidFill>
              <a:srgbClr val="00A3E0"/>
            </a:solidFill>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4311650" y="2949905"/>
            <a:ext cx="1290694" cy="1"/>
          </a:xfrm>
          <a:prstGeom prst="line">
            <a:avLst/>
          </a:prstGeom>
          <a:ln cap="rnd">
            <a:solidFill>
              <a:srgbClr val="00A3E0"/>
            </a:solidFill>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4311650" y="2418621"/>
            <a:ext cx="1290694" cy="0"/>
          </a:xfrm>
          <a:prstGeom prst="line">
            <a:avLst/>
          </a:prstGeom>
          <a:ln cap="rnd">
            <a:solidFill>
              <a:srgbClr val="00A3E0"/>
            </a:solidFill>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4311650" y="3737302"/>
            <a:ext cx="1290694" cy="0"/>
          </a:xfrm>
          <a:prstGeom prst="line">
            <a:avLst/>
          </a:prstGeom>
          <a:ln cap="rnd">
            <a:solidFill>
              <a:srgbClr val="00A3E0"/>
            </a:solidFill>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4229100" y="4209319"/>
            <a:ext cx="1373244" cy="0"/>
          </a:xfrm>
          <a:prstGeom prst="line">
            <a:avLst/>
          </a:prstGeom>
          <a:ln cap="rnd">
            <a:solidFill>
              <a:srgbClr val="00A3E0"/>
            </a:solidFill>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2451100" y="1658169"/>
            <a:ext cx="3136496" cy="10503"/>
          </a:xfrm>
          <a:prstGeom prst="line">
            <a:avLst/>
          </a:prstGeom>
          <a:ln cap="rnd">
            <a:solidFill>
              <a:srgbClr val="00A3E0"/>
            </a:solidFill>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451100" y="2062108"/>
            <a:ext cx="3151244" cy="10503"/>
          </a:xfrm>
          <a:prstGeom prst="line">
            <a:avLst/>
          </a:prstGeom>
          <a:ln cap="rnd">
            <a:solidFill>
              <a:srgbClr val="00A3E0"/>
            </a:solidFill>
            <a:headEnd type="oval"/>
            <a:tailEnd type="ova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44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par>
                                <p:cTn id="57" presetID="1" presetClass="entr" presetSubtype="0" fill="hold" grpId="1"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20" grpId="0"/>
      <p:bldP spid="24" grpId="0"/>
      <p:bldP spid="26" grpId="0"/>
      <p:bldP spid="37" grpId="0"/>
      <p:bldP spid="38" grpId="0"/>
      <p:bldP spid="3" grpId="0"/>
      <p:bldP spid="45" grpId="0"/>
      <p:bldP spid="46" grpId="0"/>
      <p:bldP spid="47" grpId="0"/>
      <p:bldP spid="48" grpId="1"/>
      <p:bldP spid="49" grpId="0"/>
      <p:bldP spid="5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88834" y="1409876"/>
            <a:ext cx="1632565" cy="2717848"/>
          </a:xfrm>
          <a:prstGeom prst="rect">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600" b="1" dirty="0">
              <a:solidFill>
                <a:schemeClr val="accent2"/>
              </a:solidFill>
              <a:latin typeface="Arial" charset="0"/>
              <a:ea typeface="Arial" charset="0"/>
              <a:cs typeface="Arial" charset="0"/>
            </a:endParaRPr>
          </a:p>
        </p:txBody>
      </p:sp>
      <p:sp>
        <p:nvSpPr>
          <p:cNvPr id="5" name="Rectangle 4"/>
          <p:cNvSpPr/>
          <p:nvPr/>
        </p:nvSpPr>
        <p:spPr>
          <a:xfrm>
            <a:off x="3721399" y="1409876"/>
            <a:ext cx="1632565" cy="2717848"/>
          </a:xfrm>
          <a:prstGeom prst="rect">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600" b="1" dirty="0">
              <a:solidFill>
                <a:schemeClr val="accent2"/>
              </a:solidFill>
              <a:latin typeface="Arial" charset="0"/>
              <a:ea typeface="Arial" charset="0"/>
              <a:cs typeface="Arial" charset="0"/>
            </a:endParaRPr>
          </a:p>
        </p:txBody>
      </p:sp>
      <p:sp>
        <p:nvSpPr>
          <p:cNvPr id="6" name="Rectangle 5"/>
          <p:cNvSpPr/>
          <p:nvPr/>
        </p:nvSpPr>
        <p:spPr>
          <a:xfrm>
            <a:off x="5353964" y="1409876"/>
            <a:ext cx="1632565" cy="2717848"/>
          </a:xfrm>
          <a:prstGeom prst="rect">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600" b="1" dirty="0">
              <a:solidFill>
                <a:schemeClr val="accent2"/>
              </a:solidFill>
              <a:latin typeface="Arial" charset="0"/>
              <a:ea typeface="Arial" charset="0"/>
              <a:cs typeface="Arial" charset="0"/>
            </a:endParaRPr>
          </a:p>
        </p:txBody>
      </p:sp>
      <p:sp>
        <p:nvSpPr>
          <p:cNvPr id="7" name="Rectangle 6"/>
          <p:cNvSpPr/>
          <p:nvPr/>
        </p:nvSpPr>
        <p:spPr>
          <a:xfrm>
            <a:off x="456269" y="1409876"/>
            <a:ext cx="1632565" cy="2717848"/>
          </a:xfrm>
          <a:prstGeom prst="rect">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600" b="1" dirty="0">
              <a:solidFill>
                <a:schemeClr val="accent2"/>
              </a:solidFill>
              <a:latin typeface="Arial" charset="0"/>
              <a:ea typeface="Arial" charset="0"/>
              <a:cs typeface="Arial" charset="0"/>
            </a:endParaRPr>
          </a:p>
        </p:txBody>
      </p:sp>
      <p:sp>
        <p:nvSpPr>
          <p:cNvPr id="8" name="Rectangle 7"/>
          <p:cNvSpPr/>
          <p:nvPr/>
        </p:nvSpPr>
        <p:spPr>
          <a:xfrm>
            <a:off x="6986529" y="1409876"/>
            <a:ext cx="1632565" cy="2717848"/>
          </a:xfrm>
          <a:prstGeom prst="rect">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600" b="1" dirty="0">
              <a:solidFill>
                <a:schemeClr val="accent2"/>
              </a:solidFill>
              <a:latin typeface="Arial" charset="0"/>
              <a:ea typeface="Arial" charset="0"/>
              <a:cs typeface="Arial" charset="0"/>
            </a:endParaRPr>
          </a:p>
        </p:txBody>
      </p:sp>
      <p:sp>
        <p:nvSpPr>
          <p:cNvPr id="9" name="TextBox 8"/>
          <p:cNvSpPr txBox="1"/>
          <p:nvPr/>
        </p:nvSpPr>
        <p:spPr>
          <a:xfrm>
            <a:off x="2088834" y="2404175"/>
            <a:ext cx="1632565" cy="338554"/>
          </a:xfrm>
          <a:prstGeom prst="rect">
            <a:avLst/>
          </a:prstGeom>
          <a:noFill/>
        </p:spPr>
        <p:txBody>
          <a:bodyPr wrap="square" rtlCol="0">
            <a:spAutoFit/>
          </a:bodyPr>
          <a:lstStyle/>
          <a:p>
            <a:pPr algn="ctr"/>
            <a:r>
              <a:rPr lang="en-US" sz="1600" b="1" dirty="0" smtClean="0">
                <a:solidFill>
                  <a:schemeClr val="accent4"/>
                </a:solidFill>
                <a:latin typeface="Arial" charset="0"/>
                <a:ea typeface="Arial" charset="0"/>
                <a:cs typeface="Arial" charset="0"/>
              </a:rPr>
              <a:t>Data Scientist</a:t>
            </a:r>
            <a:endParaRPr lang="en-US" sz="1600" b="1" dirty="0">
              <a:solidFill>
                <a:schemeClr val="accent4"/>
              </a:solidFill>
              <a:latin typeface="Arial" charset="0"/>
              <a:ea typeface="Arial" charset="0"/>
              <a:cs typeface="Arial" charset="0"/>
            </a:endParaRPr>
          </a:p>
        </p:txBody>
      </p:sp>
      <p:sp>
        <p:nvSpPr>
          <p:cNvPr id="11" name="TextBox 10"/>
          <p:cNvSpPr txBox="1"/>
          <p:nvPr/>
        </p:nvSpPr>
        <p:spPr>
          <a:xfrm>
            <a:off x="483288" y="2428491"/>
            <a:ext cx="1632565" cy="338554"/>
          </a:xfrm>
          <a:prstGeom prst="rect">
            <a:avLst/>
          </a:prstGeom>
          <a:noFill/>
        </p:spPr>
        <p:txBody>
          <a:bodyPr wrap="square" rtlCol="0">
            <a:spAutoFit/>
          </a:bodyPr>
          <a:lstStyle/>
          <a:p>
            <a:pPr algn="ctr"/>
            <a:r>
              <a:rPr lang="en-US" sz="1600" b="1" dirty="0" smtClean="0">
                <a:solidFill>
                  <a:schemeClr val="accent4"/>
                </a:solidFill>
                <a:latin typeface="Arial" charset="0"/>
                <a:ea typeface="Arial" charset="0"/>
                <a:cs typeface="Arial" charset="0"/>
              </a:rPr>
              <a:t>Biz Analyst</a:t>
            </a:r>
            <a:endParaRPr lang="en-US" sz="1600" b="1" dirty="0">
              <a:solidFill>
                <a:schemeClr val="accent4"/>
              </a:solidFill>
              <a:latin typeface="Arial" charset="0"/>
              <a:ea typeface="Arial" charset="0"/>
              <a:cs typeface="Arial" charset="0"/>
            </a:endParaRPr>
          </a:p>
        </p:txBody>
      </p:sp>
      <p:sp>
        <p:nvSpPr>
          <p:cNvPr id="13" name="TextBox 12"/>
          <p:cNvSpPr txBox="1"/>
          <p:nvPr/>
        </p:nvSpPr>
        <p:spPr>
          <a:xfrm>
            <a:off x="5345525" y="2405273"/>
            <a:ext cx="1632565" cy="338554"/>
          </a:xfrm>
          <a:prstGeom prst="rect">
            <a:avLst/>
          </a:prstGeom>
          <a:noFill/>
        </p:spPr>
        <p:txBody>
          <a:bodyPr wrap="square" rtlCol="0">
            <a:spAutoFit/>
          </a:bodyPr>
          <a:lstStyle/>
          <a:p>
            <a:pPr algn="ctr"/>
            <a:r>
              <a:rPr lang="en-US" sz="1600" b="1" dirty="0" smtClean="0">
                <a:solidFill>
                  <a:schemeClr val="accent4"/>
                </a:solidFill>
                <a:latin typeface="Arial" charset="0"/>
                <a:ea typeface="Arial" charset="0"/>
                <a:cs typeface="Arial" charset="0"/>
              </a:rPr>
              <a:t>Data Engineer</a:t>
            </a:r>
            <a:endParaRPr lang="en-US" sz="1600" b="1" dirty="0">
              <a:solidFill>
                <a:schemeClr val="accent4"/>
              </a:solidFill>
              <a:latin typeface="Arial" charset="0"/>
              <a:ea typeface="Arial" charset="0"/>
              <a:cs typeface="Arial" charset="0"/>
            </a:endParaRPr>
          </a:p>
        </p:txBody>
      </p:sp>
      <p:sp>
        <p:nvSpPr>
          <p:cNvPr id="15" name="TextBox 14"/>
          <p:cNvSpPr txBox="1"/>
          <p:nvPr/>
        </p:nvSpPr>
        <p:spPr>
          <a:xfrm>
            <a:off x="3676930" y="2439942"/>
            <a:ext cx="1632565" cy="338554"/>
          </a:xfrm>
          <a:prstGeom prst="rect">
            <a:avLst/>
          </a:prstGeom>
          <a:noFill/>
        </p:spPr>
        <p:txBody>
          <a:bodyPr wrap="square" rtlCol="0">
            <a:spAutoFit/>
          </a:bodyPr>
          <a:lstStyle/>
          <a:p>
            <a:pPr algn="ctr"/>
            <a:r>
              <a:rPr lang="en-US" sz="1600" b="1" dirty="0" smtClean="0">
                <a:solidFill>
                  <a:schemeClr val="accent4"/>
                </a:solidFill>
                <a:latin typeface="Arial" charset="0"/>
                <a:ea typeface="Arial" charset="0"/>
                <a:cs typeface="Arial" charset="0"/>
              </a:rPr>
              <a:t>Developer</a:t>
            </a:r>
            <a:endParaRPr lang="en-US" sz="1600" b="1" dirty="0">
              <a:solidFill>
                <a:schemeClr val="accent4"/>
              </a:solidFill>
              <a:latin typeface="Arial" charset="0"/>
              <a:ea typeface="Arial" charset="0"/>
              <a:cs typeface="Arial" charset="0"/>
            </a:endParaRPr>
          </a:p>
        </p:txBody>
      </p:sp>
      <p:sp>
        <p:nvSpPr>
          <p:cNvPr id="17" name="TextBox 16"/>
          <p:cNvSpPr txBox="1"/>
          <p:nvPr/>
        </p:nvSpPr>
        <p:spPr>
          <a:xfrm>
            <a:off x="6978090" y="2439942"/>
            <a:ext cx="1632565" cy="338554"/>
          </a:xfrm>
          <a:prstGeom prst="rect">
            <a:avLst/>
          </a:prstGeom>
          <a:noFill/>
        </p:spPr>
        <p:txBody>
          <a:bodyPr wrap="square" rtlCol="0">
            <a:spAutoFit/>
          </a:bodyPr>
          <a:lstStyle/>
          <a:p>
            <a:pPr algn="ctr"/>
            <a:r>
              <a:rPr lang="en-US" sz="1600" b="1" dirty="0" smtClean="0">
                <a:solidFill>
                  <a:schemeClr val="accent4"/>
                </a:solidFill>
                <a:latin typeface="Arial" charset="0"/>
                <a:ea typeface="Arial" charset="0"/>
                <a:cs typeface="Arial" charset="0"/>
              </a:rPr>
              <a:t>DevOps</a:t>
            </a:r>
            <a:endParaRPr lang="en-US" sz="1600" b="1" dirty="0">
              <a:solidFill>
                <a:schemeClr val="accent4"/>
              </a:solidFill>
              <a:latin typeface="Arial" charset="0"/>
              <a:ea typeface="Arial" charset="0"/>
              <a:cs typeface="Arial" charset="0"/>
            </a:endParaRPr>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849" y="1378851"/>
            <a:ext cx="897442" cy="1049640"/>
          </a:xfrm>
          <a:prstGeom prst="rect">
            <a:avLst/>
          </a:prstGeo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0292" y="1372314"/>
            <a:ext cx="903031" cy="1056177"/>
          </a:xfrm>
          <a:prstGeom prst="rect">
            <a:avLst/>
          </a:prstGeom>
        </p:spPr>
      </p:pic>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6395" y="1378851"/>
            <a:ext cx="897442" cy="1049640"/>
          </a:xfrm>
          <a:prstGeom prst="rect">
            <a:avLst/>
          </a:prstGeom>
        </p:spPr>
      </p:pic>
      <p:pic>
        <p:nvPicPr>
          <p:cNvPr id="30" name="Picture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4919" y="1447314"/>
            <a:ext cx="838906" cy="981177"/>
          </a:xfrm>
          <a:prstGeom prst="rect">
            <a:avLst/>
          </a:prstGeom>
        </p:spPr>
      </p:pic>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73759" y="1447314"/>
            <a:ext cx="838906" cy="981177"/>
          </a:xfrm>
          <a:prstGeom prst="rect">
            <a:avLst/>
          </a:prstGeom>
        </p:spPr>
      </p:pic>
      <p:sp>
        <p:nvSpPr>
          <p:cNvPr id="2" name="Title 1"/>
          <p:cNvSpPr>
            <a:spLocks noGrp="1"/>
          </p:cNvSpPr>
          <p:nvPr>
            <p:ph type="title"/>
          </p:nvPr>
        </p:nvSpPr>
        <p:spPr/>
        <p:txBody>
          <a:bodyPr>
            <a:normAutofit/>
          </a:bodyPr>
          <a:lstStyle/>
          <a:p>
            <a:r>
              <a:rPr lang="en-US" dirty="0" smtClean="0"/>
              <a:t>Modern Data Science Teams</a:t>
            </a:r>
            <a:br>
              <a:rPr lang="en-US" dirty="0" smtClean="0"/>
            </a:br>
            <a:r>
              <a:rPr lang="en-US" dirty="0" smtClean="0"/>
              <a:t>Love </a:t>
            </a:r>
            <a:r>
              <a:rPr lang="en-US" b="1" dirty="0" smtClean="0">
                <a:solidFill>
                  <a:schemeClr val="accent2"/>
                </a:solidFill>
              </a:rPr>
              <a:t>ANACONDA</a:t>
            </a:r>
            <a:endParaRPr lang="en-US" b="1" dirty="0">
              <a:solidFill>
                <a:schemeClr val="accent2"/>
              </a:solidFill>
            </a:endParaRPr>
          </a:p>
        </p:txBody>
      </p:sp>
      <p:sp>
        <p:nvSpPr>
          <p:cNvPr id="10" name="TextBox 9"/>
          <p:cNvSpPr txBox="1"/>
          <p:nvPr/>
        </p:nvSpPr>
        <p:spPr>
          <a:xfrm>
            <a:off x="2142872" y="2742729"/>
            <a:ext cx="1578527" cy="1384995"/>
          </a:xfrm>
          <a:prstGeom prst="rect">
            <a:avLst/>
          </a:prstGeom>
          <a:noFill/>
        </p:spPr>
        <p:txBody>
          <a:bodyPr wrap="square" rtlCol="0">
            <a:spAutoFit/>
          </a:bodyPr>
          <a:lstStyle/>
          <a:p>
            <a:pPr marL="192024" lvl="0" indent="-194310">
              <a:buClr>
                <a:srgbClr val="5EB748"/>
              </a:buClr>
              <a:buFont typeface="Arial" charset="0"/>
              <a:buChar char="•"/>
            </a:pPr>
            <a:r>
              <a:rPr lang="en-US" sz="1200" dirty="0" smtClean="0">
                <a:solidFill>
                  <a:schemeClr val="accent5"/>
                </a:solidFill>
                <a:latin typeface="Arial" charset="0"/>
                <a:ea typeface="Arial" charset="0"/>
                <a:cs typeface="Arial" charset="0"/>
              </a:rPr>
              <a:t>Hadoop / Spark</a:t>
            </a:r>
          </a:p>
          <a:p>
            <a:pPr marL="192024" lvl="0" indent="-194310">
              <a:buClr>
                <a:srgbClr val="5EB748"/>
              </a:buClr>
              <a:buFont typeface="Arial" charset="0"/>
              <a:buChar char="•"/>
            </a:pPr>
            <a:r>
              <a:rPr lang="en-US" sz="1200" dirty="0" smtClean="0">
                <a:solidFill>
                  <a:schemeClr val="accent5"/>
                </a:solidFill>
                <a:latin typeface="Arial" charset="0"/>
                <a:ea typeface="Arial" charset="0"/>
                <a:cs typeface="Arial" charset="0"/>
              </a:rPr>
              <a:t>Programming Languages</a:t>
            </a:r>
            <a:endParaRPr lang="en-US" sz="1200" dirty="0">
              <a:solidFill>
                <a:schemeClr val="accent5"/>
              </a:solidFill>
              <a:latin typeface="Arial" charset="0"/>
              <a:ea typeface="Arial" charset="0"/>
              <a:cs typeface="Arial" charset="0"/>
            </a:endParaRPr>
          </a:p>
          <a:p>
            <a:pPr marL="192024" lvl="0" indent="-194310">
              <a:buClr>
                <a:srgbClr val="5EB748"/>
              </a:buClr>
              <a:buFont typeface="Arial" charset="0"/>
              <a:buChar char="•"/>
            </a:pPr>
            <a:r>
              <a:rPr lang="en-US" sz="1200" dirty="0" smtClean="0">
                <a:solidFill>
                  <a:schemeClr val="accent5"/>
                </a:solidFill>
                <a:latin typeface="Arial" charset="0"/>
                <a:ea typeface="Arial" charset="0"/>
                <a:cs typeface="Arial" charset="0"/>
              </a:rPr>
              <a:t>Analytic </a:t>
            </a:r>
            <a:r>
              <a:rPr lang="en-US" sz="1200" dirty="0">
                <a:solidFill>
                  <a:schemeClr val="accent5"/>
                </a:solidFill>
                <a:latin typeface="Arial" charset="0"/>
                <a:ea typeface="Arial" charset="0"/>
                <a:cs typeface="Arial" charset="0"/>
              </a:rPr>
              <a:t>Libraries</a:t>
            </a:r>
          </a:p>
          <a:p>
            <a:pPr marL="192024" lvl="0" indent="-194310">
              <a:buClr>
                <a:srgbClr val="5EB748"/>
              </a:buClr>
              <a:buFont typeface="Arial" charset="0"/>
              <a:buChar char="•"/>
            </a:pPr>
            <a:r>
              <a:rPr lang="en-US" sz="1200" dirty="0" smtClean="0">
                <a:solidFill>
                  <a:schemeClr val="accent5"/>
                </a:solidFill>
                <a:latin typeface="Arial" charset="0"/>
                <a:ea typeface="Arial" charset="0"/>
                <a:cs typeface="Arial" charset="0"/>
              </a:rPr>
              <a:t>IDE</a:t>
            </a:r>
          </a:p>
          <a:p>
            <a:pPr marL="192024" lvl="0" indent="-194310">
              <a:buClr>
                <a:srgbClr val="5EB748"/>
              </a:buClr>
              <a:buFont typeface="Arial" charset="0"/>
              <a:buChar char="•"/>
            </a:pPr>
            <a:r>
              <a:rPr lang="en-US" sz="1200" dirty="0" smtClean="0">
                <a:solidFill>
                  <a:schemeClr val="accent5"/>
                </a:solidFill>
                <a:latin typeface="Arial" charset="0"/>
                <a:ea typeface="Arial" charset="0"/>
                <a:cs typeface="Arial" charset="0"/>
              </a:rPr>
              <a:t>Notebooks</a:t>
            </a:r>
          </a:p>
          <a:p>
            <a:pPr marL="192024" lvl="0" indent="-194310">
              <a:buClr>
                <a:srgbClr val="5EB748"/>
              </a:buClr>
              <a:buFont typeface="Arial" charset="0"/>
              <a:buChar char="•"/>
            </a:pPr>
            <a:r>
              <a:rPr lang="en-US" sz="1200" dirty="0" smtClean="0">
                <a:solidFill>
                  <a:schemeClr val="accent5"/>
                </a:solidFill>
                <a:latin typeface="Arial" charset="0"/>
                <a:ea typeface="Arial" charset="0"/>
                <a:cs typeface="Arial" charset="0"/>
              </a:rPr>
              <a:t>Visualization</a:t>
            </a:r>
            <a:endParaRPr lang="en-US" sz="1200" dirty="0">
              <a:solidFill>
                <a:schemeClr val="accent5"/>
              </a:solidFill>
              <a:latin typeface="Arial" charset="0"/>
              <a:ea typeface="Arial" charset="0"/>
              <a:cs typeface="Arial" charset="0"/>
            </a:endParaRPr>
          </a:p>
        </p:txBody>
      </p:sp>
      <p:sp>
        <p:nvSpPr>
          <p:cNvPr id="12" name="TextBox 11"/>
          <p:cNvSpPr txBox="1"/>
          <p:nvPr/>
        </p:nvSpPr>
        <p:spPr>
          <a:xfrm>
            <a:off x="537326" y="2767045"/>
            <a:ext cx="1578527" cy="1200329"/>
          </a:xfrm>
          <a:prstGeom prst="rect">
            <a:avLst/>
          </a:prstGeom>
          <a:noFill/>
        </p:spPr>
        <p:txBody>
          <a:bodyPr wrap="square" rtlCol="0">
            <a:spAutoFit/>
          </a:bodyPr>
          <a:lstStyle/>
          <a:p>
            <a:pPr marL="192024" lvl="0" indent="-194310">
              <a:buClr>
                <a:srgbClr val="605F9D"/>
              </a:buClr>
              <a:buFont typeface="Arial" charset="0"/>
              <a:buChar char="•"/>
            </a:pPr>
            <a:r>
              <a:rPr lang="en-US" sz="1200" dirty="0" smtClean="0">
                <a:solidFill>
                  <a:schemeClr val="accent5"/>
                </a:solidFill>
                <a:latin typeface="Arial" charset="0"/>
                <a:ea typeface="Arial" charset="0"/>
                <a:cs typeface="Arial" charset="0"/>
              </a:rPr>
              <a:t>Spreadsheets</a:t>
            </a:r>
          </a:p>
          <a:p>
            <a:pPr marL="192024" lvl="0" indent="-194310">
              <a:buClr>
                <a:srgbClr val="605F9D"/>
              </a:buClr>
              <a:buFont typeface="Arial" charset="0"/>
              <a:buChar char="•"/>
            </a:pPr>
            <a:r>
              <a:rPr lang="en-US" sz="1200" dirty="0" smtClean="0">
                <a:solidFill>
                  <a:schemeClr val="accent5"/>
                </a:solidFill>
                <a:latin typeface="Arial" charset="0"/>
                <a:ea typeface="Arial" charset="0"/>
                <a:cs typeface="Arial" charset="0"/>
              </a:rPr>
              <a:t>Visualization</a:t>
            </a:r>
          </a:p>
          <a:p>
            <a:pPr marL="192024" lvl="0" indent="-194310">
              <a:buClr>
                <a:srgbClr val="605F9D"/>
              </a:buClr>
              <a:buFont typeface="Arial" charset="0"/>
              <a:buChar char="•"/>
            </a:pPr>
            <a:r>
              <a:rPr lang="en-US" sz="1200" dirty="0" smtClean="0">
                <a:solidFill>
                  <a:schemeClr val="accent5"/>
                </a:solidFill>
                <a:latin typeface="Arial" charset="0"/>
                <a:ea typeface="Arial" charset="0"/>
                <a:cs typeface="Arial" charset="0"/>
              </a:rPr>
              <a:t>Notebooks</a:t>
            </a:r>
          </a:p>
          <a:p>
            <a:pPr marL="192024" lvl="0" indent="-194310">
              <a:buClr>
                <a:srgbClr val="605F9D"/>
              </a:buClr>
              <a:buFont typeface="Arial" charset="0"/>
              <a:buChar char="•"/>
            </a:pPr>
            <a:r>
              <a:rPr lang="en-US" sz="1200" dirty="0">
                <a:solidFill>
                  <a:schemeClr val="accent5"/>
                </a:solidFill>
                <a:latin typeface="Arial" charset="0"/>
                <a:ea typeface="Arial" charset="0"/>
                <a:cs typeface="Arial" charset="0"/>
              </a:rPr>
              <a:t>Analytic Development Environment</a:t>
            </a:r>
          </a:p>
        </p:txBody>
      </p:sp>
      <p:sp>
        <p:nvSpPr>
          <p:cNvPr id="14" name="TextBox 13"/>
          <p:cNvSpPr txBox="1"/>
          <p:nvPr/>
        </p:nvSpPr>
        <p:spPr>
          <a:xfrm>
            <a:off x="5399563" y="2743827"/>
            <a:ext cx="1578527" cy="646331"/>
          </a:xfrm>
          <a:prstGeom prst="rect">
            <a:avLst/>
          </a:prstGeom>
          <a:noFill/>
        </p:spPr>
        <p:txBody>
          <a:bodyPr wrap="square" rtlCol="0">
            <a:spAutoFit/>
          </a:bodyPr>
          <a:lstStyle/>
          <a:p>
            <a:pPr marL="192024" lvl="0" indent="-194310">
              <a:buClr>
                <a:srgbClr val="E57200"/>
              </a:buClr>
              <a:buFont typeface="Arial" charset="0"/>
              <a:buChar char="•"/>
            </a:pPr>
            <a:r>
              <a:rPr lang="en-US" sz="1200" dirty="0">
                <a:solidFill>
                  <a:schemeClr val="accent5"/>
                </a:solidFill>
                <a:latin typeface="Arial" charset="0"/>
                <a:ea typeface="Arial" charset="0"/>
                <a:cs typeface="Arial" charset="0"/>
              </a:rPr>
              <a:t>Database / Data Warehouse</a:t>
            </a:r>
          </a:p>
          <a:p>
            <a:pPr marL="192024" lvl="0" indent="-194310">
              <a:buClr>
                <a:srgbClr val="E57200"/>
              </a:buClr>
              <a:buFont typeface="Arial" charset="0"/>
              <a:buChar char="•"/>
            </a:pPr>
            <a:r>
              <a:rPr lang="en-US" sz="1200" dirty="0">
                <a:solidFill>
                  <a:schemeClr val="accent5"/>
                </a:solidFill>
                <a:latin typeface="Arial" charset="0"/>
                <a:ea typeface="Arial" charset="0"/>
                <a:cs typeface="Arial" charset="0"/>
              </a:rPr>
              <a:t>ETL</a:t>
            </a:r>
          </a:p>
        </p:txBody>
      </p:sp>
      <p:sp>
        <p:nvSpPr>
          <p:cNvPr id="16" name="TextBox 15"/>
          <p:cNvSpPr txBox="1"/>
          <p:nvPr/>
        </p:nvSpPr>
        <p:spPr>
          <a:xfrm>
            <a:off x="3730968" y="2778496"/>
            <a:ext cx="1578527" cy="1200329"/>
          </a:xfrm>
          <a:prstGeom prst="rect">
            <a:avLst/>
          </a:prstGeom>
          <a:noFill/>
        </p:spPr>
        <p:txBody>
          <a:bodyPr wrap="square" rtlCol="0">
            <a:spAutoFit/>
          </a:bodyPr>
          <a:lstStyle/>
          <a:p>
            <a:pPr marL="192024" lvl="0" indent="-194310">
              <a:buClr>
                <a:srgbClr val="00B2FF"/>
              </a:buClr>
              <a:buFont typeface="Arial" charset="0"/>
              <a:buChar char="•"/>
            </a:pPr>
            <a:r>
              <a:rPr lang="en-US" sz="1200" dirty="0" smtClean="0">
                <a:solidFill>
                  <a:schemeClr val="accent5"/>
                </a:solidFill>
                <a:latin typeface="Arial" charset="0"/>
                <a:ea typeface="Arial" charset="0"/>
                <a:cs typeface="Arial" charset="0"/>
              </a:rPr>
              <a:t>Programming Languages</a:t>
            </a:r>
            <a:endParaRPr lang="en-US" sz="1200" dirty="0">
              <a:solidFill>
                <a:schemeClr val="accent5"/>
              </a:solidFill>
              <a:latin typeface="Arial" charset="0"/>
              <a:ea typeface="Arial" charset="0"/>
              <a:cs typeface="Arial" charset="0"/>
            </a:endParaRPr>
          </a:p>
          <a:p>
            <a:pPr marL="192024" lvl="0" indent="-194310">
              <a:buClr>
                <a:srgbClr val="00B2FF"/>
              </a:buClr>
              <a:buFont typeface="Arial" charset="0"/>
              <a:buChar char="•"/>
            </a:pPr>
            <a:r>
              <a:rPr lang="en-US" sz="1200" dirty="0" smtClean="0">
                <a:solidFill>
                  <a:schemeClr val="accent5"/>
                </a:solidFill>
                <a:latin typeface="Arial" charset="0"/>
                <a:ea typeface="Arial" charset="0"/>
                <a:cs typeface="Arial" charset="0"/>
              </a:rPr>
              <a:t>Analytic </a:t>
            </a:r>
            <a:r>
              <a:rPr lang="en-US" sz="1200" dirty="0">
                <a:solidFill>
                  <a:schemeClr val="accent5"/>
                </a:solidFill>
                <a:latin typeface="Arial" charset="0"/>
                <a:ea typeface="Arial" charset="0"/>
                <a:cs typeface="Arial" charset="0"/>
              </a:rPr>
              <a:t>Libraries</a:t>
            </a:r>
          </a:p>
          <a:p>
            <a:pPr marL="192024" lvl="0" indent="-194310">
              <a:buClr>
                <a:srgbClr val="00B2FF"/>
              </a:buClr>
              <a:buFont typeface="Arial" charset="0"/>
              <a:buChar char="•"/>
            </a:pPr>
            <a:r>
              <a:rPr lang="en-US" sz="1200" dirty="0" smtClean="0">
                <a:solidFill>
                  <a:schemeClr val="accent5"/>
                </a:solidFill>
                <a:latin typeface="Arial" charset="0"/>
                <a:ea typeface="Arial" charset="0"/>
                <a:cs typeface="Arial" charset="0"/>
              </a:rPr>
              <a:t>IDE</a:t>
            </a:r>
          </a:p>
          <a:p>
            <a:pPr marL="192024" lvl="0" indent="-194310">
              <a:buClr>
                <a:srgbClr val="00B2FF"/>
              </a:buClr>
              <a:buFont typeface="Arial" charset="0"/>
              <a:buChar char="•"/>
            </a:pPr>
            <a:r>
              <a:rPr lang="en-US" sz="1200" dirty="0" smtClean="0">
                <a:solidFill>
                  <a:schemeClr val="accent5"/>
                </a:solidFill>
                <a:latin typeface="Arial" charset="0"/>
                <a:ea typeface="Arial" charset="0"/>
                <a:cs typeface="Arial" charset="0"/>
              </a:rPr>
              <a:t>Notebooks</a:t>
            </a:r>
          </a:p>
          <a:p>
            <a:pPr marL="192024" lvl="0" indent="-194310">
              <a:buClr>
                <a:srgbClr val="00B2FF"/>
              </a:buClr>
              <a:buFont typeface="Arial" charset="0"/>
              <a:buChar char="•"/>
            </a:pPr>
            <a:r>
              <a:rPr lang="en-US" sz="1200" dirty="0" smtClean="0">
                <a:solidFill>
                  <a:schemeClr val="accent5"/>
                </a:solidFill>
                <a:latin typeface="Arial" charset="0"/>
                <a:ea typeface="Arial" charset="0"/>
                <a:cs typeface="Arial" charset="0"/>
              </a:rPr>
              <a:t>Visualization</a:t>
            </a:r>
            <a:endParaRPr lang="en-US" sz="1200" dirty="0">
              <a:solidFill>
                <a:schemeClr val="accent5"/>
              </a:solidFill>
              <a:latin typeface="Arial" charset="0"/>
              <a:ea typeface="Arial" charset="0"/>
              <a:cs typeface="Arial" charset="0"/>
            </a:endParaRPr>
          </a:p>
        </p:txBody>
      </p:sp>
      <p:sp>
        <p:nvSpPr>
          <p:cNvPr id="18" name="TextBox 17"/>
          <p:cNvSpPr txBox="1"/>
          <p:nvPr/>
        </p:nvSpPr>
        <p:spPr>
          <a:xfrm>
            <a:off x="7032128" y="2778496"/>
            <a:ext cx="1578527" cy="1015663"/>
          </a:xfrm>
          <a:prstGeom prst="rect">
            <a:avLst/>
          </a:prstGeom>
          <a:noFill/>
        </p:spPr>
        <p:txBody>
          <a:bodyPr wrap="square" rtlCol="0">
            <a:spAutoFit/>
          </a:bodyPr>
          <a:lstStyle/>
          <a:p>
            <a:pPr marL="192024" lvl="0" indent="-194310">
              <a:buClr>
                <a:srgbClr val="BB2031"/>
              </a:buClr>
              <a:buFont typeface="Arial" charset="0"/>
              <a:buChar char="•"/>
            </a:pPr>
            <a:r>
              <a:rPr lang="en-US" sz="1200" dirty="0">
                <a:solidFill>
                  <a:schemeClr val="accent5"/>
                </a:solidFill>
                <a:latin typeface="Arial" charset="0"/>
                <a:ea typeface="Arial" charset="0"/>
                <a:cs typeface="Arial" charset="0"/>
              </a:rPr>
              <a:t>Database / Data Warehouse</a:t>
            </a:r>
          </a:p>
          <a:p>
            <a:pPr marL="192024" lvl="0" indent="-194310">
              <a:buClr>
                <a:srgbClr val="BB2031"/>
              </a:buClr>
              <a:buFont typeface="Arial" charset="0"/>
              <a:buChar char="•"/>
            </a:pPr>
            <a:r>
              <a:rPr lang="en-US" sz="1200" dirty="0">
                <a:solidFill>
                  <a:schemeClr val="accent5"/>
                </a:solidFill>
                <a:latin typeface="Arial" charset="0"/>
                <a:ea typeface="Arial" charset="0"/>
                <a:cs typeface="Arial" charset="0"/>
              </a:rPr>
              <a:t>Middleware</a:t>
            </a:r>
          </a:p>
          <a:p>
            <a:pPr marL="192024" lvl="0" indent="-194310">
              <a:buClr>
                <a:srgbClr val="BB2031"/>
              </a:buClr>
              <a:buFont typeface="Arial" charset="0"/>
              <a:buChar char="•"/>
            </a:pPr>
            <a:r>
              <a:rPr lang="en-US" sz="1200" dirty="0">
                <a:solidFill>
                  <a:schemeClr val="accent5"/>
                </a:solidFill>
                <a:latin typeface="Arial" charset="0"/>
                <a:ea typeface="Arial" charset="0"/>
                <a:cs typeface="Arial" charset="0"/>
              </a:rPr>
              <a:t>Programming Languages</a:t>
            </a:r>
          </a:p>
        </p:txBody>
      </p:sp>
      <p:grpSp>
        <p:nvGrpSpPr>
          <p:cNvPr id="19" name="Group 18"/>
          <p:cNvGrpSpPr/>
          <p:nvPr/>
        </p:nvGrpSpPr>
        <p:grpSpPr>
          <a:xfrm>
            <a:off x="49162" y="3961737"/>
            <a:ext cx="8967019" cy="655304"/>
            <a:chOff x="553823" y="3542593"/>
            <a:chExt cx="8152010" cy="453304"/>
          </a:xfrm>
        </p:grpSpPr>
        <p:sp>
          <p:nvSpPr>
            <p:cNvPr id="20" name="Left-Right Arrow 19"/>
            <p:cNvSpPr/>
            <p:nvPr/>
          </p:nvSpPr>
          <p:spPr>
            <a:xfrm>
              <a:off x="553823" y="3542593"/>
              <a:ext cx="8152010" cy="453304"/>
            </a:xfrm>
            <a:prstGeom prst="lef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TextBox 20"/>
            <p:cNvSpPr txBox="1"/>
            <p:nvPr/>
          </p:nvSpPr>
          <p:spPr>
            <a:xfrm>
              <a:off x="671993" y="3657931"/>
              <a:ext cx="7746371" cy="212904"/>
            </a:xfrm>
            <a:prstGeom prst="rect">
              <a:avLst/>
            </a:prstGeom>
            <a:noFill/>
            <a:ln>
              <a:noFill/>
            </a:ln>
          </p:spPr>
          <p:txBody>
            <a:bodyPr wrap="square" rtlCol="0">
              <a:spAutoFit/>
            </a:bodyPr>
            <a:lstStyle/>
            <a:p>
              <a:pPr algn="ctr"/>
              <a:endParaRPr lang="en-US" sz="1400" dirty="0">
                <a:solidFill>
                  <a:schemeClr val="bg1"/>
                </a:solidFill>
                <a:latin typeface="Arial" charset="0"/>
                <a:ea typeface="Arial" charset="0"/>
                <a:cs typeface="Arial" charset="0"/>
              </a:endParaRPr>
            </a:p>
          </p:txBody>
        </p:sp>
      </p:grpSp>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7322" y="4163690"/>
            <a:ext cx="1030459" cy="261538"/>
          </a:xfrm>
          <a:prstGeom prst="rect">
            <a:avLst/>
          </a:prstGeom>
        </p:spPr>
      </p:pic>
      <p:pic>
        <p:nvPicPr>
          <p:cNvPr id="23" name="Pictur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89887" y="4163690"/>
            <a:ext cx="1030459" cy="261538"/>
          </a:xfrm>
          <a:prstGeom prst="rect">
            <a:avLst/>
          </a:prstGeom>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22452" y="4163690"/>
            <a:ext cx="1030459" cy="261538"/>
          </a:xfrm>
          <a:prstGeom prst="rect">
            <a:avLst/>
          </a:prstGeom>
        </p:spPr>
      </p:pic>
      <p:pic>
        <p:nvPicPr>
          <p:cNvPr id="25" name="Picture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55017" y="4163690"/>
            <a:ext cx="1030459" cy="261538"/>
          </a:xfrm>
          <a:prstGeom prst="rect">
            <a:avLst/>
          </a:prstGeom>
        </p:spPr>
      </p:pic>
      <p:pic>
        <p:nvPicPr>
          <p:cNvPr id="26" name="Pictur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87582" y="4163690"/>
            <a:ext cx="1030459" cy="261538"/>
          </a:xfrm>
          <a:prstGeom prst="rect">
            <a:avLst/>
          </a:prstGeom>
        </p:spPr>
      </p:pic>
    </p:spTree>
    <p:extLst>
      <p:ext uri="{BB962C8B-B14F-4D97-AF65-F5344CB8AC3E}">
        <p14:creationId xmlns:p14="http://schemas.microsoft.com/office/powerpoint/2010/main" val="1317561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p:cNvPicPr>
            <a:picLocks noGrp="1" noChangeAspect="1"/>
          </p:cNvPicPr>
          <p:nvPr>
            <p:ph idx="1"/>
          </p:nvPr>
        </p:nvPicPr>
        <p:blipFill rotWithShape="1">
          <a:blip r:embed="rId2">
            <a:extLst>
              <a:ext uri="{28A0092B-C50C-407E-A947-70E740481C1C}">
                <a14:useLocalDpi xmlns:a14="http://schemas.microsoft.com/office/drawing/2010/main" val="0"/>
              </a:ext>
            </a:extLst>
          </a:blip>
          <a:srcRect t="39479"/>
          <a:stretch/>
        </p:blipFill>
        <p:spPr>
          <a:xfrm>
            <a:off x="503982" y="2384384"/>
            <a:ext cx="8178751" cy="1956983"/>
          </a:xfrm>
        </p:spPr>
      </p:pic>
      <p:sp>
        <p:nvSpPr>
          <p:cNvPr id="14" name="Title 13"/>
          <p:cNvSpPr>
            <a:spLocks noGrp="1"/>
          </p:cNvSpPr>
          <p:nvPr>
            <p:ph type="title"/>
          </p:nvPr>
        </p:nvSpPr>
        <p:spPr>
          <a:xfrm>
            <a:off x="457198" y="121024"/>
            <a:ext cx="8343901" cy="1116106"/>
          </a:xfrm>
        </p:spPr>
        <p:txBody>
          <a:bodyPr/>
          <a:lstStyle/>
          <a:p>
            <a:r>
              <a:rPr lang="en-US" dirty="0">
                <a:solidFill>
                  <a:schemeClr val="accent2"/>
                </a:solidFill>
              </a:rPr>
              <a:t>Anaconda </a:t>
            </a:r>
            <a:r>
              <a:rPr lang="en-US" dirty="0" smtClean="0"/>
              <a:t>Empowers </a:t>
            </a:r>
            <a:r>
              <a:rPr lang="en-US" dirty="0"/>
              <a:t>the Data Science Team</a:t>
            </a:r>
          </a:p>
        </p:txBody>
      </p:sp>
      <p:grpSp>
        <p:nvGrpSpPr>
          <p:cNvPr id="18" name="Group 17"/>
          <p:cNvGrpSpPr/>
          <p:nvPr/>
        </p:nvGrpSpPr>
        <p:grpSpPr>
          <a:xfrm>
            <a:off x="2727741" y="1173921"/>
            <a:ext cx="1574490" cy="1254605"/>
            <a:chOff x="2727741" y="1173921"/>
            <a:chExt cx="1574490" cy="1254605"/>
          </a:xfrm>
        </p:grpSpPr>
        <p:sp>
          <p:nvSpPr>
            <p:cNvPr id="5" name="TextBox 4"/>
            <p:cNvSpPr txBox="1"/>
            <p:nvPr/>
          </p:nvSpPr>
          <p:spPr>
            <a:xfrm>
              <a:off x="2727741" y="2151527"/>
              <a:ext cx="1574490" cy="276999"/>
            </a:xfrm>
            <a:prstGeom prst="rect">
              <a:avLst/>
            </a:prstGeom>
            <a:noFill/>
          </p:spPr>
          <p:txBody>
            <a:bodyPr wrap="square" rtlCol="0">
              <a:spAutoFit/>
            </a:bodyPr>
            <a:lstStyle/>
            <a:p>
              <a:pPr algn="ctr"/>
              <a:r>
                <a:rPr lang="en-US" sz="1200" b="1" dirty="0" smtClean="0">
                  <a:solidFill>
                    <a:schemeClr val="accent4"/>
                  </a:solidFill>
                  <a:latin typeface="Arial" charset="0"/>
                  <a:ea typeface="Arial" charset="0"/>
                  <a:cs typeface="Arial" charset="0"/>
                </a:rPr>
                <a:t>Biz Analyst</a:t>
              </a:r>
              <a:endParaRPr lang="en-US" sz="1200" b="1" dirty="0">
                <a:solidFill>
                  <a:schemeClr val="accent4"/>
                </a:solidFill>
                <a:latin typeface="Arial" charset="0"/>
                <a:ea typeface="Arial" charset="0"/>
                <a:cs typeface="Arial"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2227" y="1173921"/>
              <a:ext cx="865518" cy="1012301"/>
            </a:xfrm>
            <a:prstGeom prst="rect">
              <a:avLst/>
            </a:prstGeom>
          </p:spPr>
        </p:pic>
      </p:grpSp>
      <p:grpSp>
        <p:nvGrpSpPr>
          <p:cNvPr id="21" name="Group 20"/>
          <p:cNvGrpSpPr/>
          <p:nvPr/>
        </p:nvGrpSpPr>
        <p:grpSpPr>
          <a:xfrm>
            <a:off x="6232371" y="1173921"/>
            <a:ext cx="1574490" cy="1254605"/>
            <a:chOff x="6232371" y="1173921"/>
            <a:chExt cx="1574490" cy="1254605"/>
          </a:xfrm>
        </p:grpSpPr>
        <p:sp>
          <p:nvSpPr>
            <p:cNvPr id="6" name="TextBox 5"/>
            <p:cNvSpPr txBox="1"/>
            <p:nvPr/>
          </p:nvSpPr>
          <p:spPr>
            <a:xfrm>
              <a:off x="6232371" y="2151527"/>
              <a:ext cx="1574490" cy="276999"/>
            </a:xfrm>
            <a:prstGeom prst="rect">
              <a:avLst/>
            </a:prstGeom>
            <a:noFill/>
          </p:spPr>
          <p:txBody>
            <a:bodyPr wrap="square" rtlCol="0">
              <a:spAutoFit/>
            </a:bodyPr>
            <a:lstStyle/>
            <a:p>
              <a:pPr algn="ctr"/>
              <a:r>
                <a:rPr lang="en-US" sz="1200" b="1" dirty="0" smtClean="0">
                  <a:solidFill>
                    <a:schemeClr val="accent4"/>
                  </a:solidFill>
                  <a:latin typeface="Arial" charset="0"/>
                  <a:ea typeface="Arial" charset="0"/>
                  <a:cs typeface="Arial" charset="0"/>
                </a:rPr>
                <a:t>Data Engineer</a:t>
              </a:r>
              <a:endParaRPr lang="en-US" sz="1200" b="1" dirty="0">
                <a:solidFill>
                  <a:schemeClr val="accent4"/>
                </a:solidFill>
                <a:latin typeface="Arial" charset="0"/>
                <a:ea typeface="Arial" charset="0"/>
                <a:cs typeface="Arial"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4162" y="1173921"/>
              <a:ext cx="870908" cy="1018607"/>
            </a:xfrm>
            <a:prstGeom prst="rect">
              <a:avLst/>
            </a:prstGeom>
          </p:spPr>
        </p:pic>
      </p:grpSp>
      <p:grpSp>
        <p:nvGrpSpPr>
          <p:cNvPr id="19" name="Group 18"/>
          <p:cNvGrpSpPr/>
          <p:nvPr/>
        </p:nvGrpSpPr>
        <p:grpSpPr>
          <a:xfrm>
            <a:off x="3807083" y="1173921"/>
            <a:ext cx="1574490" cy="1254605"/>
            <a:chOff x="3807083" y="1173921"/>
            <a:chExt cx="1574490" cy="1254605"/>
          </a:xfrm>
        </p:grpSpPr>
        <p:sp>
          <p:nvSpPr>
            <p:cNvPr id="4" name="TextBox 3"/>
            <p:cNvSpPr txBox="1"/>
            <p:nvPr/>
          </p:nvSpPr>
          <p:spPr>
            <a:xfrm>
              <a:off x="3807083" y="2151527"/>
              <a:ext cx="1574490" cy="276999"/>
            </a:xfrm>
            <a:prstGeom prst="rect">
              <a:avLst/>
            </a:prstGeom>
            <a:noFill/>
          </p:spPr>
          <p:txBody>
            <a:bodyPr wrap="square" rtlCol="0">
              <a:spAutoFit/>
            </a:bodyPr>
            <a:lstStyle/>
            <a:p>
              <a:pPr algn="ctr"/>
              <a:r>
                <a:rPr lang="en-US" sz="1200" b="1" dirty="0" smtClean="0">
                  <a:solidFill>
                    <a:schemeClr val="accent4"/>
                  </a:solidFill>
                  <a:latin typeface="Arial" charset="0"/>
                  <a:ea typeface="Arial" charset="0"/>
                  <a:cs typeface="Arial" charset="0"/>
                </a:rPr>
                <a:t>Data Scientist</a:t>
              </a:r>
              <a:endParaRPr lang="en-US" sz="1200" b="1" dirty="0">
                <a:solidFill>
                  <a:schemeClr val="accent4"/>
                </a:solidFill>
                <a:latin typeface="Arial" charset="0"/>
                <a:ea typeface="Arial" charset="0"/>
                <a:cs typeface="Arial" charset="0"/>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1569" y="1173921"/>
              <a:ext cx="865518" cy="1012301"/>
            </a:xfrm>
            <a:prstGeom prst="rect">
              <a:avLst/>
            </a:prstGeom>
          </p:spPr>
        </p:pic>
      </p:grpSp>
      <p:grpSp>
        <p:nvGrpSpPr>
          <p:cNvPr id="22" name="Group 21"/>
          <p:cNvGrpSpPr/>
          <p:nvPr/>
        </p:nvGrpSpPr>
        <p:grpSpPr>
          <a:xfrm>
            <a:off x="7275919" y="1173921"/>
            <a:ext cx="1574490" cy="1254605"/>
            <a:chOff x="7275919" y="1173921"/>
            <a:chExt cx="1574490" cy="1254605"/>
          </a:xfrm>
        </p:grpSpPr>
        <p:sp>
          <p:nvSpPr>
            <p:cNvPr id="8" name="TextBox 7"/>
            <p:cNvSpPr txBox="1"/>
            <p:nvPr/>
          </p:nvSpPr>
          <p:spPr>
            <a:xfrm>
              <a:off x="7275919" y="2151527"/>
              <a:ext cx="1574490" cy="276999"/>
            </a:xfrm>
            <a:prstGeom prst="rect">
              <a:avLst/>
            </a:prstGeom>
            <a:noFill/>
          </p:spPr>
          <p:txBody>
            <a:bodyPr wrap="square" rtlCol="0">
              <a:spAutoFit/>
            </a:bodyPr>
            <a:lstStyle/>
            <a:p>
              <a:pPr algn="ctr"/>
              <a:r>
                <a:rPr lang="en-US" sz="1200" b="1" dirty="0" smtClean="0">
                  <a:solidFill>
                    <a:schemeClr val="accent4"/>
                  </a:solidFill>
                  <a:latin typeface="Arial" charset="0"/>
                  <a:ea typeface="Arial" charset="0"/>
                  <a:cs typeface="Arial" charset="0"/>
                </a:rPr>
                <a:t>DevOps</a:t>
              </a:r>
              <a:endParaRPr lang="en-US" sz="1200" b="1" dirty="0">
                <a:solidFill>
                  <a:schemeClr val="accent4"/>
                </a:solidFill>
                <a:latin typeface="Arial" charset="0"/>
                <a:ea typeface="Arial" charset="0"/>
                <a:cs typeface="Arial" charset="0"/>
              </a:endParaRPr>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58632" y="1173921"/>
              <a:ext cx="809065" cy="946274"/>
            </a:xfrm>
            <a:prstGeom prst="rect">
              <a:avLst/>
            </a:prstGeom>
          </p:spPr>
        </p:pic>
      </p:grpSp>
      <p:grpSp>
        <p:nvGrpSpPr>
          <p:cNvPr id="20" name="Group 19"/>
          <p:cNvGrpSpPr/>
          <p:nvPr/>
        </p:nvGrpSpPr>
        <p:grpSpPr>
          <a:xfrm>
            <a:off x="5067845" y="1173921"/>
            <a:ext cx="1574490" cy="1254605"/>
            <a:chOff x="5067845" y="1173921"/>
            <a:chExt cx="1574490" cy="1254605"/>
          </a:xfrm>
        </p:grpSpPr>
        <p:sp>
          <p:nvSpPr>
            <p:cNvPr id="7" name="TextBox 6"/>
            <p:cNvSpPr txBox="1"/>
            <p:nvPr/>
          </p:nvSpPr>
          <p:spPr>
            <a:xfrm>
              <a:off x="5067845" y="2151527"/>
              <a:ext cx="1574490" cy="276999"/>
            </a:xfrm>
            <a:prstGeom prst="rect">
              <a:avLst/>
            </a:prstGeom>
            <a:noFill/>
          </p:spPr>
          <p:txBody>
            <a:bodyPr wrap="square" rtlCol="0">
              <a:spAutoFit/>
            </a:bodyPr>
            <a:lstStyle/>
            <a:p>
              <a:pPr algn="ctr"/>
              <a:r>
                <a:rPr lang="en-US" sz="1200" b="1" dirty="0" smtClean="0">
                  <a:solidFill>
                    <a:schemeClr val="accent4"/>
                  </a:solidFill>
                  <a:latin typeface="Arial" charset="0"/>
                  <a:ea typeface="Arial" charset="0"/>
                  <a:cs typeface="Arial" charset="0"/>
                </a:rPr>
                <a:t>Developer</a:t>
              </a:r>
              <a:endParaRPr lang="en-US" sz="1200" b="1" dirty="0">
                <a:solidFill>
                  <a:schemeClr val="accent4"/>
                </a:solidFill>
                <a:latin typeface="Arial" charset="0"/>
                <a:ea typeface="Arial" charset="0"/>
                <a:cs typeface="Arial" charset="0"/>
              </a:endParaRPr>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50558" y="1173921"/>
              <a:ext cx="809065" cy="946274"/>
            </a:xfrm>
            <a:prstGeom prst="rect">
              <a:avLst/>
            </a:prstGeom>
          </p:spPr>
        </p:pic>
      </p:grpSp>
    </p:spTree>
    <p:extLst>
      <p:ext uri="{BB962C8B-B14F-4D97-AF65-F5344CB8AC3E}">
        <p14:creationId xmlns:p14="http://schemas.microsoft.com/office/powerpoint/2010/main" val="11871009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8" y="121024"/>
            <a:ext cx="8408895" cy="1116106"/>
          </a:xfrm>
        </p:spPr>
        <p:txBody>
          <a:bodyPr>
            <a:noAutofit/>
          </a:bodyPr>
          <a:lstStyle/>
          <a:p>
            <a:r>
              <a:rPr lang="en-US" b="1" dirty="0" smtClean="0">
                <a:solidFill>
                  <a:schemeClr val="accent2"/>
                </a:solidFill>
              </a:rPr>
              <a:t>ANACONDA</a:t>
            </a:r>
            <a:r>
              <a:rPr lang="en-US" b="1" dirty="0" smtClean="0"/>
              <a:t> </a:t>
            </a:r>
            <a:r>
              <a:rPr lang="en-US" dirty="0" smtClean="0"/>
              <a:t>Accelerates </a:t>
            </a:r>
            <a:r>
              <a:rPr lang="en-US" dirty="0"/>
              <a:t>Adoption of </a:t>
            </a:r>
            <a:br>
              <a:rPr lang="en-US" dirty="0"/>
            </a:br>
            <a:r>
              <a:rPr lang="en-US" dirty="0"/>
              <a:t>Open Data Science for Enterprises</a:t>
            </a:r>
          </a:p>
        </p:txBody>
      </p:sp>
      <p:sp>
        <p:nvSpPr>
          <p:cNvPr id="4" name="Content Placeholder 7"/>
          <p:cNvSpPr txBox="1">
            <a:spLocks/>
          </p:cNvSpPr>
          <p:nvPr/>
        </p:nvSpPr>
        <p:spPr>
          <a:xfrm>
            <a:off x="6320600" y="2344290"/>
            <a:ext cx="3053625" cy="2201781"/>
          </a:xfrm>
          <a:prstGeom prst="rect">
            <a:avLst/>
          </a:prstGeom>
        </p:spPr>
        <p:txBody>
          <a:bodyPr anchor="ctr"/>
          <a:lstStyle>
            <a:lvl1pPr marL="169863" indent="-169863" algn="l" defTabSz="914400" rtl="0" eaLnBrk="1" latinLnBrk="0" hangingPunct="1">
              <a:lnSpc>
                <a:spcPct val="100000"/>
              </a:lnSpc>
              <a:spcBef>
                <a:spcPts val="0"/>
              </a:spcBef>
              <a:spcAft>
                <a:spcPts val="200"/>
              </a:spcAft>
              <a:buClr>
                <a:schemeClr val="accent1"/>
              </a:buClr>
              <a:buFont typeface="Wingdings" panose="05000000000000000000" pitchFamily="2" charset="2"/>
              <a:buChar char="§"/>
              <a:defRPr lang="en-US" sz="1700" kern="1200" dirty="0" smtClean="0">
                <a:solidFill>
                  <a:schemeClr val="tx2"/>
                </a:solidFill>
                <a:latin typeface="+mn-lt"/>
                <a:ea typeface="+mn-ea"/>
                <a:cs typeface="+mn-cs"/>
              </a:defRPr>
            </a:lvl1pPr>
            <a:lvl2pPr marL="578358" indent="-285750" algn="l" defTabSz="914400" rtl="0" eaLnBrk="1" latinLnBrk="0" hangingPunct="1">
              <a:lnSpc>
                <a:spcPct val="100000"/>
              </a:lnSpc>
              <a:spcBef>
                <a:spcPct val="20000"/>
              </a:spcBef>
              <a:spcAft>
                <a:spcPts val="200"/>
              </a:spcAft>
              <a:buFont typeface="Arial" panose="020B0604020202020204" pitchFamily="34" charset="0"/>
              <a:buChar char="–"/>
              <a:defRPr lang="en-US" sz="1700" kern="1200" dirty="0" smtClean="0">
                <a:solidFill>
                  <a:schemeClr val="tx2"/>
                </a:solidFill>
                <a:latin typeface="+mn-lt"/>
                <a:ea typeface="+mn-ea"/>
                <a:cs typeface="+mn-cs"/>
              </a:defRPr>
            </a:lvl2pPr>
            <a:lvl3pPr marL="578358" indent="-285750" algn="l" defTabSz="914400" rtl="0" eaLnBrk="1" latinLnBrk="0" hangingPunct="1">
              <a:lnSpc>
                <a:spcPct val="100000"/>
              </a:lnSpc>
              <a:spcBef>
                <a:spcPts val="0"/>
              </a:spcBef>
              <a:spcAft>
                <a:spcPts val="200"/>
              </a:spcAft>
              <a:buFont typeface="Wingdings" panose="05000000000000000000" pitchFamily="2" charset="2"/>
              <a:buChar char="q"/>
              <a:defRPr lang="en-US" sz="1500" kern="1200" dirty="0" smtClean="0">
                <a:solidFill>
                  <a:schemeClr val="tx2"/>
                </a:solidFill>
                <a:latin typeface="+mn-lt"/>
                <a:ea typeface="+mn-ea"/>
                <a:cs typeface="+mn-cs"/>
              </a:defRPr>
            </a:lvl3pPr>
            <a:lvl4pPr marL="857250" indent="-207963" algn="l" defTabSz="914400" rtl="0" eaLnBrk="1" latinLnBrk="0" hangingPunct="1">
              <a:lnSpc>
                <a:spcPct val="100000"/>
              </a:lnSpc>
              <a:spcBef>
                <a:spcPts val="0"/>
              </a:spcBef>
              <a:spcAft>
                <a:spcPts val="200"/>
              </a:spcAft>
              <a:buFont typeface="Arial" panose="020B0604020202020204" pitchFamily="34" charset="0"/>
              <a:buChar char="–"/>
              <a:tabLst/>
              <a:defRPr lang="en-US" sz="1500" kern="1200" dirty="0" smtClean="0">
                <a:solidFill>
                  <a:schemeClr val="tx2"/>
                </a:solidFill>
                <a:latin typeface="+mn-lt"/>
                <a:ea typeface="+mn-ea"/>
                <a:cs typeface="+mn-cs"/>
              </a:defRPr>
            </a:lvl4pPr>
            <a:lvl5pPr marL="1027113" indent="-112713" algn="l" defTabSz="914400" rtl="0" eaLnBrk="1" latinLnBrk="0" hangingPunct="1">
              <a:lnSpc>
                <a:spcPct val="100000"/>
              </a:lnSpc>
              <a:spcBef>
                <a:spcPct val="20000"/>
              </a:spcBef>
              <a:spcAft>
                <a:spcPts val="200"/>
              </a:spcAft>
              <a:buFont typeface="Arial" panose="020B0604020202020204" pitchFamily="34" charset="0"/>
              <a:buChar char="̶"/>
              <a:defRPr lang="en-US" sz="1300" kern="1200" dirty="0">
                <a:solidFill>
                  <a:schemeClr val="tx2"/>
                </a:solidFill>
                <a:latin typeface="+mn-lt"/>
                <a:ea typeface="+mn-ea"/>
                <a:cs typeface="+mn-cs"/>
              </a:defRPr>
            </a:lvl5pPr>
            <a:lvl6pPr marL="1201738" indent="-117475" algn="l" defTabSz="914400" rtl="0" eaLnBrk="1" latinLnBrk="0" hangingPunct="1">
              <a:spcBef>
                <a:spcPct val="20000"/>
              </a:spcBef>
              <a:buClr>
                <a:schemeClr val="accent1"/>
              </a:buClr>
              <a:buFont typeface="Arial" panose="020B0604020202020204" pitchFamily="34" charset="0"/>
              <a:buChar char="•"/>
              <a:defRPr sz="1100" kern="1200">
                <a:solidFill>
                  <a:schemeClr val="tx2"/>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buClr>
                <a:srgbClr val="00A3E0"/>
              </a:buClr>
              <a:buFont typeface="Arial" charset="0"/>
              <a:buChar char="•"/>
            </a:pPr>
            <a:r>
              <a:rPr lang="en-US" sz="1400" dirty="0" smtClean="0">
                <a:solidFill>
                  <a:schemeClr val="accent4"/>
                </a:solidFill>
                <a:latin typeface="Arial" charset="0"/>
                <a:ea typeface="Arial" charset="0"/>
                <a:cs typeface="Arial" charset="0"/>
              </a:rPr>
              <a:t>Easy to install</a:t>
            </a:r>
          </a:p>
          <a:p>
            <a:pPr>
              <a:lnSpc>
                <a:spcPct val="150000"/>
              </a:lnSpc>
              <a:buClr>
                <a:srgbClr val="00A3E0"/>
              </a:buClr>
              <a:buFont typeface="Arial" charset="0"/>
              <a:buChar char="•"/>
            </a:pPr>
            <a:r>
              <a:rPr lang="en-US" sz="1400" dirty="0" smtClean="0">
                <a:solidFill>
                  <a:schemeClr val="accent4"/>
                </a:solidFill>
                <a:latin typeface="Arial" charset="0"/>
                <a:ea typeface="Arial" charset="0"/>
                <a:cs typeface="Arial" charset="0"/>
              </a:rPr>
              <a:t>Agile data exploration</a:t>
            </a:r>
          </a:p>
          <a:p>
            <a:pPr>
              <a:lnSpc>
                <a:spcPct val="150000"/>
              </a:lnSpc>
              <a:buClr>
                <a:srgbClr val="00A3E0"/>
              </a:buClr>
              <a:buFont typeface="Arial" charset="0"/>
              <a:buChar char="•"/>
            </a:pPr>
            <a:r>
              <a:rPr lang="en-US" sz="1400" dirty="0" smtClean="0">
                <a:solidFill>
                  <a:schemeClr val="accent4"/>
                </a:solidFill>
                <a:latin typeface="Arial" charset="0"/>
                <a:ea typeface="Arial" charset="0"/>
                <a:cs typeface="Arial" charset="0"/>
              </a:rPr>
              <a:t>Powerful data analysis</a:t>
            </a:r>
          </a:p>
          <a:p>
            <a:pPr>
              <a:lnSpc>
                <a:spcPct val="150000"/>
              </a:lnSpc>
              <a:buClr>
                <a:srgbClr val="00A3E0"/>
              </a:buClr>
              <a:buFont typeface="Arial" charset="0"/>
              <a:buChar char="•"/>
            </a:pPr>
            <a:r>
              <a:rPr lang="en-US" sz="1400" dirty="0" smtClean="0">
                <a:solidFill>
                  <a:schemeClr val="accent4"/>
                </a:solidFill>
                <a:latin typeface="Arial" charset="0"/>
                <a:ea typeface="Arial" charset="0"/>
                <a:cs typeface="Arial" charset="0"/>
              </a:rPr>
              <a:t>Simple to collaborate</a:t>
            </a:r>
          </a:p>
          <a:p>
            <a:pPr>
              <a:lnSpc>
                <a:spcPct val="150000"/>
              </a:lnSpc>
              <a:buClr>
                <a:srgbClr val="00A3E0"/>
              </a:buClr>
              <a:buFont typeface="Arial" charset="0"/>
              <a:buChar char="•"/>
            </a:pPr>
            <a:r>
              <a:rPr lang="en-US" sz="1400" dirty="0" smtClean="0">
                <a:solidFill>
                  <a:schemeClr val="accent4"/>
                </a:solidFill>
                <a:latin typeface="Arial" charset="0"/>
                <a:ea typeface="Arial" charset="0"/>
                <a:cs typeface="Arial" charset="0"/>
              </a:rPr>
              <a:t>Accessible to everyone</a:t>
            </a:r>
          </a:p>
        </p:txBody>
      </p:sp>
      <p:grpSp>
        <p:nvGrpSpPr>
          <p:cNvPr id="5" name="Group 4"/>
          <p:cNvGrpSpPr/>
          <p:nvPr/>
        </p:nvGrpSpPr>
        <p:grpSpPr>
          <a:xfrm>
            <a:off x="366364" y="1348340"/>
            <a:ext cx="5795444" cy="2910841"/>
            <a:chOff x="1274822" y="1118469"/>
            <a:chExt cx="6878372" cy="3127590"/>
          </a:xfrm>
        </p:grpSpPr>
        <p:sp>
          <p:nvSpPr>
            <p:cNvPr id="6" name="Shape 928"/>
            <p:cNvSpPr/>
            <p:nvPr/>
          </p:nvSpPr>
          <p:spPr>
            <a:xfrm>
              <a:off x="1274822" y="3896228"/>
              <a:ext cx="6878372" cy="349831"/>
            </a:xfrm>
            <a:prstGeom prst="rect">
              <a:avLst/>
            </a:prstGeom>
            <a:solidFill>
              <a:schemeClr val="accent2"/>
            </a:solidFill>
            <a:ln w="12700">
              <a:miter lim="400000"/>
            </a:ln>
          </p:spPr>
          <p:txBody>
            <a:bodyPr lIns="45719" rIns="45719" anchor="ctr"/>
            <a:lstStyle/>
            <a:p>
              <a:endParaRPr dirty="0"/>
            </a:p>
          </p:txBody>
        </p:sp>
        <p:pic>
          <p:nvPicPr>
            <p:cNvPr id="7" name="pasted-image.pdf"/>
            <p:cNvPicPr>
              <a:picLocks noChangeAspect="1"/>
            </p:cNvPicPr>
            <p:nvPr/>
          </p:nvPicPr>
          <p:blipFill>
            <a:blip r:embed="rId3">
              <a:extLst/>
            </a:blip>
            <a:stretch>
              <a:fillRect/>
            </a:stretch>
          </p:blipFill>
          <p:spPr>
            <a:xfrm>
              <a:off x="2672365" y="1118469"/>
              <a:ext cx="4074374" cy="1115092"/>
            </a:xfrm>
            <a:prstGeom prst="rect">
              <a:avLst/>
            </a:prstGeom>
            <a:ln w="12700">
              <a:miter lim="400000"/>
            </a:ln>
          </p:spPr>
        </p:pic>
        <p:sp>
          <p:nvSpPr>
            <p:cNvPr id="8" name="Shape 857"/>
            <p:cNvSpPr/>
            <p:nvPr/>
          </p:nvSpPr>
          <p:spPr>
            <a:xfrm>
              <a:off x="1671471" y="2026347"/>
              <a:ext cx="6262840" cy="429903"/>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lvl1pPr algn="ctr">
                <a:defRPr sz="2000">
                  <a:solidFill>
                    <a:srgbClr val="314860"/>
                  </a:solidFill>
                  <a:latin typeface="Arial"/>
                  <a:ea typeface="Arial"/>
                  <a:cs typeface="Arial"/>
                  <a:sym typeface="Arial"/>
                </a:defRPr>
              </a:lvl1pPr>
            </a:lstStyle>
            <a:p>
              <a:r>
                <a:rPr dirty="0"/>
                <a:t>PYTHON &amp; R OPEN SOURCE ANALYTICS</a:t>
              </a:r>
            </a:p>
          </p:txBody>
        </p:sp>
        <p:grpSp>
          <p:nvGrpSpPr>
            <p:cNvPr id="9" name="Group 873"/>
            <p:cNvGrpSpPr/>
            <p:nvPr/>
          </p:nvGrpSpPr>
          <p:grpSpPr>
            <a:xfrm>
              <a:off x="1291405" y="2524681"/>
              <a:ext cx="6845208" cy="314158"/>
              <a:chOff x="0" y="-1"/>
              <a:chExt cx="6845206" cy="314156"/>
            </a:xfrm>
          </p:grpSpPr>
          <p:grpSp>
            <p:nvGrpSpPr>
              <p:cNvPr id="64" name="Group 860"/>
              <p:cNvGrpSpPr/>
              <p:nvPr/>
            </p:nvGrpSpPr>
            <p:grpSpPr>
              <a:xfrm>
                <a:off x="0" y="-1"/>
                <a:ext cx="1195173" cy="297621"/>
                <a:chOff x="0" y="0"/>
                <a:chExt cx="1195172" cy="297619"/>
              </a:xfrm>
            </p:grpSpPr>
            <p:sp>
              <p:nvSpPr>
                <p:cNvPr id="77" name="Shape 858"/>
                <p:cNvSpPr/>
                <p:nvPr/>
              </p:nvSpPr>
              <p:spPr>
                <a:xfrm>
                  <a:off x="0" y="10282"/>
                  <a:ext cx="1195172" cy="280544"/>
                </a:xfrm>
                <a:prstGeom prst="rect">
                  <a:avLst/>
                </a:prstGeom>
                <a:solidFill>
                  <a:srgbClr val="EBEBEB"/>
                </a:solidFill>
                <a:ln w="12700" cap="flat">
                  <a:noFill/>
                  <a:miter lim="400000"/>
                </a:ln>
                <a:effectLst/>
              </p:spPr>
              <p:txBody>
                <a:bodyPr wrap="square" lIns="45719" tIns="45719" rIns="45719" bIns="45719" numCol="1" anchor="ctr">
                  <a:noAutofit/>
                </a:bodyPr>
                <a:lstStyle/>
                <a:p>
                  <a:endParaRPr/>
                </a:p>
              </p:txBody>
            </p:sp>
            <p:sp>
              <p:nvSpPr>
                <p:cNvPr id="78" name="Shape 859"/>
                <p:cNvSpPr/>
                <p:nvPr/>
              </p:nvSpPr>
              <p:spPr>
                <a:xfrm>
                  <a:off x="244096" y="0"/>
                  <a:ext cx="706980" cy="29761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defRPr sz="1500">
                      <a:solidFill>
                        <a:srgbClr val="5F6D7A"/>
                      </a:solidFill>
                      <a:latin typeface="Arial"/>
                      <a:ea typeface="Arial"/>
                      <a:cs typeface="Arial"/>
                      <a:sym typeface="Arial"/>
                    </a:defRPr>
                  </a:lvl1pPr>
                </a:lstStyle>
                <a:p>
                  <a:r>
                    <a:rPr sz="1200">
                      <a:latin typeface="Arial" charset="0"/>
                      <a:ea typeface="Arial" charset="0"/>
                      <a:cs typeface="Arial" charset="0"/>
                    </a:rPr>
                    <a:t>NumPy</a:t>
                  </a:r>
                </a:p>
              </p:txBody>
            </p:sp>
          </p:grpSp>
          <p:grpSp>
            <p:nvGrpSpPr>
              <p:cNvPr id="65" name="Group 863"/>
              <p:cNvGrpSpPr/>
              <p:nvPr/>
            </p:nvGrpSpPr>
            <p:grpSpPr>
              <a:xfrm>
                <a:off x="1277527" y="-1"/>
                <a:ext cx="1195173" cy="297621"/>
                <a:chOff x="0" y="0"/>
                <a:chExt cx="1195172" cy="297619"/>
              </a:xfrm>
            </p:grpSpPr>
            <p:sp>
              <p:nvSpPr>
                <p:cNvPr id="75" name="Shape 861"/>
                <p:cNvSpPr/>
                <p:nvPr/>
              </p:nvSpPr>
              <p:spPr>
                <a:xfrm>
                  <a:off x="0" y="10282"/>
                  <a:ext cx="1195172" cy="280544"/>
                </a:xfrm>
                <a:prstGeom prst="rect">
                  <a:avLst/>
                </a:prstGeom>
                <a:solidFill>
                  <a:srgbClr val="EBEBEB"/>
                </a:solidFill>
                <a:ln w="12700" cap="flat">
                  <a:noFill/>
                  <a:miter lim="400000"/>
                </a:ln>
                <a:effectLst/>
              </p:spPr>
              <p:txBody>
                <a:bodyPr wrap="square" lIns="45719" tIns="45719" rIns="45719" bIns="45719" numCol="1" anchor="ctr">
                  <a:noAutofit/>
                </a:bodyPr>
                <a:lstStyle/>
                <a:p>
                  <a:endParaRPr/>
                </a:p>
              </p:txBody>
            </p:sp>
            <p:sp>
              <p:nvSpPr>
                <p:cNvPr id="76" name="Shape 862"/>
                <p:cNvSpPr/>
                <p:nvPr/>
              </p:nvSpPr>
              <p:spPr>
                <a:xfrm>
                  <a:off x="309734" y="0"/>
                  <a:ext cx="575704" cy="29761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defRPr sz="1500">
                      <a:solidFill>
                        <a:srgbClr val="5F6D7A"/>
                      </a:solidFill>
                      <a:latin typeface="Arial"/>
                      <a:ea typeface="Arial"/>
                      <a:cs typeface="Arial"/>
                      <a:sym typeface="Arial"/>
                    </a:defRPr>
                  </a:lvl1pPr>
                </a:lstStyle>
                <a:p>
                  <a:r>
                    <a:rPr sz="1200">
                      <a:latin typeface="Arial" charset="0"/>
                      <a:ea typeface="Arial" charset="0"/>
                      <a:cs typeface="Arial" charset="0"/>
                    </a:rPr>
                    <a:t>SciPy</a:t>
                  </a:r>
                </a:p>
              </p:txBody>
            </p:sp>
          </p:grpSp>
          <p:grpSp>
            <p:nvGrpSpPr>
              <p:cNvPr id="66" name="Group 866"/>
              <p:cNvGrpSpPr/>
              <p:nvPr/>
            </p:nvGrpSpPr>
            <p:grpSpPr>
              <a:xfrm>
                <a:off x="2555286" y="-1"/>
                <a:ext cx="1195173" cy="297621"/>
                <a:chOff x="0" y="0"/>
                <a:chExt cx="1195172" cy="297619"/>
              </a:xfrm>
            </p:grpSpPr>
            <p:sp>
              <p:nvSpPr>
                <p:cNvPr id="73" name="Shape 864"/>
                <p:cNvSpPr/>
                <p:nvPr/>
              </p:nvSpPr>
              <p:spPr>
                <a:xfrm>
                  <a:off x="0" y="10282"/>
                  <a:ext cx="1195172" cy="280544"/>
                </a:xfrm>
                <a:prstGeom prst="rect">
                  <a:avLst/>
                </a:prstGeom>
                <a:solidFill>
                  <a:srgbClr val="EBEBEB"/>
                </a:solidFill>
                <a:ln w="12700" cap="flat">
                  <a:noFill/>
                  <a:miter lim="400000"/>
                </a:ln>
                <a:effectLst/>
              </p:spPr>
              <p:txBody>
                <a:bodyPr wrap="square" lIns="45719" tIns="45719" rIns="45719" bIns="45719" numCol="1" anchor="ctr">
                  <a:noAutofit/>
                </a:bodyPr>
                <a:lstStyle/>
                <a:p>
                  <a:endParaRPr sz="1200">
                    <a:latin typeface="Arial" charset="0"/>
                    <a:ea typeface="Arial" charset="0"/>
                    <a:cs typeface="Arial" charset="0"/>
                  </a:endParaRPr>
                </a:p>
              </p:txBody>
            </p:sp>
            <p:sp>
              <p:nvSpPr>
                <p:cNvPr id="74" name="Shape 865"/>
                <p:cNvSpPr/>
                <p:nvPr/>
              </p:nvSpPr>
              <p:spPr>
                <a:xfrm>
                  <a:off x="234582" y="0"/>
                  <a:ext cx="726005" cy="29761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defRPr sz="1500">
                      <a:solidFill>
                        <a:srgbClr val="5F6D7A"/>
                      </a:solidFill>
                      <a:latin typeface="Arial"/>
                      <a:ea typeface="Arial"/>
                      <a:cs typeface="Arial"/>
                      <a:sym typeface="Arial"/>
                    </a:defRPr>
                  </a:lvl1pPr>
                </a:lstStyle>
                <a:p>
                  <a:r>
                    <a:rPr sz="1200">
                      <a:latin typeface="Arial" charset="0"/>
                      <a:ea typeface="Arial" charset="0"/>
                      <a:cs typeface="Arial" charset="0"/>
                    </a:rPr>
                    <a:t>Pandas</a:t>
                  </a:r>
                </a:p>
              </p:txBody>
            </p:sp>
          </p:grpSp>
          <p:grpSp>
            <p:nvGrpSpPr>
              <p:cNvPr id="67" name="Group 869"/>
              <p:cNvGrpSpPr/>
              <p:nvPr/>
            </p:nvGrpSpPr>
            <p:grpSpPr>
              <a:xfrm>
                <a:off x="3791467" y="-1"/>
                <a:ext cx="1195174" cy="297621"/>
                <a:chOff x="0" y="0"/>
                <a:chExt cx="1195172" cy="297619"/>
              </a:xfrm>
            </p:grpSpPr>
            <p:sp>
              <p:nvSpPr>
                <p:cNvPr id="71" name="Shape 867"/>
                <p:cNvSpPr/>
                <p:nvPr/>
              </p:nvSpPr>
              <p:spPr>
                <a:xfrm>
                  <a:off x="0" y="10282"/>
                  <a:ext cx="1195172" cy="280544"/>
                </a:xfrm>
                <a:prstGeom prst="rect">
                  <a:avLst/>
                </a:prstGeom>
                <a:solidFill>
                  <a:srgbClr val="EBEBEB"/>
                </a:solidFill>
                <a:ln w="12700" cap="flat">
                  <a:noFill/>
                  <a:miter lim="400000"/>
                </a:ln>
                <a:effectLst/>
              </p:spPr>
              <p:txBody>
                <a:bodyPr wrap="square" lIns="45719" tIns="45719" rIns="45719" bIns="45719" numCol="1" anchor="ctr">
                  <a:noAutofit/>
                </a:bodyPr>
                <a:lstStyle/>
                <a:p>
                  <a:endParaRPr/>
                </a:p>
              </p:txBody>
            </p:sp>
            <p:sp>
              <p:nvSpPr>
                <p:cNvPr id="72" name="Shape 868"/>
                <p:cNvSpPr/>
                <p:nvPr/>
              </p:nvSpPr>
              <p:spPr>
                <a:xfrm>
                  <a:off x="92843" y="0"/>
                  <a:ext cx="1009481" cy="29761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defRPr sz="1500">
                      <a:solidFill>
                        <a:srgbClr val="5F6D7A"/>
                      </a:solidFill>
                      <a:latin typeface="Arial"/>
                      <a:ea typeface="Arial"/>
                      <a:cs typeface="Arial"/>
                      <a:sym typeface="Arial"/>
                    </a:defRPr>
                  </a:lvl1pPr>
                </a:lstStyle>
                <a:p>
                  <a:r>
                    <a:rPr sz="1200">
                      <a:latin typeface="Arial" charset="0"/>
                      <a:ea typeface="Arial" charset="0"/>
                      <a:cs typeface="Arial" charset="0"/>
                    </a:rPr>
                    <a:t>Scikit-learn</a:t>
                  </a:r>
                </a:p>
              </p:txBody>
            </p:sp>
          </p:grpSp>
          <p:grpSp>
            <p:nvGrpSpPr>
              <p:cNvPr id="68" name="Group 872"/>
              <p:cNvGrpSpPr/>
              <p:nvPr/>
            </p:nvGrpSpPr>
            <p:grpSpPr>
              <a:xfrm>
                <a:off x="5072794" y="-1"/>
                <a:ext cx="1772412" cy="314156"/>
                <a:chOff x="0" y="0"/>
                <a:chExt cx="1772411" cy="314154"/>
              </a:xfrm>
            </p:grpSpPr>
            <p:sp>
              <p:nvSpPr>
                <p:cNvPr id="69" name="Shape 870"/>
                <p:cNvSpPr/>
                <p:nvPr/>
              </p:nvSpPr>
              <p:spPr>
                <a:xfrm>
                  <a:off x="0" y="10282"/>
                  <a:ext cx="1772411" cy="280544"/>
                </a:xfrm>
                <a:prstGeom prst="rect">
                  <a:avLst/>
                </a:prstGeom>
                <a:solidFill>
                  <a:srgbClr val="EBEBEB"/>
                </a:solidFill>
                <a:ln w="12700" cap="flat">
                  <a:noFill/>
                  <a:miter lim="400000"/>
                </a:ln>
                <a:effectLst/>
              </p:spPr>
              <p:txBody>
                <a:bodyPr wrap="square" lIns="45719" tIns="45719" rIns="45719" bIns="45719" numCol="1" anchor="ctr">
                  <a:noAutofit/>
                </a:bodyPr>
                <a:lstStyle/>
                <a:p>
                  <a:endParaRPr sz="1200">
                    <a:latin typeface="Arial" charset="0"/>
                    <a:ea typeface="Arial" charset="0"/>
                    <a:cs typeface="Arial" charset="0"/>
                  </a:endParaRPr>
                </a:p>
              </p:txBody>
            </p:sp>
            <p:sp>
              <p:nvSpPr>
                <p:cNvPr id="70" name="Shape 871"/>
                <p:cNvSpPr/>
                <p:nvPr/>
              </p:nvSpPr>
              <p:spPr>
                <a:xfrm>
                  <a:off x="142696" y="0"/>
                  <a:ext cx="1487019" cy="3141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defRPr sz="1500">
                      <a:solidFill>
                        <a:srgbClr val="5F6D7A"/>
                      </a:solidFill>
                      <a:latin typeface="Arial"/>
                      <a:ea typeface="Arial"/>
                      <a:cs typeface="Arial"/>
                      <a:sym typeface="Arial"/>
                    </a:defRPr>
                  </a:lvl1pPr>
                </a:lstStyle>
                <a:p>
                  <a:r>
                    <a:rPr sz="1300" dirty="0">
                      <a:latin typeface="Arial" charset="0"/>
                      <a:ea typeface="Arial" charset="0"/>
                      <a:cs typeface="Arial" charset="0"/>
                    </a:rPr>
                    <a:t>Jupyter/IPython</a:t>
                  </a:r>
                </a:p>
              </p:txBody>
            </p:sp>
          </p:grpSp>
        </p:grpSp>
        <p:grpSp>
          <p:nvGrpSpPr>
            <p:cNvPr id="10" name="Group 892"/>
            <p:cNvGrpSpPr/>
            <p:nvPr/>
          </p:nvGrpSpPr>
          <p:grpSpPr>
            <a:xfrm>
              <a:off x="1296151" y="2873658"/>
              <a:ext cx="6835716" cy="297624"/>
              <a:chOff x="0" y="-1"/>
              <a:chExt cx="6835714" cy="297622"/>
            </a:xfrm>
          </p:grpSpPr>
          <p:grpSp>
            <p:nvGrpSpPr>
              <p:cNvPr id="46" name="Group 876"/>
              <p:cNvGrpSpPr/>
              <p:nvPr/>
            </p:nvGrpSpPr>
            <p:grpSpPr>
              <a:xfrm>
                <a:off x="0" y="-1"/>
                <a:ext cx="1195173" cy="297621"/>
                <a:chOff x="0" y="0"/>
                <a:chExt cx="1195172" cy="297619"/>
              </a:xfrm>
            </p:grpSpPr>
            <p:sp>
              <p:nvSpPr>
                <p:cNvPr id="62" name="Shape 874"/>
                <p:cNvSpPr/>
                <p:nvPr/>
              </p:nvSpPr>
              <p:spPr>
                <a:xfrm>
                  <a:off x="0" y="10282"/>
                  <a:ext cx="1195172" cy="280544"/>
                </a:xfrm>
                <a:prstGeom prst="rect">
                  <a:avLst/>
                </a:prstGeom>
                <a:solidFill>
                  <a:srgbClr val="EBEBEB"/>
                </a:solidFill>
                <a:ln w="12700" cap="flat">
                  <a:noFill/>
                  <a:miter lim="400000"/>
                </a:ln>
                <a:effectLst/>
              </p:spPr>
              <p:txBody>
                <a:bodyPr wrap="square" lIns="45719" tIns="45719" rIns="45719" bIns="45719" numCol="1" anchor="ctr">
                  <a:noAutofit/>
                </a:bodyPr>
                <a:lstStyle/>
                <a:p>
                  <a:endParaRPr/>
                </a:p>
              </p:txBody>
            </p:sp>
            <p:sp>
              <p:nvSpPr>
                <p:cNvPr id="63" name="Shape 875"/>
                <p:cNvSpPr/>
                <p:nvPr/>
              </p:nvSpPr>
              <p:spPr>
                <a:xfrm>
                  <a:off x="249804" y="0"/>
                  <a:ext cx="695565" cy="29761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defRPr sz="1500">
                      <a:solidFill>
                        <a:srgbClr val="5F6D7A"/>
                      </a:solidFill>
                      <a:latin typeface="Arial"/>
                      <a:ea typeface="Arial"/>
                      <a:cs typeface="Arial"/>
                      <a:sym typeface="Arial"/>
                    </a:defRPr>
                  </a:lvl1pPr>
                </a:lstStyle>
                <a:p>
                  <a:r>
                    <a:rPr sz="1200" dirty="0">
                      <a:latin typeface="Arial" charset="0"/>
                      <a:ea typeface="Arial" charset="0"/>
                      <a:cs typeface="Arial" charset="0"/>
                    </a:rPr>
                    <a:t>Numba</a:t>
                  </a:r>
                </a:p>
              </p:txBody>
            </p:sp>
          </p:grpSp>
          <p:grpSp>
            <p:nvGrpSpPr>
              <p:cNvPr id="47" name="Group 879"/>
              <p:cNvGrpSpPr/>
              <p:nvPr/>
            </p:nvGrpSpPr>
            <p:grpSpPr>
              <a:xfrm>
                <a:off x="1277527" y="-1"/>
                <a:ext cx="1195173" cy="297621"/>
                <a:chOff x="0" y="0"/>
                <a:chExt cx="1195172" cy="297619"/>
              </a:xfrm>
            </p:grpSpPr>
            <p:sp>
              <p:nvSpPr>
                <p:cNvPr id="60" name="Shape 877"/>
                <p:cNvSpPr/>
                <p:nvPr/>
              </p:nvSpPr>
              <p:spPr>
                <a:xfrm>
                  <a:off x="0" y="10282"/>
                  <a:ext cx="1195172" cy="280544"/>
                </a:xfrm>
                <a:prstGeom prst="rect">
                  <a:avLst/>
                </a:prstGeom>
                <a:solidFill>
                  <a:srgbClr val="EBEBEB"/>
                </a:solidFill>
                <a:ln w="12700" cap="flat">
                  <a:noFill/>
                  <a:miter lim="400000"/>
                </a:ln>
                <a:effectLst/>
              </p:spPr>
              <p:txBody>
                <a:bodyPr wrap="square" lIns="45719" tIns="45719" rIns="45719" bIns="45719" numCol="1" anchor="ctr">
                  <a:noAutofit/>
                </a:bodyPr>
                <a:lstStyle/>
                <a:p>
                  <a:endParaRPr/>
                </a:p>
              </p:txBody>
            </p:sp>
            <p:sp>
              <p:nvSpPr>
                <p:cNvPr id="61" name="Shape 878"/>
                <p:cNvSpPr/>
                <p:nvPr/>
              </p:nvSpPr>
              <p:spPr>
                <a:xfrm>
                  <a:off x="153726" y="0"/>
                  <a:ext cx="887721" cy="29761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defRPr sz="1500">
                      <a:solidFill>
                        <a:srgbClr val="5F6D7A"/>
                      </a:solidFill>
                      <a:latin typeface="Arial"/>
                      <a:ea typeface="Arial"/>
                      <a:cs typeface="Arial"/>
                      <a:sym typeface="Arial"/>
                    </a:defRPr>
                  </a:lvl1pPr>
                </a:lstStyle>
                <a:p>
                  <a:r>
                    <a:rPr sz="1200">
                      <a:latin typeface="Arial" charset="0"/>
                      <a:ea typeface="Arial" charset="0"/>
                      <a:cs typeface="Arial" charset="0"/>
                    </a:rPr>
                    <a:t>Matplotlib</a:t>
                  </a:r>
                </a:p>
              </p:txBody>
            </p:sp>
          </p:grpSp>
          <p:grpSp>
            <p:nvGrpSpPr>
              <p:cNvPr id="48" name="Group 882"/>
              <p:cNvGrpSpPr/>
              <p:nvPr/>
            </p:nvGrpSpPr>
            <p:grpSpPr>
              <a:xfrm>
                <a:off x="2555286" y="-1"/>
                <a:ext cx="1195173" cy="297622"/>
                <a:chOff x="0" y="0"/>
                <a:chExt cx="1195172" cy="297620"/>
              </a:xfrm>
            </p:grpSpPr>
            <p:sp>
              <p:nvSpPr>
                <p:cNvPr id="58" name="Shape 880"/>
                <p:cNvSpPr/>
                <p:nvPr/>
              </p:nvSpPr>
              <p:spPr>
                <a:xfrm>
                  <a:off x="0" y="10282"/>
                  <a:ext cx="1195172" cy="280544"/>
                </a:xfrm>
                <a:prstGeom prst="rect">
                  <a:avLst/>
                </a:prstGeom>
                <a:solidFill>
                  <a:srgbClr val="EBEBEB"/>
                </a:solidFill>
                <a:ln w="12700" cap="flat">
                  <a:noFill/>
                  <a:miter lim="400000"/>
                </a:ln>
                <a:effectLst/>
              </p:spPr>
              <p:txBody>
                <a:bodyPr wrap="square" lIns="45719" tIns="45719" rIns="45719" bIns="45719" numCol="1" anchor="ctr">
                  <a:noAutofit/>
                </a:bodyPr>
                <a:lstStyle/>
                <a:p>
                  <a:endParaRPr sz="1300">
                    <a:latin typeface="Arial" charset="0"/>
                    <a:ea typeface="Arial" charset="0"/>
                    <a:cs typeface="Arial" charset="0"/>
                  </a:endParaRPr>
                </a:p>
              </p:txBody>
            </p:sp>
            <p:sp>
              <p:nvSpPr>
                <p:cNvPr id="59" name="Shape 881"/>
                <p:cNvSpPr/>
                <p:nvPr/>
              </p:nvSpPr>
              <p:spPr>
                <a:xfrm>
                  <a:off x="254561" y="0"/>
                  <a:ext cx="686051" cy="2976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defRPr sz="1500">
                      <a:solidFill>
                        <a:srgbClr val="5F6D7A"/>
                      </a:solidFill>
                      <a:latin typeface="Arial"/>
                      <a:ea typeface="Arial"/>
                      <a:cs typeface="Arial"/>
                      <a:sym typeface="Arial"/>
                    </a:defRPr>
                  </a:lvl1pPr>
                </a:lstStyle>
                <a:p>
                  <a:r>
                    <a:rPr sz="1200">
                      <a:latin typeface="Arial" charset="0"/>
                      <a:ea typeface="Arial" charset="0"/>
                      <a:cs typeface="Arial" charset="0"/>
                    </a:rPr>
                    <a:t>Spyder</a:t>
                  </a:r>
                </a:p>
              </p:txBody>
            </p:sp>
          </p:grpSp>
          <p:grpSp>
            <p:nvGrpSpPr>
              <p:cNvPr id="49" name="Group 885"/>
              <p:cNvGrpSpPr/>
              <p:nvPr/>
            </p:nvGrpSpPr>
            <p:grpSpPr>
              <a:xfrm>
                <a:off x="3791467" y="-1"/>
                <a:ext cx="1195174" cy="297622"/>
                <a:chOff x="0" y="0"/>
                <a:chExt cx="1195172" cy="297620"/>
              </a:xfrm>
            </p:grpSpPr>
            <p:sp>
              <p:nvSpPr>
                <p:cNvPr id="56" name="Shape 883"/>
                <p:cNvSpPr/>
                <p:nvPr/>
              </p:nvSpPr>
              <p:spPr>
                <a:xfrm>
                  <a:off x="0" y="10282"/>
                  <a:ext cx="1195172" cy="280544"/>
                </a:xfrm>
                <a:prstGeom prst="rect">
                  <a:avLst/>
                </a:prstGeom>
                <a:solidFill>
                  <a:srgbClr val="EBEBEB"/>
                </a:solidFill>
                <a:ln w="12700" cap="flat">
                  <a:noFill/>
                  <a:miter lim="400000"/>
                </a:ln>
                <a:effectLst/>
              </p:spPr>
              <p:txBody>
                <a:bodyPr wrap="square" lIns="45719" tIns="45719" rIns="45719" bIns="45719" numCol="1" anchor="ctr">
                  <a:noAutofit/>
                </a:bodyPr>
                <a:lstStyle/>
                <a:p>
                  <a:endParaRPr/>
                </a:p>
              </p:txBody>
            </p:sp>
            <p:sp>
              <p:nvSpPr>
                <p:cNvPr id="57" name="Shape 884"/>
                <p:cNvSpPr/>
                <p:nvPr/>
              </p:nvSpPr>
              <p:spPr>
                <a:xfrm>
                  <a:off x="173703" y="0"/>
                  <a:ext cx="847766" cy="2976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defRPr sz="1500">
                      <a:solidFill>
                        <a:srgbClr val="5F6D7A"/>
                      </a:solidFill>
                      <a:latin typeface="Arial"/>
                      <a:ea typeface="Arial"/>
                      <a:cs typeface="Arial"/>
                      <a:sym typeface="Arial"/>
                    </a:defRPr>
                  </a:lvl1pPr>
                </a:lstStyle>
                <a:p>
                  <a:r>
                    <a:rPr sz="1200" dirty="0">
                      <a:latin typeface="Arial" charset="0"/>
                      <a:ea typeface="Arial" charset="0"/>
                      <a:cs typeface="Arial" charset="0"/>
                    </a:rPr>
                    <a:t>Numexpr</a:t>
                  </a:r>
                </a:p>
              </p:txBody>
            </p:sp>
          </p:grpSp>
          <p:grpSp>
            <p:nvGrpSpPr>
              <p:cNvPr id="50" name="Group 888"/>
              <p:cNvGrpSpPr/>
              <p:nvPr/>
            </p:nvGrpSpPr>
            <p:grpSpPr>
              <a:xfrm>
                <a:off x="5075505" y="-1"/>
                <a:ext cx="750242" cy="297621"/>
                <a:chOff x="0" y="0"/>
                <a:chExt cx="750241" cy="297619"/>
              </a:xfrm>
            </p:grpSpPr>
            <p:sp>
              <p:nvSpPr>
                <p:cNvPr id="54" name="Shape 886"/>
                <p:cNvSpPr/>
                <p:nvPr/>
              </p:nvSpPr>
              <p:spPr>
                <a:xfrm>
                  <a:off x="0" y="10282"/>
                  <a:ext cx="750241" cy="280544"/>
                </a:xfrm>
                <a:prstGeom prst="rect">
                  <a:avLst/>
                </a:prstGeom>
                <a:solidFill>
                  <a:srgbClr val="EBEBEB"/>
                </a:solidFill>
                <a:ln w="12700" cap="flat">
                  <a:noFill/>
                  <a:miter lim="400000"/>
                </a:ln>
                <a:effectLst/>
              </p:spPr>
              <p:txBody>
                <a:bodyPr wrap="square" lIns="45719" tIns="45719" rIns="45719" bIns="45719" numCol="1" anchor="ctr">
                  <a:noAutofit/>
                </a:bodyPr>
                <a:lstStyle/>
                <a:p>
                  <a:endParaRPr/>
                </a:p>
              </p:txBody>
            </p:sp>
            <p:sp>
              <p:nvSpPr>
                <p:cNvPr id="55" name="Shape 887"/>
                <p:cNvSpPr/>
                <p:nvPr/>
              </p:nvSpPr>
              <p:spPr>
                <a:xfrm>
                  <a:off x="32095" y="0"/>
                  <a:ext cx="686051" cy="29761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defRPr sz="1500">
                      <a:solidFill>
                        <a:srgbClr val="5F6D7A"/>
                      </a:solidFill>
                      <a:latin typeface="Arial"/>
                      <a:ea typeface="Arial"/>
                      <a:cs typeface="Arial"/>
                      <a:sym typeface="Arial"/>
                    </a:defRPr>
                  </a:lvl1pPr>
                </a:lstStyle>
                <a:p>
                  <a:r>
                    <a:rPr sz="1200">
                      <a:latin typeface="Arial" charset="0"/>
                      <a:ea typeface="Arial" charset="0"/>
                      <a:cs typeface="Arial" charset="0"/>
                    </a:rPr>
                    <a:t>Cython</a:t>
                  </a:r>
                </a:p>
              </p:txBody>
            </p:sp>
          </p:grpSp>
          <p:grpSp>
            <p:nvGrpSpPr>
              <p:cNvPr id="51" name="Group 891"/>
              <p:cNvGrpSpPr/>
              <p:nvPr/>
            </p:nvGrpSpPr>
            <p:grpSpPr>
              <a:xfrm>
                <a:off x="5905855" y="-1"/>
                <a:ext cx="929859" cy="297621"/>
                <a:chOff x="0" y="0"/>
                <a:chExt cx="929858" cy="297619"/>
              </a:xfrm>
            </p:grpSpPr>
            <p:sp>
              <p:nvSpPr>
                <p:cNvPr id="52" name="Shape 889"/>
                <p:cNvSpPr/>
                <p:nvPr/>
              </p:nvSpPr>
              <p:spPr>
                <a:xfrm>
                  <a:off x="0" y="10282"/>
                  <a:ext cx="929858" cy="280544"/>
                </a:xfrm>
                <a:prstGeom prst="rect">
                  <a:avLst/>
                </a:prstGeom>
                <a:solidFill>
                  <a:srgbClr val="EBEBEB"/>
                </a:solidFill>
                <a:ln w="12700" cap="flat">
                  <a:noFill/>
                  <a:miter lim="400000"/>
                </a:ln>
                <a:effectLst/>
              </p:spPr>
              <p:txBody>
                <a:bodyPr wrap="square" lIns="45719" tIns="45719" rIns="45719" bIns="45719" numCol="1" anchor="ctr">
                  <a:noAutofit/>
                </a:bodyPr>
                <a:lstStyle/>
                <a:p>
                  <a:endParaRPr/>
                </a:p>
              </p:txBody>
            </p:sp>
            <p:sp>
              <p:nvSpPr>
                <p:cNvPr id="53" name="Shape 890"/>
                <p:cNvSpPr/>
                <p:nvPr/>
              </p:nvSpPr>
              <p:spPr>
                <a:xfrm>
                  <a:off x="42276" y="0"/>
                  <a:ext cx="845305" cy="29761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5F6D7A"/>
                      </a:solidFill>
                      <a:latin typeface="Arial"/>
                      <a:ea typeface="Arial"/>
                      <a:cs typeface="Arial"/>
                      <a:sym typeface="Arial"/>
                    </a:defRPr>
                  </a:lvl1pPr>
                </a:lstStyle>
                <a:p>
                  <a:r>
                    <a:rPr sz="1200" dirty="0">
                      <a:latin typeface="Arial" charset="0"/>
                      <a:ea typeface="Arial" charset="0"/>
                      <a:cs typeface="Arial" charset="0"/>
                    </a:rPr>
                    <a:t>Theano</a:t>
                  </a:r>
                </a:p>
              </p:txBody>
            </p:sp>
          </p:grpSp>
        </p:grpSp>
        <p:grpSp>
          <p:nvGrpSpPr>
            <p:cNvPr id="11" name="Group 911"/>
            <p:cNvGrpSpPr/>
            <p:nvPr/>
          </p:nvGrpSpPr>
          <p:grpSpPr>
            <a:xfrm>
              <a:off x="1291405" y="3222635"/>
              <a:ext cx="6840462" cy="314158"/>
              <a:chOff x="-4746" y="-1"/>
              <a:chExt cx="6840460" cy="314157"/>
            </a:xfrm>
          </p:grpSpPr>
          <p:grpSp>
            <p:nvGrpSpPr>
              <p:cNvPr id="28" name="Group 895"/>
              <p:cNvGrpSpPr/>
              <p:nvPr/>
            </p:nvGrpSpPr>
            <p:grpSpPr>
              <a:xfrm>
                <a:off x="-4746" y="-1"/>
                <a:ext cx="1199919" cy="297622"/>
                <a:chOff x="-4746" y="0"/>
                <a:chExt cx="1199918" cy="297620"/>
              </a:xfrm>
            </p:grpSpPr>
            <p:sp>
              <p:nvSpPr>
                <p:cNvPr id="44" name="Shape 893"/>
                <p:cNvSpPr/>
                <p:nvPr/>
              </p:nvSpPr>
              <p:spPr>
                <a:xfrm>
                  <a:off x="0" y="10282"/>
                  <a:ext cx="1195172" cy="280544"/>
                </a:xfrm>
                <a:prstGeom prst="rect">
                  <a:avLst/>
                </a:prstGeom>
                <a:solidFill>
                  <a:srgbClr val="EBEBEB"/>
                </a:solidFill>
                <a:ln w="12700" cap="flat">
                  <a:noFill/>
                  <a:miter lim="400000"/>
                </a:ln>
                <a:effectLst/>
              </p:spPr>
              <p:txBody>
                <a:bodyPr wrap="square" lIns="45719" tIns="45719" rIns="45719" bIns="45719" numCol="1" anchor="ctr">
                  <a:noAutofit/>
                </a:bodyPr>
                <a:lstStyle/>
                <a:p>
                  <a:endParaRPr/>
                </a:p>
              </p:txBody>
            </p:sp>
            <p:sp>
              <p:nvSpPr>
                <p:cNvPr id="45" name="Shape 894"/>
                <p:cNvSpPr/>
                <p:nvPr/>
              </p:nvSpPr>
              <p:spPr>
                <a:xfrm>
                  <a:off x="-4746" y="0"/>
                  <a:ext cx="1173114" cy="2976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500">
                      <a:solidFill>
                        <a:srgbClr val="5F6D7A"/>
                      </a:solidFill>
                      <a:latin typeface="Arial"/>
                      <a:ea typeface="Arial"/>
                      <a:cs typeface="Arial"/>
                      <a:sym typeface="Arial"/>
                    </a:defRPr>
                  </a:lvl1pPr>
                </a:lstStyle>
                <a:p>
                  <a:r>
                    <a:rPr sz="1200" dirty="0">
                      <a:latin typeface="Arial" charset="0"/>
                      <a:ea typeface="Arial" charset="0"/>
                      <a:cs typeface="Arial" charset="0"/>
                    </a:rPr>
                    <a:t>Scikit-image</a:t>
                  </a:r>
                </a:p>
              </p:txBody>
            </p:sp>
          </p:grpSp>
          <p:grpSp>
            <p:nvGrpSpPr>
              <p:cNvPr id="29" name="Group 898"/>
              <p:cNvGrpSpPr/>
              <p:nvPr/>
            </p:nvGrpSpPr>
            <p:grpSpPr>
              <a:xfrm>
                <a:off x="1277527" y="-1"/>
                <a:ext cx="1195173" cy="297623"/>
                <a:chOff x="0" y="0"/>
                <a:chExt cx="1195172" cy="297621"/>
              </a:xfrm>
            </p:grpSpPr>
            <p:sp>
              <p:nvSpPr>
                <p:cNvPr id="42" name="Shape 896"/>
                <p:cNvSpPr/>
                <p:nvPr/>
              </p:nvSpPr>
              <p:spPr>
                <a:xfrm>
                  <a:off x="0" y="10282"/>
                  <a:ext cx="1195172" cy="280544"/>
                </a:xfrm>
                <a:prstGeom prst="rect">
                  <a:avLst/>
                </a:prstGeom>
                <a:solidFill>
                  <a:srgbClr val="EBEBEB"/>
                </a:solidFill>
                <a:ln w="12700" cap="flat">
                  <a:noFill/>
                  <a:miter lim="400000"/>
                </a:ln>
                <a:effectLst/>
              </p:spPr>
              <p:txBody>
                <a:bodyPr wrap="square" lIns="45719" tIns="45719" rIns="45719" bIns="45719" numCol="1" anchor="ctr">
                  <a:noAutofit/>
                </a:bodyPr>
                <a:lstStyle/>
                <a:p>
                  <a:endParaRPr sz="1300">
                    <a:latin typeface="Arial" charset="0"/>
                    <a:ea typeface="Arial" charset="0"/>
                    <a:cs typeface="Arial" charset="0"/>
                  </a:endParaRPr>
                </a:p>
              </p:txBody>
            </p:sp>
            <p:sp>
              <p:nvSpPr>
                <p:cNvPr id="43" name="Shape 897"/>
                <p:cNvSpPr/>
                <p:nvPr/>
              </p:nvSpPr>
              <p:spPr>
                <a:xfrm>
                  <a:off x="316506" y="0"/>
                  <a:ext cx="562158" cy="2976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defRPr sz="1500">
                      <a:solidFill>
                        <a:srgbClr val="5F6D7A"/>
                      </a:solidFill>
                      <a:latin typeface="Arial"/>
                      <a:ea typeface="Arial"/>
                      <a:cs typeface="Arial"/>
                      <a:sym typeface="Arial"/>
                    </a:defRPr>
                  </a:lvl1pPr>
                </a:lstStyle>
                <a:p>
                  <a:r>
                    <a:rPr sz="1200">
                      <a:latin typeface="Arial" charset="0"/>
                      <a:ea typeface="Arial" charset="0"/>
                      <a:cs typeface="Arial" charset="0"/>
                    </a:rPr>
                    <a:t>NLTK</a:t>
                  </a:r>
                </a:p>
              </p:txBody>
            </p:sp>
          </p:grpSp>
          <p:grpSp>
            <p:nvGrpSpPr>
              <p:cNvPr id="30" name="Group 901"/>
              <p:cNvGrpSpPr/>
              <p:nvPr/>
            </p:nvGrpSpPr>
            <p:grpSpPr>
              <a:xfrm>
                <a:off x="2555286" y="-1"/>
                <a:ext cx="1195173" cy="297622"/>
                <a:chOff x="0" y="0"/>
                <a:chExt cx="1195172" cy="297620"/>
              </a:xfrm>
            </p:grpSpPr>
            <p:sp>
              <p:nvSpPr>
                <p:cNvPr id="40" name="Shape 899"/>
                <p:cNvSpPr/>
                <p:nvPr/>
              </p:nvSpPr>
              <p:spPr>
                <a:xfrm>
                  <a:off x="0" y="10282"/>
                  <a:ext cx="1195172" cy="280544"/>
                </a:xfrm>
                <a:prstGeom prst="rect">
                  <a:avLst/>
                </a:prstGeom>
                <a:solidFill>
                  <a:srgbClr val="EBEBEB"/>
                </a:solidFill>
                <a:ln w="12700" cap="flat">
                  <a:noFill/>
                  <a:miter lim="400000"/>
                </a:ln>
                <a:effectLst/>
              </p:spPr>
              <p:txBody>
                <a:bodyPr wrap="square" lIns="45719" tIns="45719" rIns="45719" bIns="45719" numCol="1" anchor="ctr">
                  <a:noAutofit/>
                </a:bodyPr>
                <a:lstStyle/>
                <a:p>
                  <a:endParaRPr/>
                </a:p>
              </p:txBody>
            </p:sp>
            <p:sp>
              <p:nvSpPr>
                <p:cNvPr id="41" name="Shape 900"/>
                <p:cNvSpPr/>
                <p:nvPr/>
              </p:nvSpPr>
              <p:spPr>
                <a:xfrm>
                  <a:off x="148018" y="0"/>
                  <a:ext cx="899137" cy="2976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defRPr sz="1500">
                      <a:solidFill>
                        <a:srgbClr val="5F6D7A"/>
                      </a:solidFill>
                      <a:latin typeface="Arial"/>
                      <a:ea typeface="Arial"/>
                      <a:cs typeface="Arial"/>
                      <a:sym typeface="Arial"/>
                    </a:defRPr>
                  </a:lvl1pPr>
                </a:lstStyle>
                <a:p>
                  <a:r>
                    <a:rPr sz="1200">
                      <a:latin typeface="Arial" charset="0"/>
                      <a:ea typeface="Arial" charset="0"/>
                      <a:cs typeface="Arial" charset="0"/>
                    </a:rPr>
                    <a:t>NetworkX</a:t>
                  </a:r>
                </a:p>
              </p:txBody>
            </p:sp>
          </p:grpSp>
          <p:grpSp>
            <p:nvGrpSpPr>
              <p:cNvPr id="31" name="Group 904"/>
              <p:cNvGrpSpPr/>
              <p:nvPr/>
            </p:nvGrpSpPr>
            <p:grpSpPr>
              <a:xfrm>
                <a:off x="3791467" y="-1"/>
                <a:ext cx="1195174" cy="314157"/>
                <a:chOff x="0" y="0"/>
                <a:chExt cx="1195172" cy="314155"/>
              </a:xfrm>
            </p:grpSpPr>
            <p:sp>
              <p:nvSpPr>
                <p:cNvPr id="38" name="Shape 902"/>
                <p:cNvSpPr/>
                <p:nvPr/>
              </p:nvSpPr>
              <p:spPr>
                <a:xfrm>
                  <a:off x="0" y="10282"/>
                  <a:ext cx="1195172" cy="280544"/>
                </a:xfrm>
                <a:prstGeom prst="rect">
                  <a:avLst/>
                </a:prstGeom>
                <a:solidFill>
                  <a:srgbClr val="EBEBEB"/>
                </a:solidFill>
                <a:ln w="12700" cap="flat">
                  <a:noFill/>
                  <a:miter lim="400000"/>
                </a:ln>
                <a:effectLst/>
              </p:spPr>
              <p:txBody>
                <a:bodyPr wrap="square" lIns="45719" tIns="45719" rIns="45719" bIns="45719" numCol="1" anchor="ctr">
                  <a:noAutofit/>
                </a:bodyPr>
                <a:lstStyle/>
                <a:p>
                  <a:endParaRPr sz="1200">
                    <a:latin typeface="Arial" charset="0"/>
                    <a:ea typeface="Arial" charset="0"/>
                    <a:cs typeface="Arial" charset="0"/>
                  </a:endParaRPr>
                </a:p>
              </p:txBody>
            </p:sp>
            <p:sp>
              <p:nvSpPr>
                <p:cNvPr id="39" name="Shape 903"/>
                <p:cNvSpPr/>
                <p:nvPr/>
              </p:nvSpPr>
              <p:spPr>
                <a:xfrm>
                  <a:off x="157530" y="0"/>
                  <a:ext cx="880111" cy="3141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defRPr sz="1500">
                      <a:solidFill>
                        <a:srgbClr val="5F6D7A"/>
                      </a:solidFill>
                      <a:latin typeface="Arial"/>
                      <a:ea typeface="Arial"/>
                      <a:cs typeface="Arial"/>
                      <a:sym typeface="Arial"/>
                    </a:defRPr>
                  </a:lvl1pPr>
                </a:lstStyle>
                <a:p>
                  <a:r>
                    <a:rPr sz="1300">
                      <a:latin typeface="Arial" charset="0"/>
                      <a:ea typeface="Arial" charset="0"/>
                      <a:cs typeface="Arial" charset="0"/>
                    </a:rPr>
                    <a:t>IRKernel</a:t>
                  </a:r>
                </a:p>
              </p:txBody>
            </p:sp>
          </p:grpSp>
          <p:grpSp>
            <p:nvGrpSpPr>
              <p:cNvPr id="32" name="Group 907"/>
              <p:cNvGrpSpPr/>
              <p:nvPr/>
            </p:nvGrpSpPr>
            <p:grpSpPr>
              <a:xfrm>
                <a:off x="5075505" y="-1"/>
                <a:ext cx="750242" cy="297622"/>
                <a:chOff x="0" y="0"/>
                <a:chExt cx="750241" cy="297620"/>
              </a:xfrm>
            </p:grpSpPr>
            <p:sp>
              <p:nvSpPr>
                <p:cNvPr id="36" name="Shape 905"/>
                <p:cNvSpPr/>
                <p:nvPr/>
              </p:nvSpPr>
              <p:spPr>
                <a:xfrm>
                  <a:off x="0" y="10282"/>
                  <a:ext cx="750241" cy="280544"/>
                </a:xfrm>
                <a:prstGeom prst="rect">
                  <a:avLst/>
                </a:prstGeom>
                <a:solidFill>
                  <a:srgbClr val="EBEBEB"/>
                </a:solidFill>
                <a:ln w="12700" cap="flat">
                  <a:noFill/>
                  <a:miter lim="400000"/>
                </a:ln>
                <a:effectLst/>
              </p:spPr>
              <p:txBody>
                <a:bodyPr wrap="square" lIns="45719" tIns="45719" rIns="45719" bIns="45719" numCol="1" anchor="ctr">
                  <a:noAutofit/>
                </a:bodyPr>
                <a:lstStyle/>
                <a:p>
                  <a:endParaRPr/>
                </a:p>
              </p:txBody>
            </p:sp>
            <p:sp>
              <p:nvSpPr>
                <p:cNvPr id="37" name="Shape 906"/>
                <p:cNvSpPr/>
                <p:nvPr/>
              </p:nvSpPr>
              <p:spPr>
                <a:xfrm>
                  <a:off x="123417" y="0"/>
                  <a:ext cx="503409" cy="2976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defRPr sz="1500">
                      <a:solidFill>
                        <a:srgbClr val="5F6D7A"/>
                      </a:solidFill>
                      <a:latin typeface="Arial"/>
                      <a:ea typeface="Arial"/>
                      <a:cs typeface="Arial"/>
                      <a:sym typeface="Arial"/>
                    </a:defRPr>
                  </a:lvl1pPr>
                </a:lstStyle>
                <a:p>
                  <a:r>
                    <a:rPr sz="1200" dirty="0">
                      <a:latin typeface="Arial" charset="0"/>
                      <a:ea typeface="Arial" charset="0"/>
                      <a:cs typeface="Arial" charset="0"/>
                    </a:rPr>
                    <a:t>dplyr</a:t>
                  </a:r>
                </a:p>
              </p:txBody>
            </p:sp>
          </p:grpSp>
          <p:grpSp>
            <p:nvGrpSpPr>
              <p:cNvPr id="33" name="Group 910"/>
              <p:cNvGrpSpPr/>
              <p:nvPr/>
            </p:nvGrpSpPr>
            <p:grpSpPr>
              <a:xfrm>
                <a:off x="5905855" y="-1"/>
                <a:ext cx="929859" cy="297622"/>
                <a:chOff x="0" y="0"/>
                <a:chExt cx="929858" cy="297620"/>
              </a:xfrm>
            </p:grpSpPr>
            <p:sp>
              <p:nvSpPr>
                <p:cNvPr id="34" name="Shape 908"/>
                <p:cNvSpPr/>
                <p:nvPr/>
              </p:nvSpPr>
              <p:spPr>
                <a:xfrm>
                  <a:off x="0" y="10282"/>
                  <a:ext cx="929858" cy="280544"/>
                </a:xfrm>
                <a:prstGeom prst="rect">
                  <a:avLst/>
                </a:prstGeom>
                <a:solidFill>
                  <a:srgbClr val="EBEBEB"/>
                </a:solidFill>
                <a:ln w="12700" cap="flat">
                  <a:noFill/>
                  <a:miter lim="400000"/>
                </a:ln>
                <a:effectLst/>
              </p:spPr>
              <p:txBody>
                <a:bodyPr wrap="square" lIns="45719" tIns="45719" rIns="45719" bIns="45719" numCol="1" anchor="ctr">
                  <a:noAutofit/>
                </a:bodyPr>
                <a:lstStyle/>
                <a:p>
                  <a:endParaRPr/>
                </a:p>
              </p:txBody>
            </p:sp>
            <p:sp>
              <p:nvSpPr>
                <p:cNvPr id="35" name="Shape 909"/>
                <p:cNvSpPr/>
                <p:nvPr/>
              </p:nvSpPr>
              <p:spPr>
                <a:xfrm>
                  <a:off x="198004" y="0"/>
                  <a:ext cx="533848" cy="2976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defRPr sz="1500">
                      <a:solidFill>
                        <a:srgbClr val="5F6D7A"/>
                      </a:solidFill>
                      <a:latin typeface="Arial"/>
                      <a:ea typeface="Arial"/>
                      <a:cs typeface="Arial"/>
                      <a:sym typeface="Arial"/>
                    </a:defRPr>
                  </a:lvl1pPr>
                </a:lstStyle>
                <a:p>
                  <a:r>
                    <a:rPr sz="1200">
                      <a:latin typeface="Arial" charset="0"/>
                      <a:ea typeface="Arial" charset="0"/>
                      <a:cs typeface="Arial" charset="0"/>
                    </a:rPr>
                    <a:t>shiny</a:t>
                  </a:r>
                </a:p>
              </p:txBody>
            </p:sp>
          </p:grpSp>
        </p:grpSp>
        <p:grpSp>
          <p:nvGrpSpPr>
            <p:cNvPr id="12" name="Group 927"/>
            <p:cNvGrpSpPr/>
            <p:nvPr/>
          </p:nvGrpSpPr>
          <p:grpSpPr>
            <a:xfrm>
              <a:off x="1302750" y="3571611"/>
              <a:ext cx="6822518" cy="297624"/>
              <a:chOff x="0" y="-1"/>
              <a:chExt cx="6822517" cy="297622"/>
            </a:xfrm>
          </p:grpSpPr>
          <p:grpSp>
            <p:nvGrpSpPr>
              <p:cNvPr id="13" name="Group 914"/>
              <p:cNvGrpSpPr/>
              <p:nvPr/>
            </p:nvGrpSpPr>
            <p:grpSpPr>
              <a:xfrm>
                <a:off x="0" y="-1"/>
                <a:ext cx="1195173" cy="297622"/>
                <a:chOff x="0" y="0"/>
                <a:chExt cx="1195172" cy="297620"/>
              </a:xfrm>
            </p:grpSpPr>
            <p:sp>
              <p:nvSpPr>
                <p:cNvPr id="26" name="Shape 912"/>
                <p:cNvSpPr/>
                <p:nvPr/>
              </p:nvSpPr>
              <p:spPr>
                <a:xfrm>
                  <a:off x="0" y="10282"/>
                  <a:ext cx="1195172" cy="280544"/>
                </a:xfrm>
                <a:prstGeom prst="rect">
                  <a:avLst/>
                </a:prstGeom>
                <a:solidFill>
                  <a:srgbClr val="EBEBEB"/>
                </a:solidFill>
                <a:ln w="12700" cap="flat">
                  <a:noFill/>
                  <a:miter lim="400000"/>
                </a:ln>
                <a:effectLst/>
              </p:spPr>
              <p:txBody>
                <a:bodyPr wrap="square" lIns="45719" tIns="45719" rIns="45719" bIns="45719" numCol="1" anchor="ctr">
                  <a:noAutofit/>
                </a:bodyPr>
                <a:lstStyle/>
                <a:p>
                  <a:endParaRPr sz="1300">
                    <a:latin typeface="Arial" charset="0"/>
                    <a:ea typeface="Arial" charset="0"/>
                    <a:cs typeface="Arial" charset="0"/>
                  </a:endParaRPr>
                </a:p>
              </p:txBody>
            </p:sp>
            <p:sp>
              <p:nvSpPr>
                <p:cNvPr id="27" name="Shape 913"/>
                <p:cNvSpPr/>
                <p:nvPr/>
              </p:nvSpPr>
              <p:spPr>
                <a:xfrm>
                  <a:off x="245047" y="0"/>
                  <a:ext cx="705077" cy="2976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defRPr sz="1500">
                      <a:solidFill>
                        <a:srgbClr val="5F6D7A"/>
                      </a:solidFill>
                      <a:latin typeface="Arial"/>
                      <a:ea typeface="Arial"/>
                      <a:cs typeface="Arial"/>
                      <a:sym typeface="Arial"/>
                    </a:defRPr>
                  </a:lvl1pPr>
                </a:lstStyle>
                <a:p>
                  <a:r>
                    <a:rPr sz="1200">
                      <a:latin typeface="Arial" charset="0"/>
                      <a:ea typeface="Arial" charset="0"/>
                      <a:cs typeface="Arial" charset="0"/>
                    </a:rPr>
                    <a:t>ggplot2</a:t>
                  </a:r>
                </a:p>
              </p:txBody>
            </p:sp>
          </p:grpSp>
          <p:grpSp>
            <p:nvGrpSpPr>
              <p:cNvPr id="14" name="Group 917"/>
              <p:cNvGrpSpPr/>
              <p:nvPr/>
            </p:nvGrpSpPr>
            <p:grpSpPr>
              <a:xfrm>
                <a:off x="1277527" y="-1"/>
                <a:ext cx="1195173" cy="297621"/>
                <a:chOff x="0" y="0"/>
                <a:chExt cx="1195172" cy="297619"/>
              </a:xfrm>
            </p:grpSpPr>
            <p:sp>
              <p:nvSpPr>
                <p:cNvPr id="24" name="Shape 915"/>
                <p:cNvSpPr/>
                <p:nvPr/>
              </p:nvSpPr>
              <p:spPr>
                <a:xfrm>
                  <a:off x="0" y="10282"/>
                  <a:ext cx="1195172" cy="280544"/>
                </a:xfrm>
                <a:prstGeom prst="rect">
                  <a:avLst/>
                </a:prstGeom>
                <a:solidFill>
                  <a:srgbClr val="EBEBEB"/>
                </a:solidFill>
                <a:ln w="12700" cap="flat">
                  <a:noFill/>
                  <a:miter lim="400000"/>
                </a:ln>
                <a:effectLst/>
              </p:spPr>
              <p:txBody>
                <a:bodyPr wrap="square" lIns="45719" tIns="45719" rIns="45719" bIns="45719" numCol="1" anchor="ctr">
                  <a:noAutofit/>
                </a:bodyPr>
                <a:lstStyle/>
                <a:p>
                  <a:endParaRPr/>
                </a:p>
              </p:txBody>
            </p:sp>
            <p:sp>
              <p:nvSpPr>
                <p:cNvPr id="25" name="Shape 916"/>
                <p:cNvSpPr/>
                <p:nvPr/>
              </p:nvSpPr>
              <p:spPr>
                <a:xfrm>
                  <a:off x="370615" y="0"/>
                  <a:ext cx="453942" cy="29761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defRPr sz="1500">
                      <a:solidFill>
                        <a:srgbClr val="5F6D7A"/>
                      </a:solidFill>
                      <a:latin typeface="Arial"/>
                      <a:ea typeface="Arial"/>
                      <a:cs typeface="Arial"/>
                      <a:sym typeface="Arial"/>
                    </a:defRPr>
                  </a:lvl1pPr>
                </a:lstStyle>
                <a:p>
                  <a:r>
                    <a:rPr sz="1200">
                      <a:latin typeface="Arial" charset="0"/>
                      <a:ea typeface="Arial" charset="0"/>
                      <a:cs typeface="Arial" charset="0"/>
                    </a:rPr>
                    <a:t>tidyr</a:t>
                  </a:r>
                </a:p>
              </p:txBody>
            </p:sp>
          </p:grpSp>
          <p:grpSp>
            <p:nvGrpSpPr>
              <p:cNvPr id="15" name="Group 920"/>
              <p:cNvGrpSpPr/>
              <p:nvPr/>
            </p:nvGrpSpPr>
            <p:grpSpPr>
              <a:xfrm>
                <a:off x="2555286" y="-1"/>
                <a:ext cx="1195173" cy="297621"/>
                <a:chOff x="0" y="0"/>
                <a:chExt cx="1195172" cy="297619"/>
              </a:xfrm>
            </p:grpSpPr>
            <p:sp>
              <p:nvSpPr>
                <p:cNvPr id="22" name="Shape 918"/>
                <p:cNvSpPr/>
                <p:nvPr/>
              </p:nvSpPr>
              <p:spPr>
                <a:xfrm>
                  <a:off x="0" y="10282"/>
                  <a:ext cx="1195172" cy="280544"/>
                </a:xfrm>
                <a:prstGeom prst="rect">
                  <a:avLst/>
                </a:prstGeom>
                <a:solidFill>
                  <a:srgbClr val="EBEBEB"/>
                </a:solidFill>
                <a:ln w="12700" cap="flat">
                  <a:noFill/>
                  <a:miter lim="400000"/>
                </a:ln>
                <a:effectLst/>
              </p:spPr>
              <p:txBody>
                <a:bodyPr wrap="square" lIns="45719" tIns="45719" rIns="45719" bIns="45719" numCol="1" anchor="ctr">
                  <a:noAutofit/>
                </a:bodyPr>
                <a:lstStyle/>
                <a:p>
                  <a:endParaRPr sz="1200">
                    <a:latin typeface="Arial" charset="0"/>
                    <a:ea typeface="Arial" charset="0"/>
                    <a:cs typeface="Arial" charset="0"/>
                  </a:endParaRPr>
                </a:p>
              </p:txBody>
            </p:sp>
            <p:sp>
              <p:nvSpPr>
                <p:cNvPr id="23" name="Shape 919"/>
                <p:cNvSpPr/>
                <p:nvPr/>
              </p:nvSpPr>
              <p:spPr>
                <a:xfrm>
                  <a:off x="340175" y="0"/>
                  <a:ext cx="514824" cy="29761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defRPr sz="1500">
                      <a:solidFill>
                        <a:srgbClr val="5F6D7A"/>
                      </a:solidFill>
                      <a:latin typeface="Arial"/>
                      <a:ea typeface="Arial"/>
                      <a:cs typeface="Arial"/>
                      <a:sym typeface="Arial"/>
                    </a:defRPr>
                  </a:lvl1pPr>
                </a:lstStyle>
                <a:p>
                  <a:r>
                    <a:rPr sz="1200">
                      <a:latin typeface="Arial" charset="0"/>
                      <a:ea typeface="Arial" charset="0"/>
                      <a:cs typeface="Arial" charset="0"/>
                    </a:rPr>
                    <a:t>caret</a:t>
                  </a:r>
                </a:p>
              </p:txBody>
            </p:sp>
          </p:grpSp>
          <p:grpSp>
            <p:nvGrpSpPr>
              <p:cNvPr id="16" name="Group 923"/>
              <p:cNvGrpSpPr/>
              <p:nvPr/>
            </p:nvGrpSpPr>
            <p:grpSpPr>
              <a:xfrm>
                <a:off x="3791467" y="-1"/>
                <a:ext cx="1195174" cy="297621"/>
                <a:chOff x="0" y="0"/>
                <a:chExt cx="1195172" cy="297619"/>
              </a:xfrm>
            </p:grpSpPr>
            <p:sp>
              <p:nvSpPr>
                <p:cNvPr id="20" name="Shape 921"/>
                <p:cNvSpPr/>
                <p:nvPr/>
              </p:nvSpPr>
              <p:spPr>
                <a:xfrm>
                  <a:off x="0" y="10282"/>
                  <a:ext cx="1195172" cy="280544"/>
                </a:xfrm>
                <a:prstGeom prst="rect">
                  <a:avLst/>
                </a:prstGeom>
                <a:solidFill>
                  <a:srgbClr val="EBEBEB"/>
                </a:solidFill>
                <a:ln w="12700" cap="flat">
                  <a:noFill/>
                  <a:miter lim="400000"/>
                </a:ln>
                <a:effectLst/>
              </p:spPr>
              <p:txBody>
                <a:bodyPr wrap="square" lIns="45719" tIns="45719" rIns="45719" bIns="45719" numCol="1" anchor="ctr">
                  <a:noAutofit/>
                </a:bodyPr>
                <a:lstStyle/>
                <a:p>
                  <a:endParaRPr/>
                </a:p>
              </p:txBody>
            </p:sp>
            <p:sp>
              <p:nvSpPr>
                <p:cNvPr id="21" name="Shape 922"/>
                <p:cNvSpPr/>
                <p:nvPr/>
              </p:nvSpPr>
              <p:spPr>
                <a:xfrm>
                  <a:off x="198438" y="0"/>
                  <a:ext cx="798301" cy="29761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defRPr sz="1500">
                      <a:solidFill>
                        <a:srgbClr val="5F6D7A"/>
                      </a:solidFill>
                      <a:latin typeface="Arial"/>
                      <a:ea typeface="Arial"/>
                      <a:cs typeface="Arial"/>
                      <a:sym typeface="Arial"/>
                    </a:defRPr>
                  </a:lvl1pPr>
                </a:lstStyle>
                <a:p>
                  <a:r>
                    <a:rPr lang="en-US" sz="1200" dirty="0" smtClean="0">
                      <a:latin typeface="Arial" charset="0"/>
                      <a:ea typeface="Arial" charset="0"/>
                      <a:cs typeface="Arial" charset="0"/>
                    </a:rPr>
                    <a:t>PySpark</a:t>
                  </a:r>
                  <a:endParaRPr sz="1200" dirty="0">
                    <a:latin typeface="Arial" charset="0"/>
                    <a:ea typeface="Arial" charset="0"/>
                    <a:cs typeface="Arial" charset="0"/>
                  </a:endParaRPr>
                </a:p>
              </p:txBody>
            </p:sp>
          </p:grpSp>
          <p:grpSp>
            <p:nvGrpSpPr>
              <p:cNvPr id="17" name="Group 926"/>
              <p:cNvGrpSpPr/>
              <p:nvPr/>
            </p:nvGrpSpPr>
            <p:grpSpPr>
              <a:xfrm>
                <a:off x="5050105" y="-1"/>
                <a:ext cx="1772412" cy="297622"/>
                <a:chOff x="0" y="0"/>
                <a:chExt cx="1772411" cy="297620"/>
              </a:xfrm>
            </p:grpSpPr>
            <p:sp>
              <p:nvSpPr>
                <p:cNvPr id="18" name="Shape 924"/>
                <p:cNvSpPr/>
                <p:nvPr/>
              </p:nvSpPr>
              <p:spPr>
                <a:xfrm>
                  <a:off x="0" y="10282"/>
                  <a:ext cx="1772411" cy="280544"/>
                </a:xfrm>
                <a:prstGeom prst="rect">
                  <a:avLst/>
                </a:prstGeom>
                <a:solidFill>
                  <a:srgbClr val="EBEBEB"/>
                </a:solidFill>
                <a:ln w="12700" cap="flat">
                  <a:noFill/>
                  <a:miter lim="400000"/>
                </a:ln>
                <a:effectLst/>
              </p:spPr>
              <p:txBody>
                <a:bodyPr wrap="square" lIns="45719" tIns="45719" rIns="45719" bIns="45719" numCol="1" anchor="ctr">
                  <a:noAutofit/>
                </a:bodyPr>
                <a:lstStyle/>
                <a:p>
                  <a:endParaRPr/>
                </a:p>
              </p:txBody>
            </p:sp>
            <p:sp>
              <p:nvSpPr>
                <p:cNvPr id="19" name="Shape 925"/>
                <p:cNvSpPr/>
                <p:nvPr/>
              </p:nvSpPr>
              <p:spPr>
                <a:xfrm>
                  <a:off x="125573" y="0"/>
                  <a:ext cx="1521265" cy="2976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defRPr sz="1500">
                      <a:solidFill>
                        <a:srgbClr val="5F6D7A"/>
                      </a:solidFill>
                      <a:latin typeface="Arial"/>
                      <a:ea typeface="Arial"/>
                      <a:cs typeface="Arial"/>
                      <a:sym typeface="Arial"/>
                    </a:defRPr>
                  </a:lvl1pPr>
                </a:lstStyle>
                <a:p>
                  <a:r>
                    <a:rPr lang="en-US" sz="1200" dirty="0" smtClean="0">
                      <a:latin typeface="Arial" charset="0"/>
                      <a:ea typeface="Arial" charset="0"/>
                      <a:cs typeface="Arial" charset="0"/>
                    </a:rPr>
                    <a:t>&amp; 720</a:t>
                  </a:r>
                  <a:r>
                    <a:rPr sz="1200" dirty="0" smtClean="0">
                      <a:latin typeface="Arial" charset="0"/>
                      <a:ea typeface="Arial" charset="0"/>
                      <a:cs typeface="Arial" charset="0"/>
                    </a:rPr>
                    <a:t>+ </a:t>
                  </a:r>
                  <a:r>
                    <a:rPr sz="1200" dirty="0">
                      <a:latin typeface="Arial" charset="0"/>
                      <a:ea typeface="Arial" charset="0"/>
                      <a:cs typeface="Arial" charset="0"/>
                    </a:rPr>
                    <a:t>packages</a:t>
                  </a:r>
                </a:p>
              </p:txBody>
            </p:sp>
          </p:grpSp>
        </p:grpSp>
      </p:grpSp>
      <p:pic>
        <p:nvPicPr>
          <p:cNvPr id="79" name="Picture 7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1640" y="3842061"/>
            <a:ext cx="1284893" cy="516527"/>
          </a:xfrm>
          <a:prstGeom prst="rect">
            <a:avLst/>
          </a:prstGeom>
        </p:spPr>
      </p:pic>
    </p:spTree>
    <p:extLst>
      <p:ext uri="{BB962C8B-B14F-4D97-AF65-F5344CB8AC3E}">
        <p14:creationId xmlns:p14="http://schemas.microsoft.com/office/powerpoint/2010/main" val="465510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Introducing Anaconda</a:t>
            </a:r>
            <a:br>
              <a:rPr lang="en-US" dirty="0"/>
            </a:br>
            <a:r>
              <a:rPr lang="en-US" sz="2200" dirty="0"/>
              <a:t>The L</a:t>
            </a:r>
            <a:r>
              <a:rPr lang="en-US" sz="2200" dirty="0" smtClean="0"/>
              <a:t>eading Open Data Science Platform </a:t>
            </a:r>
            <a:r>
              <a:rPr lang="en-US" sz="2200" dirty="0"/>
              <a:t>Powered by Python</a:t>
            </a:r>
          </a:p>
        </p:txBody>
      </p:sp>
      <p:sp>
        <p:nvSpPr>
          <p:cNvPr id="40" name="Content Placeholder 7"/>
          <p:cNvSpPr txBox="1">
            <a:spLocks/>
          </p:cNvSpPr>
          <p:nvPr/>
        </p:nvSpPr>
        <p:spPr>
          <a:xfrm>
            <a:off x="6515257" y="1426277"/>
            <a:ext cx="2435401" cy="3219877"/>
          </a:xfrm>
          <a:prstGeom prst="rect">
            <a:avLst/>
          </a:prstGeom>
        </p:spPr>
        <p:txBody>
          <a:bodyPr/>
          <a:lstStyle>
            <a:lvl1pPr marL="169863" indent="-169863" algn="l" defTabSz="914400" rtl="0" eaLnBrk="1" latinLnBrk="0" hangingPunct="1">
              <a:lnSpc>
                <a:spcPct val="100000"/>
              </a:lnSpc>
              <a:spcBef>
                <a:spcPts val="0"/>
              </a:spcBef>
              <a:spcAft>
                <a:spcPts val="200"/>
              </a:spcAft>
              <a:buClr>
                <a:schemeClr val="accent1"/>
              </a:buClr>
              <a:buFont typeface="Wingdings" panose="05000000000000000000" pitchFamily="2" charset="2"/>
              <a:buChar char="§"/>
              <a:defRPr lang="en-US" sz="1700" kern="1200" dirty="0" smtClean="0">
                <a:solidFill>
                  <a:schemeClr val="tx2"/>
                </a:solidFill>
                <a:latin typeface="+mn-lt"/>
                <a:ea typeface="+mn-ea"/>
                <a:cs typeface="+mn-cs"/>
              </a:defRPr>
            </a:lvl1pPr>
            <a:lvl2pPr marL="578358" indent="-285750" algn="l" defTabSz="914400" rtl="0" eaLnBrk="1" latinLnBrk="0" hangingPunct="1">
              <a:lnSpc>
                <a:spcPct val="100000"/>
              </a:lnSpc>
              <a:spcBef>
                <a:spcPct val="20000"/>
              </a:spcBef>
              <a:spcAft>
                <a:spcPts val="200"/>
              </a:spcAft>
              <a:buFont typeface="Arial" panose="020B0604020202020204" pitchFamily="34" charset="0"/>
              <a:buChar char="–"/>
              <a:defRPr lang="en-US" sz="1700" kern="1200" dirty="0" smtClean="0">
                <a:solidFill>
                  <a:schemeClr val="tx2"/>
                </a:solidFill>
                <a:latin typeface="+mn-lt"/>
                <a:ea typeface="+mn-ea"/>
                <a:cs typeface="+mn-cs"/>
              </a:defRPr>
            </a:lvl2pPr>
            <a:lvl3pPr marL="578358" indent="-285750" algn="l" defTabSz="914400" rtl="0" eaLnBrk="1" latinLnBrk="0" hangingPunct="1">
              <a:lnSpc>
                <a:spcPct val="100000"/>
              </a:lnSpc>
              <a:spcBef>
                <a:spcPts val="0"/>
              </a:spcBef>
              <a:spcAft>
                <a:spcPts val="200"/>
              </a:spcAft>
              <a:buFont typeface="Wingdings" panose="05000000000000000000" pitchFamily="2" charset="2"/>
              <a:buChar char="q"/>
              <a:defRPr lang="en-US" sz="1500" kern="1200" dirty="0" smtClean="0">
                <a:solidFill>
                  <a:schemeClr val="tx2"/>
                </a:solidFill>
                <a:latin typeface="+mn-lt"/>
                <a:ea typeface="+mn-ea"/>
                <a:cs typeface="+mn-cs"/>
              </a:defRPr>
            </a:lvl3pPr>
            <a:lvl4pPr marL="857250" indent="-207963" algn="l" defTabSz="914400" rtl="0" eaLnBrk="1" latinLnBrk="0" hangingPunct="1">
              <a:lnSpc>
                <a:spcPct val="100000"/>
              </a:lnSpc>
              <a:spcBef>
                <a:spcPts val="0"/>
              </a:spcBef>
              <a:spcAft>
                <a:spcPts val="200"/>
              </a:spcAft>
              <a:buFont typeface="Arial" panose="020B0604020202020204" pitchFamily="34" charset="0"/>
              <a:buChar char="–"/>
              <a:tabLst/>
              <a:defRPr lang="en-US" sz="1500" kern="1200" dirty="0" smtClean="0">
                <a:solidFill>
                  <a:schemeClr val="tx2"/>
                </a:solidFill>
                <a:latin typeface="+mn-lt"/>
                <a:ea typeface="+mn-ea"/>
                <a:cs typeface="+mn-cs"/>
              </a:defRPr>
            </a:lvl4pPr>
            <a:lvl5pPr marL="1027113" indent="-112713" algn="l" defTabSz="914400" rtl="0" eaLnBrk="1" latinLnBrk="0" hangingPunct="1">
              <a:lnSpc>
                <a:spcPct val="100000"/>
              </a:lnSpc>
              <a:spcBef>
                <a:spcPct val="20000"/>
              </a:spcBef>
              <a:spcAft>
                <a:spcPts val="200"/>
              </a:spcAft>
              <a:buFont typeface="Arial" panose="020B0604020202020204" pitchFamily="34" charset="0"/>
              <a:buChar char="̶"/>
              <a:defRPr lang="en-US" sz="1300" kern="1200" dirty="0">
                <a:solidFill>
                  <a:schemeClr val="tx2"/>
                </a:solidFill>
                <a:latin typeface="+mn-lt"/>
                <a:ea typeface="+mn-ea"/>
                <a:cs typeface="+mn-cs"/>
              </a:defRPr>
            </a:lvl5pPr>
            <a:lvl6pPr marL="1201738" indent="-117475" algn="l" defTabSz="914400" rtl="0" eaLnBrk="1" latinLnBrk="0" hangingPunct="1">
              <a:spcBef>
                <a:spcPct val="20000"/>
              </a:spcBef>
              <a:buClr>
                <a:schemeClr val="accent1"/>
              </a:buClr>
              <a:buFont typeface="Arial" panose="020B0604020202020204" pitchFamily="34" charset="0"/>
              <a:buChar char="•"/>
              <a:defRPr sz="1100" kern="1200">
                <a:solidFill>
                  <a:schemeClr val="tx2"/>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buClr>
                <a:srgbClr val="00A3E0"/>
              </a:buClr>
            </a:pPr>
            <a:r>
              <a:rPr lang="en-US" sz="1400" dirty="0" smtClean="0">
                <a:solidFill>
                  <a:schemeClr val="accent5"/>
                </a:solidFill>
              </a:rPr>
              <a:t>Enterprise Ready Platform</a:t>
            </a:r>
          </a:p>
          <a:p>
            <a:pPr marL="212598" lvl="1" indent="-210312">
              <a:lnSpc>
                <a:spcPct val="150000"/>
              </a:lnSpc>
              <a:buClr>
                <a:srgbClr val="00A3E0"/>
              </a:buClr>
            </a:pPr>
            <a:r>
              <a:rPr lang="en-US" sz="1400" dirty="0" smtClean="0">
                <a:solidFill>
                  <a:schemeClr val="accent5"/>
                </a:solidFill>
              </a:rPr>
              <a:t>Simplify administration</a:t>
            </a:r>
          </a:p>
          <a:p>
            <a:pPr marL="212598" lvl="1" indent="-210312">
              <a:lnSpc>
                <a:spcPct val="150000"/>
              </a:lnSpc>
              <a:buClr>
                <a:srgbClr val="00A3E0"/>
              </a:buClr>
            </a:pPr>
            <a:r>
              <a:rPr lang="en-US" sz="1400" dirty="0" smtClean="0">
                <a:solidFill>
                  <a:schemeClr val="accent5"/>
                </a:solidFill>
              </a:rPr>
              <a:t>Use modern data science</a:t>
            </a:r>
          </a:p>
          <a:p>
            <a:pPr marL="212598" lvl="1" indent="-210312">
              <a:lnSpc>
                <a:spcPct val="150000"/>
              </a:lnSpc>
              <a:buClr>
                <a:srgbClr val="00A3E0"/>
              </a:buClr>
            </a:pPr>
            <a:r>
              <a:rPr lang="en-US" sz="1400" dirty="0" smtClean="0">
                <a:solidFill>
                  <a:schemeClr val="accent5"/>
                </a:solidFill>
              </a:rPr>
              <a:t>Collaborate with </a:t>
            </a:r>
            <a:br>
              <a:rPr lang="en-US" sz="1400" dirty="0" smtClean="0">
                <a:solidFill>
                  <a:schemeClr val="accent5"/>
                </a:solidFill>
              </a:rPr>
            </a:br>
            <a:r>
              <a:rPr lang="en-US" sz="1400" dirty="0" smtClean="0">
                <a:solidFill>
                  <a:schemeClr val="accent5"/>
                </a:solidFill>
              </a:rPr>
              <a:t>the entire team</a:t>
            </a:r>
          </a:p>
          <a:p>
            <a:pPr marL="212598" lvl="1" indent="-210312">
              <a:buClr>
                <a:srgbClr val="00A3E0"/>
              </a:buClr>
            </a:pPr>
            <a:r>
              <a:rPr lang="en-US" sz="1400" dirty="0" smtClean="0">
                <a:solidFill>
                  <a:schemeClr val="accent5"/>
                </a:solidFill>
              </a:rPr>
              <a:t>Leverage modern architectures</a:t>
            </a:r>
          </a:p>
          <a:p>
            <a:pPr marL="212598" lvl="1" indent="-210312">
              <a:lnSpc>
                <a:spcPct val="150000"/>
              </a:lnSpc>
              <a:buClr>
                <a:srgbClr val="00A3E0"/>
              </a:buClr>
            </a:pPr>
            <a:r>
              <a:rPr lang="en-US" sz="1400" dirty="0" smtClean="0">
                <a:solidFill>
                  <a:schemeClr val="accent5"/>
                </a:solidFill>
              </a:rPr>
              <a:t>Integrate data sources</a:t>
            </a:r>
          </a:p>
          <a:p>
            <a:pPr marL="212598" lvl="1" indent="-210312">
              <a:lnSpc>
                <a:spcPct val="150000"/>
              </a:lnSpc>
              <a:buClr>
                <a:srgbClr val="00A3E0"/>
              </a:buClr>
            </a:pPr>
            <a:r>
              <a:rPr lang="en-US" sz="1400" dirty="0" smtClean="0">
                <a:solidFill>
                  <a:schemeClr val="accent5"/>
                </a:solidFill>
              </a:rPr>
              <a:t>Accelerate performance</a:t>
            </a:r>
          </a:p>
          <a:p>
            <a:pPr lvl="1">
              <a:buClr>
                <a:srgbClr val="00A3E0"/>
              </a:buClr>
            </a:pPr>
            <a:endParaRPr lang="en-US" sz="1400" dirty="0" smtClean="0">
              <a:solidFill>
                <a:schemeClr val="accent5"/>
              </a:solidFill>
            </a:endParaRPr>
          </a:p>
        </p:txBody>
      </p:sp>
      <p:sp>
        <p:nvSpPr>
          <p:cNvPr id="132" name="Rectangle 131"/>
          <p:cNvSpPr/>
          <p:nvPr/>
        </p:nvSpPr>
        <p:spPr>
          <a:xfrm>
            <a:off x="865656" y="1378672"/>
            <a:ext cx="3822447" cy="1846834"/>
          </a:xfrm>
          <a:prstGeom prst="rect">
            <a:avLst/>
          </a:prstGeom>
          <a:solidFill>
            <a:schemeClr val="bg1"/>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90" name="Group 89"/>
          <p:cNvGrpSpPr/>
          <p:nvPr/>
        </p:nvGrpSpPr>
        <p:grpSpPr>
          <a:xfrm>
            <a:off x="2258697" y="2068884"/>
            <a:ext cx="4201596" cy="2439045"/>
            <a:chOff x="4126385" y="1673075"/>
            <a:chExt cx="5539519" cy="2997654"/>
          </a:xfrm>
        </p:grpSpPr>
        <p:sp>
          <p:nvSpPr>
            <p:cNvPr id="93" name="Rectangle 92"/>
            <p:cNvSpPr/>
            <p:nvPr/>
          </p:nvSpPr>
          <p:spPr>
            <a:xfrm>
              <a:off x="4126385" y="1673075"/>
              <a:ext cx="5539519" cy="2997654"/>
            </a:xfrm>
            <a:prstGeom prst="rect">
              <a:avLst/>
            </a:prstGeom>
            <a:solidFill>
              <a:srgbClr val="4D5A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a typeface="Arial" charset="0"/>
                <a:cs typeface="Arial" charset="0"/>
              </a:endParaRPr>
            </a:p>
          </p:txBody>
        </p:sp>
        <p:sp>
          <p:nvSpPr>
            <p:cNvPr id="92" name="TextBox 91"/>
            <p:cNvSpPr txBox="1"/>
            <p:nvPr/>
          </p:nvSpPr>
          <p:spPr>
            <a:xfrm>
              <a:off x="8620830" y="1792709"/>
              <a:ext cx="1016634" cy="215179"/>
            </a:xfrm>
            <a:prstGeom prst="rect">
              <a:avLst/>
            </a:prstGeom>
            <a:noFill/>
          </p:spPr>
          <p:txBody>
            <a:bodyPr wrap="none" rtlCol="0">
              <a:spAutoFit/>
            </a:bodyPr>
            <a:lstStyle/>
            <a:p>
              <a:pPr algn="ctr"/>
              <a:r>
                <a:rPr lang="en-US" sz="900" b="1" dirty="0">
                  <a:solidFill>
                    <a:schemeClr val="bg1"/>
                  </a:solidFill>
                  <a:latin typeface="Arial" charset="0"/>
                  <a:ea typeface="Arial" charset="0"/>
                  <a:cs typeface="Arial" charset="0"/>
                </a:rPr>
                <a:t>OPERATIONS</a:t>
              </a:r>
            </a:p>
          </p:txBody>
        </p:sp>
      </p:grpSp>
      <p:grpSp>
        <p:nvGrpSpPr>
          <p:cNvPr id="106" name="Group 105"/>
          <p:cNvGrpSpPr/>
          <p:nvPr/>
        </p:nvGrpSpPr>
        <p:grpSpPr>
          <a:xfrm>
            <a:off x="1961199" y="1758312"/>
            <a:ext cx="3763678" cy="2676383"/>
            <a:chOff x="3406658" y="1375607"/>
            <a:chExt cx="4979407" cy="3174708"/>
          </a:xfrm>
        </p:grpSpPr>
        <p:sp>
          <p:nvSpPr>
            <p:cNvPr id="119" name="Rectangle 118"/>
            <p:cNvSpPr/>
            <p:nvPr/>
          </p:nvSpPr>
          <p:spPr>
            <a:xfrm>
              <a:off x="3406658" y="1375607"/>
              <a:ext cx="4859749" cy="3174708"/>
            </a:xfrm>
            <a:prstGeom prst="rect">
              <a:avLst/>
            </a:prstGeom>
            <a:solidFill>
              <a:srgbClr val="00A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a typeface="Arial" charset="0"/>
                <a:cs typeface="Arial" charset="0"/>
              </a:endParaRPr>
            </a:p>
          </p:txBody>
        </p:sp>
        <p:sp>
          <p:nvSpPr>
            <p:cNvPr id="118" name="TextBox 117"/>
            <p:cNvSpPr txBox="1"/>
            <p:nvPr/>
          </p:nvSpPr>
          <p:spPr>
            <a:xfrm>
              <a:off x="6954101" y="1421370"/>
              <a:ext cx="1431964" cy="438099"/>
            </a:xfrm>
            <a:prstGeom prst="rect">
              <a:avLst/>
            </a:prstGeom>
            <a:noFill/>
          </p:spPr>
          <p:txBody>
            <a:bodyPr wrap="none" rtlCol="0">
              <a:spAutoFit/>
            </a:bodyPr>
            <a:lstStyle/>
            <a:p>
              <a:r>
                <a:rPr lang="en-US" sz="900" b="1" dirty="0">
                  <a:solidFill>
                    <a:schemeClr val="bg1"/>
                  </a:solidFill>
                  <a:latin typeface="Arial" charset="0"/>
                  <a:ea typeface="Arial" charset="0"/>
                  <a:cs typeface="Arial" charset="0"/>
                </a:rPr>
                <a:t>DATA SCIENCE </a:t>
              </a:r>
            </a:p>
            <a:p>
              <a:r>
                <a:rPr lang="en-US" sz="900" b="1" dirty="0">
                  <a:solidFill>
                    <a:schemeClr val="bg1"/>
                  </a:solidFill>
                  <a:latin typeface="Arial" charset="0"/>
                  <a:ea typeface="Arial" charset="0"/>
                  <a:cs typeface="Arial" charset="0"/>
                </a:rPr>
                <a:t>LANGUAGES</a:t>
              </a:r>
            </a:p>
          </p:txBody>
        </p:sp>
      </p:grpSp>
      <p:grpSp>
        <p:nvGrpSpPr>
          <p:cNvPr id="22" name="Group 21"/>
          <p:cNvGrpSpPr/>
          <p:nvPr/>
        </p:nvGrpSpPr>
        <p:grpSpPr>
          <a:xfrm>
            <a:off x="866246" y="1742692"/>
            <a:ext cx="3576325" cy="2626731"/>
            <a:chOff x="912549" y="1514251"/>
            <a:chExt cx="3576325" cy="2626731"/>
          </a:xfrm>
        </p:grpSpPr>
        <p:grpSp>
          <p:nvGrpSpPr>
            <p:cNvPr id="21" name="Group 20"/>
            <p:cNvGrpSpPr/>
            <p:nvPr/>
          </p:nvGrpSpPr>
          <p:grpSpPr>
            <a:xfrm>
              <a:off x="912553" y="1514251"/>
              <a:ext cx="3576321" cy="461565"/>
              <a:chOff x="912553" y="1514251"/>
              <a:chExt cx="3576321" cy="461565"/>
            </a:xfrm>
          </p:grpSpPr>
          <p:sp>
            <p:nvSpPr>
              <p:cNvPr id="13" name="Rectangle 12"/>
              <p:cNvSpPr/>
              <p:nvPr/>
            </p:nvSpPr>
            <p:spPr>
              <a:xfrm flipH="1">
                <a:off x="912553" y="1514251"/>
                <a:ext cx="3576321" cy="461565"/>
              </a:xfrm>
              <a:prstGeom prst="rect">
                <a:avLst/>
              </a:prstGeom>
              <a:solidFill>
                <a:schemeClr val="bg1"/>
              </a:solidFill>
              <a:ln w="12700">
                <a:solidFill>
                  <a:srgbClr val="3FAE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026453" y="1529323"/>
                <a:ext cx="1138453" cy="246221"/>
              </a:xfrm>
              <a:prstGeom prst="rect">
                <a:avLst/>
              </a:prstGeom>
              <a:noFill/>
            </p:spPr>
            <p:txBody>
              <a:bodyPr wrap="none" rtlCol="0">
                <a:spAutoFit/>
              </a:bodyPr>
              <a:lstStyle/>
              <a:p>
                <a:r>
                  <a:rPr lang="en-US" sz="1000" b="1" dirty="0" smtClean="0">
                    <a:solidFill>
                      <a:srgbClr val="3FAE2A"/>
                    </a:solidFill>
                    <a:latin typeface="Arial" charset="0"/>
                    <a:ea typeface="Arial" charset="0"/>
                    <a:cs typeface="Arial" charset="0"/>
                  </a:rPr>
                  <a:t>APPLICATIONS</a:t>
                </a:r>
                <a:endParaRPr lang="en-US" sz="1000" b="1" dirty="0">
                  <a:solidFill>
                    <a:srgbClr val="3FAE2A"/>
                  </a:solidFill>
                  <a:latin typeface="Arial" charset="0"/>
                  <a:ea typeface="Arial" charset="0"/>
                  <a:cs typeface="Arial" charset="0"/>
                </a:endParaRPr>
              </a:p>
            </p:txBody>
          </p:sp>
        </p:grpSp>
        <p:grpSp>
          <p:nvGrpSpPr>
            <p:cNvPr id="19" name="Group 18"/>
            <p:cNvGrpSpPr/>
            <p:nvPr/>
          </p:nvGrpSpPr>
          <p:grpSpPr>
            <a:xfrm>
              <a:off x="912549" y="3302601"/>
              <a:ext cx="3576321" cy="387817"/>
              <a:chOff x="912549" y="3302601"/>
              <a:chExt cx="3576321" cy="387817"/>
            </a:xfrm>
          </p:grpSpPr>
          <p:sp>
            <p:nvSpPr>
              <p:cNvPr id="58" name="Rectangle 57"/>
              <p:cNvSpPr/>
              <p:nvPr/>
            </p:nvSpPr>
            <p:spPr>
              <a:xfrm flipH="1">
                <a:off x="912549" y="3302601"/>
                <a:ext cx="3576321" cy="387817"/>
              </a:xfrm>
              <a:prstGeom prst="rect">
                <a:avLst/>
              </a:prstGeom>
              <a:solidFill>
                <a:schemeClr val="bg1"/>
              </a:solidFill>
              <a:ln w="12700">
                <a:solidFill>
                  <a:srgbClr val="3FAE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p:cNvSpPr txBox="1"/>
              <p:nvPr/>
            </p:nvSpPr>
            <p:spPr>
              <a:xfrm>
                <a:off x="1026453" y="3311797"/>
                <a:ext cx="542136" cy="207374"/>
              </a:xfrm>
              <a:prstGeom prst="rect">
                <a:avLst/>
              </a:prstGeom>
              <a:noFill/>
            </p:spPr>
            <p:txBody>
              <a:bodyPr wrap="none" rtlCol="0">
                <a:spAutoFit/>
              </a:bodyPr>
              <a:lstStyle/>
              <a:p>
                <a:r>
                  <a:rPr lang="en-US" sz="1000" b="1" dirty="0" smtClean="0">
                    <a:solidFill>
                      <a:srgbClr val="3FAE2A"/>
                    </a:solidFill>
                    <a:latin typeface="Arial" charset="0"/>
                    <a:ea typeface="Arial" charset="0"/>
                    <a:cs typeface="Arial" charset="0"/>
                  </a:rPr>
                  <a:t>DATA</a:t>
                </a:r>
                <a:endParaRPr lang="en-US" sz="1000" b="1" dirty="0">
                  <a:solidFill>
                    <a:srgbClr val="3FAE2A"/>
                  </a:solidFill>
                  <a:latin typeface="Arial" charset="0"/>
                  <a:ea typeface="Arial" charset="0"/>
                  <a:cs typeface="Arial" charset="0"/>
                </a:endParaRPr>
              </a:p>
            </p:txBody>
          </p:sp>
        </p:grpSp>
        <p:grpSp>
          <p:nvGrpSpPr>
            <p:cNvPr id="18" name="Group 17"/>
            <p:cNvGrpSpPr/>
            <p:nvPr/>
          </p:nvGrpSpPr>
          <p:grpSpPr>
            <a:xfrm>
              <a:off x="912549" y="3693029"/>
              <a:ext cx="3576321" cy="447953"/>
              <a:chOff x="912549" y="3693029"/>
              <a:chExt cx="3576321" cy="447953"/>
            </a:xfrm>
          </p:grpSpPr>
          <p:sp>
            <p:nvSpPr>
              <p:cNvPr id="59" name="Rectangle 58"/>
              <p:cNvSpPr/>
              <p:nvPr/>
            </p:nvSpPr>
            <p:spPr>
              <a:xfrm flipH="1">
                <a:off x="912549" y="3693029"/>
                <a:ext cx="3576321" cy="447953"/>
              </a:xfrm>
              <a:prstGeom prst="rect">
                <a:avLst/>
              </a:prstGeom>
              <a:solidFill>
                <a:schemeClr val="bg1"/>
              </a:solidFill>
              <a:ln w="12700">
                <a:solidFill>
                  <a:srgbClr val="3FAE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Box 61"/>
              <p:cNvSpPr txBox="1"/>
              <p:nvPr/>
            </p:nvSpPr>
            <p:spPr>
              <a:xfrm>
                <a:off x="1026453" y="3698808"/>
                <a:ext cx="949299" cy="228044"/>
              </a:xfrm>
              <a:prstGeom prst="rect">
                <a:avLst/>
              </a:prstGeom>
              <a:noFill/>
            </p:spPr>
            <p:txBody>
              <a:bodyPr wrap="none" rtlCol="0">
                <a:spAutoFit/>
              </a:bodyPr>
              <a:lstStyle/>
              <a:p>
                <a:r>
                  <a:rPr lang="en-US" sz="1000" b="1" dirty="0" smtClean="0">
                    <a:solidFill>
                      <a:srgbClr val="3FAE2A"/>
                    </a:solidFill>
                    <a:latin typeface="Arial" charset="0"/>
                    <a:ea typeface="Arial" charset="0"/>
                    <a:cs typeface="Arial" charset="0"/>
                  </a:rPr>
                  <a:t>HARDWARE</a:t>
                </a:r>
                <a:endParaRPr lang="en-US" sz="1000" b="1" dirty="0">
                  <a:solidFill>
                    <a:srgbClr val="3FAE2A"/>
                  </a:solidFill>
                  <a:latin typeface="Arial" charset="0"/>
                  <a:ea typeface="Arial" charset="0"/>
                  <a:cs typeface="Arial" charset="0"/>
                </a:endParaRPr>
              </a:p>
            </p:txBody>
          </p:sp>
        </p:grpSp>
        <p:grpSp>
          <p:nvGrpSpPr>
            <p:cNvPr id="95" name="Group 94"/>
            <p:cNvGrpSpPr/>
            <p:nvPr/>
          </p:nvGrpSpPr>
          <p:grpSpPr>
            <a:xfrm>
              <a:off x="912549" y="1966199"/>
              <a:ext cx="3576321" cy="952684"/>
              <a:chOff x="-3529638" y="1907958"/>
              <a:chExt cx="3576321" cy="952684"/>
            </a:xfrm>
          </p:grpSpPr>
          <p:grpSp>
            <p:nvGrpSpPr>
              <p:cNvPr id="11" name="Group 10"/>
              <p:cNvGrpSpPr/>
              <p:nvPr/>
            </p:nvGrpSpPr>
            <p:grpSpPr>
              <a:xfrm>
                <a:off x="-3529638" y="1907958"/>
                <a:ext cx="3576321" cy="952684"/>
                <a:chOff x="536413" y="2011350"/>
                <a:chExt cx="3576321" cy="952684"/>
              </a:xfrm>
            </p:grpSpPr>
            <p:sp>
              <p:nvSpPr>
                <p:cNvPr id="57" name="Rectangle 56"/>
                <p:cNvSpPr/>
                <p:nvPr/>
              </p:nvSpPr>
              <p:spPr>
                <a:xfrm flipH="1">
                  <a:off x="536413" y="2011350"/>
                  <a:ext cx="3576321" cy="952684"/>
                </a:xfrm>
                <a:prstGeom prst="rect">
                  <a:avLst/>
                </a:prstGeom>
                <a:solidFill>
                  <a:schemeClr val="bg1"/>
                </a:solidFill>
                <a:ln w="12700">
                  <a:solidFill>
                    <a:srgbClr val="3FAE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TextBox 59"/>
                <p:cNvSpPr txBox="1"/>
                <p:nvPr/>
              </p:nvSpPr>
              <p:spPr>
                <a:xfrm>
                  <a:off x="650317" y="2022453"/>
                  <a:ext cx="918841" cy="246221"/>
                </a:xfrm>
                <a:prstGeom prst="rect">
                  <a:avLst/>
                </a:prstGeom>
                <a:noFill/>
              </p:spPr>
              <p:txBody>
                <a:bodyPr wrap="none" rtlCol="0">
                  <a:spAutoFit/>
                </a:bodyPr>
                <a:lstStyle/>
                <a:p>
                  <a:r>
                    <a:rPr lang="en-US" sz="1000" b="1" dirty="0" smtClean="0">
                      <a:solidFill>
                        <a:srgbClr val="3FAE2A"/>
                      </a:solidFill>
                      <a:latin typeface="Arial" charset="0"/>
                      <a:ea typeface="Arial" charset="0"/>
                      <a:cs typeface="Arial" charset="0"/>
                    </a:rPr>
                    <a:t>ANALYTICS</a:t>
                  </a:r>
                  <a:endParaRPr lang="en-US" sz="1000" b="1" dirty="0">
                    <a:solidFill>
                      <a:srgbClr val="3FAE2A"/>
                    </a:solidFill>
                    <a:latin typeface="Arial" charset="0"/>
                    <a:ea typeface="Arial" charset="0"/>
                    <a:cs typeface="Arial" charset="0"/>
                  </a:endParaRPr>
                </a:p>
              </p:txBody>
            </p:sp>
          </p:grpSp>
          <p:grpSp>
            <p:nvGrpSpPr>
              <p:cNvPr id="77" name="Group 76"/>
              <p:cNvGrpSpPr/>
              <p:nvPr/>
            </p:nvGrpSpPr>
            <p:grpSpPr>
              <a:xfrm>
                <a:off x="-3421692" y="2194827"/>
                <a:ext cx="3323095" cy="601987"/>
                <a:chOff x="644359" y="2298219"/>
                <a:chExt cx="3323095" cy="601987"/>
              </a:xfrm>
            </p:grpSpPr>
            <p:grpSp>
              <p:nvGrpSpPr>
                <p:cNvPr id="12" name="Group 11"/>
                <p:cNvGrpSpPr/>
                <p:nvPr/>
              </p:nvGrpSpPr>
              <p:grpSpPr>
                <a:xfrm>
                  <a:off x="644359" y="2298219"/>
                  <a:ext cx="3323095" cy="276052"/>
                  <a:chOff x="751557" y="2298219"/>
                  <a:chExt cx="3323095" cy="276052"/>
                </a:xfrm>
              </p:grpSpPr>
              <p:sp>
                <p:nvSpPr>
                  <p:cNvPr id="66" name="Rectangle 65"/>
                  <p:cNvSpPr/>
                  <p:nvPr/>
                </p:nvSpPr>
                <p:spPr>
                  <a:xfrm flipH="1">
                    <a:off x="757091" y="2298219"/>
                    <a:ext cx="3317561" cy="276052"/>
                  </a:xfrm>
                  <a:prstGeom prst="rect">
                    <a:avLst/>
                  </a:prstGeom>
                  <a:solidFill>
                    <a:srgbClr val="3FAE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751557" y="2323358"/>
                    <a:ext cx="1191352" cy="230832"/>
                  </a:xfrm>
                  <a:prstGeom prst="rect">
                    <a:avLst/>
                  </a:prstGeom>
                  <a:noFill/>
                </p:spPr>
                <p:txBody>
                  <a:bodyPr wrap="none" rtlCol="0">
                    <a:spAutoFit/>
                  </a:bodyPr>
                  <a:lstStyle/>
                  <a:p>
                    <a:r>
                      <a:rPr lang="en-US" sz="900" dirty="0" smtClean="0">
                        <a:solidFill>
                          <a:schemeClr val="bg1"/>
                        </a:solidFill>
                        <a:latin typeface="Arial" charset="0"/>
                        <a:ea typeface="Arial" charset="0"/>
                        <a:cs typeface="Arial" charset="0"/>
                      </a:rPr>
                      <a:t>Advanced Analytics</a:t>
                    </a:r>
                    <a:endParaRPr lang="en-US" sz="900" dirty="0">
                      <a:solidFill>
                        <a:schemeClr val="bg1"/>
                      </a:solidFill>
                      <a:latin typeface="Arial" charset="0"/>
                      <a:ea typeface="Arial" charset="0"/>
                      <a:cs typeface="Arial" charset="0"/>
                    </a:endParaRPr>
                  </a:p>
                </p:txBody>
              </p:sp>
            </p:grpSp>
            <p:grpSp>
              <p:nvGrpSpPr>
                <p:cNvPr id="73" name="Group 72"/>
                <p:cNvGrpSpPr/>
                <p:nvPr/>
              </p:nvGrpSpPr>
              <p:grpSpPr>
                <a:xfrm>
                  <a:off x="655255" y="2616433"/>
                  <a:ext cx="3045328" cy="283773"/>
                  <a:chOff x="762453" y="2616433"/>
                  <a:chExt cx="3045328" cy="283773"/>
                </a:xfrm>
              </p:grpSpPr>
              <p:sp>
                <p:nvSpPr>
                  <p:cNvPr id="69" name="Rectangle 68"/>
                  <p:cNvSpPr/>
                  <p:nvPr/>
                </p:nvSpPr>
                <p:spPr>
                  <a:xfrm flipH="1">
                    <a:off x="2025135" y="2624154"/>
                    <a:ext cx="1782646" cy="276052"/>
                  </a:xfrm>
                  <a:prstGeom prst="rect">
                    <a:avLst/>
                  </a:prstGeom>
                  <a:solidFill>
                    <a:srgbClr val="3FAE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p:cNvSpPr txBox="1"/>
                  <p:nvPr/>
                </p:nvSpPr>
                <p:spPr>
                  <a:xfrm>
                    <a:off x="2042719" y="2638334"/>
                    <a:ext cx="1390124" cy="230832"/>
                  </a:xfrm>
                  <a:prstGeom prst="rect">
                    <a:avLst/>
                  </a:prstGeom>
                  <a:noFill/>
                </p:spPr>
                <p:txBody>
                  <a:bodyPr wrap="none" rtlCol="0">
                    <a:spAutoFit/>
                  </a:bodyPr>
                  <a:lstStyle/>
                  <a:p>
                    <a:r>
                      <a:rPr lang="en-US" sz="900" dirty="0" smtClean="0">
                        <a:solidFill>
                          <a:schemeClr val="bg1"/>
                        </a:solidFill>
                        <a:latin typeface="Arial" charset="0"/>
                        <a:ea typeface="Arial" charset="0"/>
                        <a:cs typeface="Arial" charset="0"/>
                      </a:rPr>
                      <a:t>Analytics  Development</a:t>
                    </a:r>
                    <a:endParaRPr lang="en-US" sz="900" dirty="0">
                      <a:solidFill>
                        <a:schemeClr val="bg1"/>
                      </a:solidFill>
                      <a:latin typeface="Arial" charset="0"/>
                      <a:ea typeface="Arial" charset="0"/>
                      <a:cs typeface="Arial" charset="0"/>
                    </a:endParaRPr>
                  </a:p>
                </p:txBody>
              </p:sp>
              <p:sp>
                <p:nvSpPr>
                  <p:cNvPr id="87" name="Rectangle 86"/>
                  <p:cNvSpPr/>
                  <p:nvPr/>
                </p:nvSpPr>
                <p:spPr>
                  <a:xfrm flipH="1">
                    <a:off x="762453" y="2616433"/>
                    <a:ext cx="1217926" cy="276052"/>
                  </a:xfrm>
                  <a:prstGeom prst="rect">
                    <a:avLst/>
                  </a:prstGeom>
                  <a:solidFill>
                    <a:srgbClr val="3FAE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8" name="TextBox 67"/>
                <p:cNvSpPr txBox="1"/>
                <p:nvPr/>
              </p:nvSpPr>
              <p:spPr>
                <a:xfrm>
                  <a:off x="654042" y="2638334"/>
                  <a:ext cx="1033384" cy="230832"/>
                </a:xfrm>
                <a:prstGeom prst="rect">
                  <a:avLst/>
                </a:prstGeom>
                <a:noFill/>
              </p:spPr>
              <p:txBody>
                <a:bodyPr wrap="square" rtlCol="0">
                  <a:spAutoFit/>
                </a:bodyPr>
                <a:lstStyle/>
                <a:p>
                  <a:r>
                    <a:rPr lang="en-US" sz="900" dirty="0" smtClean="0">
                      <a:solidFill>
                        <a:schemeClr val="bg1"/>
                      </a:solidFill>
                      <a:latin typeface="Arial" charset="0"/>
                      <a:ea typeface="Arial" charset="0"/>
                      <a:cs typeface="Arial" charset="0"/>
                    </a:rPr>
                    <a:t>Data Exploration</a:t>
                  </a:r>
                  <a:endParaRPr lang="en-US" sz="900" dirty="0">
                    <a:solidFill>
                      <a:schemeClr val="bg1"/>
                    </a:solidFill>
                    <a:latin typeface="Arial" charset="0"/>
                    <a:ea typeface="Arial" charset="0"/>
                    <a:cs typeface="Arial" charset="0"/>
                  </a:endParaRPr>
                </a:p>
              </p:txBody>
            </p:sp>
          </p:grpSp>
        </p:grpSp>
        <p:grpSp>
          <p:nvGrpSpPr>
            <p:cNvPr id="20" name="Group 19"/>
            <p:cNvGrpSpPr/>
            <p:nvPr/>
          </p:nvGrpSpPr>
          <p:grpSpPr>
            <a:xfrm>
              <a:off x="912549" y="2912172"/>
              <a:ext cx="3576321" cy="387817"/>
              <a:chOff x="912549" y="2912172"/>
              <a:chExt cx="3576321" cy="387817"/>
            </a:xfrm>
          </p:grpSpPr>
          <p:sp>
            <p:nvSpPr>
              <p:cNvPr id="88" name="Rectangle 87"/>
              <p:cNvSpPr/>
              <p:nvPr/>
            </p:nvSpPr>
            <p:spPr>
              <a:xfrm flipH="1">
                <a:off x="912549" y="2912172"/>
                <a:ext cx="3576321" cy="387817"/>
              </a:xfrm>
              <a:prstGeom prst="rect">
                <a:avLst/>
              </a:prstGeom>
              <a:solidFill>
                <a:schemeClr val="bg1"/>
              </a:solidFill>
              <a:ln w="12700">
                <a:solidFill>
                  <a:srgbClr val="3FAE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TextBox 88"/>
              <p:cNvSpPr txBox="1"/>
              <p:nvPr/>
            </p:nvSpPr>
            <p:spPr>
              <a:xfrm>
                <a:off x="1026453" y="2925095"/>
                <a:ext cx="1928733" cy="246221"/>
              </a:xfrm>
              <a:prstGeom prst="rect">
                <a:avLst/>
              </a:prstGeom>
              <a:noFill/>
            </p:spPr>
            <p:txBody>
              <a:bodyPr wrap="none" rtlCol="0">
                <a:spAutoFit/>
              </a:bodyPr>
              <a:lstStyle/>
              <a:p>
                <a:r>
                  <a:rPr lang="en-US" sz="1000" b="1" dirty="0" smtClean="0">
                    <a:solidFill>
                      <a:srgbClr val="3FAE2A"/>
                    </a:solidFill>
                    <a:latin typeface="Arial" charset="0"/>
                    <a:ea typeface="Arial" charset="0"/>
                    <a:cs typeface="Arial" charset="0"/>
                  </a:rPr>
                  <a:t>SOFTWARE DEVELOPMENT</a:t>
                </a:r>
                <a:endParaRPr lang="en-US" sz="1000" b="1" dirty="0">
                  <a:solidFill>
                    <a:srgbClr val="3FAE2A"/>
                  </a:solidFill>
                  <a:latin typeface="Arial" charset="0"/>
                  <a:ea typeface="Arial" charset="0"/>
                  <a:cs typeface="Arial" charset="0"/>
                </a:endParaRPr>
              </a:p>
            </p:txBody>
          </p:sp>
        </p:grpSp>
      </p:grpSp>
      <p:grpSp>
        <p:nvGrpSpPr>
          <p:cNvPr id="121" name="Group 120"/>
          <p:cNvGrpSpPr/>
          <p:nvPr/>
        </p:nvGrpSpPr>
        <p:grpSpPr>
          <a:xfrm>
            <a:off x="3587575" y="1545169"/>
            <a:ext cx="1228951" cy="2871538"/>
            <a:chOff x="8764699" y="-1175910"/>
            <a:chExt cx="1797505" cy="4266016"/>
          </a:xfrm>
        </p:grpSpPr>
        <p:sp>
          <p:nvSpPr>
            <p:cNvPr id="122" name="Rectangle 121"/>
            <p:cNvSpPr/>
            <p:nvPr/>
          </p:nvSpPr>
          <p:spPr>
            <a:xfrm>
              <a:off x="8957344" y="-1175910"/>
              <a:ext cx="1417024" cy="4266016"/>
            </a:xfrm>
            <a:prstGeom prst="rect">
              <a:avLst/>
            </a:prstGeom>
            <a:solidFill>
              <a:srgbClr val="1D3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a typeface="Arial" charset="0"/>
                <a:cs typeface="Arial" charset="0"/>
              </a:endParaRPr>
            </a:p>
          </p:txBody>
        </p:sp>
        <p:sp>
          <p:nvSpPr>
            <p:cNvPr id="123" name="TextBox 122"/>
            <p:cNvSpPr txBox="1"/>
            <p:nvPr/>
          </p:nvSpPr>
          <p:spPr>
            <a:xfrm>
              <a:off x="8764699" y="-1170883"/>
              <a:ext cx="1797505" cy="548687"/>
            </a:xfrm>
            <a:prstGeom prst="rect">
              <a:avLst/>
            </a:prstGeom>
            <a:noFill/>
          </p:spPr>
          <p:txBody>
            <a:bodyPr wrap="square" rtlCol="0">
              <a:spAutoFit/>
            </a:bodyPr>
            <a:lstStyle/>
            <a:p>
              <a:pPr algn="ctr"/>
              <a:r>
                <a:rPr lang="en-US" sz="900" b="1" dirty="0" smtClean="0">
                  <a:solidFill>
                    <a:schemeClr val="bg1"/>
                  </a:solidFill>
                  <a:latin typeface="Arial" charset="0"/>
                  <a:ea typeface="Arial" charset="0"/>
                  <a:cs typeface="Arial" charset="0"/>
                </a:rPr>
                <a:t>HIGH PERFORMANCE</a:t>
              </a:r>
              <a:endParaRPr lang="en-US" sz="900" b="1" dirty="0">
                <a:solidFill>
                  <a:schemeClr val="bg1"/>
                </a:solidFill>
                <a:latin typeface="Arial" charset="0"/>
                <a:ea typeface="Arial" charset="0"/>
                <a:cs typeface="Arial" charset="0"/>
              </a:endParaRPr>
            </a:p>
          </p:txBody>
        </p:sp>
      </p:grpSp>
      <p:grpSp>
        <p:nvGrpSpPr>
          <p:cNvPr id="125" name="Group 124"/>
          <p:cNvGrpSpPr/>
          <p:nvPr/>
        </p:nvGrpSpPr>
        <p:grpSpPr>
          <a:xfrm>
            <a:off x="2308191" y="4266859"/>
            <a:ext cx="1805741" cy="462246"/>
            <a:chOff x="4605131" y="5952019"/>
            <a:chExt cx="3299381" cy="844599"/>
          </a:xfrm>
        </p:grpSpPr>
        <p:grpSp>
          <p:nvGrpSpPr>
            <p:cNvPr id="126" name="Group 125"/>
            <p:cNvGrpSpPr/>
            <p:nvPr/>
          </p:nvGrpSpPr>
          <p:grpSpPr>
            <a:xfrm>
              <a:off x="4605131" y="5952019"/>
              <a:ext cx="1175865" cy="784664"/>
              <a:chOff x="4605131" y="5952019"/>
              <a:chExt cx="1175865" cy="784664"/>
            </a:xfrm>
          </p:grpSpPr>
          <p:pic>
            <p:nvPicPr>
              <p:cNvPr id="130" name="Picture 129"/>
              <p:cNvPicPr>
                <a:picLocks noChangeAspect="1"/>
              </p:cNvPicPr>
              <p:nvPr/>
            </p:nvPicPr>
            <p:blipFill>
              <a:blip r:embed="rId3" cstate="print">
                <a:biLevel thresh="75000"/>
                <a:extLst>
                  <a:ext uri="{28A0092B-C50C-407E-A947-70E740481C1C}">
                    <a14:useLocalDpi xmlns:a14="http://schemas.microsoft.com/office/drawing/2010/main"/>
                  </a:ext>
                </a:extLst>
              </a:blip>
              <a:stretch>
                <a:fillRect/>
              </a:stretch>
            </p:blipFill>
            <p:spPr>
              <a:xfrm>
                <a:off x="4605131" y="5952019"/>
                <a:ext cx="1175865" cy="732630"/>
              </a:xfrm>
              <a:prstGeom prst="rect">
                <a:avLst/>
              </a:prstGeom>
            </p:spPr>
          </p:pic>
          <p:sp>
            <p:nvSpPr>
              <p:cNvPr id="131" name="TextBox 130"/>
              <p:cNvSpPr txBox="1"/>
              <p:nvPr/>
            </p:nvSpPr>
            <p:spPr>
              <a:xfrm>
                <a:off x="4671556" y="6230561"/>
                <a:ext cx="1074234" cy="506122"/>
              </a:xfrm>
              <a:prstGeom prst="rect">
                <a:avLst/>
              </a:prstGeom>
              <a:noFill/>
            </p:spPr>
            <p:txBody>
              <a:bodyPr wrap="square" rtlCol="0">
                <a:spAutoFit/>
              </a:bodyPr>
              <a:lstStyle/>
              <a:p>
                <a:r>
                  <a:rPr lang="en-US" sz="1200" dirty="0">
                    <a:solidFill>
                      <a:srgbClr val="002060"/>
                    </a:solidFill>
                    <a:latin typeface="Arial" charset="0"/>
                    <a:ea typeface="Arial" charset="0"/>
                    <a:cs typeface="Arial" charset="0"/>
                  </a:rPr>
                  <a:t>Cloud</a:t>
                </a:r>
              </a:p>
            </p:txBody>
          </p:sp>
        </p:grpSp>
        <p:grpSp>
          <p:nvGrpSpPr>
            <p:cNvPr id="127" name="Group 126"/>
            <p:cNvGrpSpPr/>
            <p:nvPr/>
          </p:nvGrpSpPr>
          <p:grpSpPr>
            <a:xfrm>
              <a:off x="5574151" y="5972488"/>
              <a:ext cx="2330361" cy="824130"/>
              <a:chOff x="5574765" y="5985495"/>
              <a:chExt cx="2330361" cy="824130"/>
            </a:xfrm>
          </p:grpSpPr>
          <p:pic>
            <p:nvPicPr>
              <p:cNvPr id="128" name="Picture 127"/>
              <p:cNvPicPr>
                <a:picLocks noChangeAspect="1"/>
              </p:cNvPicPr>
              <p:nvPr/>
            </p:nvPicPr>
            <p:blipFill>
              <a:blip r:embed="rId4" cstate="print">
                <a:biLevel thresh="75000"/>
                <a:extLst>
                  <a:ext uri="{28A0092B-C50C-407E-A947-70E740481C1C}">
                    <a14:useLocalDpi xmlns:a14="http://schemas.microsoft.com/office/drawing/2010/main"/>
                  </a:ext>
                </a:extLst>
              </a:blip>
              <a:stretch>
                <a:fillRect/>
              </a:stretch>
            </p:blipFill>
            <p:spPr>
              <a:xfrm>
                <a:off x="5574765" y="5985495"/>
                <a:ext cx="540213" cy="672565"/>
              </a:xfrm>
              <a:prstGeom prst="rect">
                <a:avLst/>
              </a:prstGeom>
            </p:spPr>
          </p:pic>
          <p:sp>
            <p:nvSpPr>
              <p:cNvPr id="129" name="TextBox 128"/>
              <p:cNvSpPr txBox="1"/>
              <p:nvPr/>
            </p:nvSpPr>
            <p:spPr>
              <a:xfrm>
                <a:off x="5962648" y="6303503"/>
                <a:ext cx="1942478" cy="506122"/>
              </a:xfrm>
              <a:prstGeom prst="rect">
                <a:avLst/>
              </a:prstGeom>
              <a:noFill/>
            </p:spPr>
            <p:txBody>
              <a:bodyPr wrap="none" rtlCol="0">
                <a:spAutoFit/>
              </a:bodyPr>
              <a:lstStyle/>
              <a:p>
                <a:r>
                  <a:rPr lang="en-US" sz="1200" dirty="0">
                    <a:solidFill>
                      <a:srgbClr val="25374D"/>
                    </a:solidFill>
                    <a:latin typeface="Arial" charset="0"/>
                    <a:ea typeface="Arial" charset="0"/>
                    <a:cs typeface="Arial" charset="0"/>
                  </a:rPr>
                  <a:t>On-premises</a:t>
                </a:r>
              </a:p>
            </p:txBody>
          </p:sp>
        </p:grpSp>
      </p:grpSp>
      <p:pic>
        <p:nvPicPr>
          <p:cNvPr id="133" name="Picture 13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31017" y="1426277"/>
            <a:ext cx="1241898" cy="274769"/>
          </a:xfrm>
          <a:prstGeom prst="rect">
            <a:avLst/>
          </a:prstGeom>
        </p:spPr>
      </p:pic>
      <p:grpSp>
        <p:nvGrpSpPr>
          <p:cNvPr id="17" name="Group 16"/>
          <p:cNvGrpSpPr/>
          <p:nvPr/>
        </p:nvGrpSpPr>
        <p:grpSpPr>
          <a:xfrm>
            <a:off x="0" y="1375165"/>
            <a:ext cx="910591" cy="2923525"/>
            <a:chOff x="32796" y="1146724"/>
            <a:chExt cx="910591" cy="2923525"/>
          </a:xfrm>
        </p:grpSpPr>
        <p:sp>
          <p:nvSpPr>
            <p:cNvPr id="105" name="TextBox 104"/>
            <p:cNvSpPr txBox="1"/>
            <p:nvPr/>
          </p:nvSpPr>
          <p:spPr>
            <a:xfrm>
              <a:off x="145690" y="1504778"/>
              <a:ext cx="684803" cy="369332"/>
            </a:xfrm>
            <a:prstGeom prst="rect">
              <a:avLst/>
            </a:prstGeom>
            <a:noFill/>
          </p:spPr>
          <p:txBody>
            <a:bodyPr wrap="none" rtlCol="0">
              <a:spAutoFit/>
            </a:bodyPr>
            <a:lstStyle/>
            <a:p>
              <a:pPr algn="r"/>
              <a:r>
                <a:rPr lang="en-US" sz="900" dirty="0" smtClean="0">
                  <a:solidFill>
                    <a:schemeClr val="accent2"/>
                  </a:solidFill>
                  <a:latin typeface="Arial" charset="0"/>
                  <a:ea typeface="Arial" charset="0"/>
                  <a:cs typeface="Arial" charset="0"/>
                </a:rPr>
                <a:t>Business </a:t>
              </a:r>
            </a:p>
            <a:p>
              <a:pPr algn="r"/>
              <a:r>
                <a:rPr lang="en-US" sz="900" dirty="0" smtClean="0">
                  <a:solidFill>
                    <a:schemeClr val="accent2"/>
                  </a:solidFill>
                  <a:latin typeface="Arial" charset="0"/>
                  <a:ea typeface="Arial" charset="0"/>
                  <a:cs typeface="Arial" charset="0"/>
                </a:rPr>
                <a:t>Analyst</a:t>
              </a:r>
              <a:endParaRPr lang="en-US" sz="900" dirty="0">
                <a:solidFill>
                  <a:schemeClr val="accent2"/>
                </a:solidFill>
                <a:latin typeface="Arial" charset="0"/>
                <a:ea typeface="Arial" charset="0"/>
                <a:cs typeface="Arial" charset="0"/>
              </a:endParaRPr>
            </a:p>
          </p:txBody>
        </p:sp>
        <p:sp>
          <p:nvSpPr>
            <p:cNvPr id="107" name="TextBox 106"/>
            <p:cNvSpPr txBox="1"/>
            <p:nvPr/>
          </p:nvSpPr>
          <p:spPr>
            <a:xfrm>
              <a:off x="177750" y="2074970"/>
              <a:ext cx="620683" cy="369332"/>
            </a:xfrm>
            <a:prstGeom prst="rect">
              <a:avLst/>
            </a:prstGeom>
            <a:noFill/>
          </p:spPr>
          <p:txBody>
            <a:bodyPr wrap="none" rtlCol="0">
              <a:spAutoFit/>
            </a:bodyPr>
            <a:lstStyle/>
            <a:p>
              <a:pPr algn="r"/>
              <a:r>
                <a:rPr lang="en-US" sz="900" dirty="0" smtClean="0">
                  <a:solidFill>
                    <a:schemeClr val="accent2"/>
                  </a:solidFill>
                  <a:latin typeface="Arial" charset="0"/>
                  <a:ea typeface="Arial" charset="0"/>
                  <a:cs typeface="Arial" charset="0"/>
                </a:rPr>
                <a:t>Data </a:t>
              </a:r>
            </a:p>
            <a:p>
              <a:pPr algn="r"/>
              <a:r>
                <a:rPr lang="en-US" sz="900" dirty="0" smtClean="0">
                  <a:solidFill>
                    <a:schemeClr val="accent2"/>
                  </a:solidFill>
                  <a:latin typeface="Arial" charset="0"/>
                  <a:ea typeface="Arial" charset="0"/>
                  <a:cs typeface="Arial" charset="0"/>
                </a:rPr>
                <a:t>Scientist</a:t>
              </a:r>
              <a:endParaRPr lang="en-US" sz="900" dirty="0">
                <a:solidFill>
                  <a:schemeClr val="accent2"/>
                </a:solidFill>
                <a:latin typeface="Arial" charset="0"/>
                <a:ea typeface="Arial" charset="0"/>
                <a:cs typeface="Arial" charset="0"/>
              </a:endParaRPr>
            </a:p>
          </p:txBody>
        </p:sp>
        <p:sp>
          <p:nvSpPr>
            <p:cNvPr id="108" name="TextBox 107"/>
            <p:cNvSpPr txBox="1"/>
            <p:nvPr/>
          </p:nvSpPr>
          <p:spPr>
            <a:xfrm>
              <a:off x="132866" y="2724319"/>
              <a:ext cx="710451" cy="230832"/>
            </a:xfrm>
            <a:prstGeom prst="rect">
              <a:avLst/>
            </a:prstGeom>
            <a:noFill/>
          </p:spPr>
          <p:txBody>
            <a:bodyPr wrap="none" rtlCol="0">
              <a:spAutoFit/>
            </a:bodyPr>
            <a:lstStyle/>
            <a:p>
              <a:pPr algn="r"/>
              <a:r>
                <a:rPr lang="en-US" sz="900" dirty="0" smtClean="0">
                  <a:solidFill>
                    <a:schemeClr val="accent2"/>
                  </a:solidFill>
                  <a:latin typeface="Arial" charset="0"/>
                  <a:ea typeface="Arial" charset="0"/>
                  <a:cs typeface="Arial" charset="0"/>
                </a:rPr>
                <a:t>Developer</a:t>
              </a:r>
              <a:endParaRPr lang="en-US" sz="900" dirty="0">
                <a:solidFill>
                  <a:schemeClr val="accent2"/>
                </a:solidFill>
                <a:latin typeface="Arial" charset="0"/>
                <a:ea typeface="Arial" charset="0"/>
                <a:cs typeface="Arial" charset="0"/>
              </a:endParaRPr>
            </a:p>
          </p:txBody>
        </p:sp>
        <p:sp>
          <p:nvSpPr>
            <p:cNvPr id="109" name="TextBox 108"/>
            <p:cNvSpPr txBox="1"/>
            <p:nvPr/>
          </p:nvSpPr>
          <p:spPr>
            <a:xfrm>
              <a:off x="164926" y="3220621"/>
              <a:ext cx="646331" cy="369332"/>
            </a:xfrm>
            <a:prstGeom prst="rect">
              <a:avLst/>
            </a:prstGeom>
            <a:noFill/>
          </p:spPr>
          <p:txBody>
            <a:bodyPr wrap="none" rtlCol="0">
              <a:spAutoFit/>
            </a:bodyPr>
            <a:lstStyle/>
            <a:p>
              <a:pPr algn="r"/>
              <a:r>
                <a:rPr lang="en-US" sz="900" dirty="0" smtClean="0">
                  <a:solidFill>
                    <a:schemeClr val="accent2"/>
                  </a:solidFill>
                  <a:latin typeface="Arial" charset="0"/>
                  <a:ea typeface="Arial" charset="0"/>
                  <a:cs typeface="Arial" charset="0"/>
                </a:rPr>
                <a:t>Data</a:t>
              </a:r>
            </a:p>
            <a:p>
              <a:pPr algn="r"/>
              <a:r>
                <a:rPr lang="en-US" sz="900" dirty="0" smtClean="0">
                  <a:solidFill>
                    <a:schemeClr val="accent2"/>
                  </a:solidFill>
                  <a:latin typeface="Arial" charset="0"/>
                  <a:ea typeface="Arial" charset="0"/>
                  <a:cs typeface="Arial" charset="0"/>
                </a:rPr>
                <a:t>Engineer</a:t>
              </a:r>
              <a:endParaRPr lang="en-US" sz="900" dirty="0">
                <a:solidFill>
                  <a:schemeClr val="accent2"/>
                </a:solidFill>
                <a:latin typeface="Arial" charset="0"/>
                <a:ea typeface="Arial" charset="0"/>
                <a:cs typeface="Arial" charset="0"/>
              </a:endParaRPr>
            </a:p>
          </p:txBody>
        </p:sp>
        <p:sp>
          <p:nvSpPr>
            <p:cNvPr id="110" name="TextBox 109"/>
            <p:cNvSpPr txBox="1"/>
            <p:nvPr/>
          </p:nvSpPr>
          <p:spPr>
            <a:xfrm>
              <a:off x="187368" y="3839417"/>
              <a:ext cx="601447" cy="230832"/>
            </a:xfrm>
            <a:prstGeom prst="rect">
              <a:avLst/>
            </a:prstGeom>
            <a:noFill/>
          </p:spPr>
          <p:txBody>
            <a:bodyPr wrap="none" rtlCol="0">
              <a:spAutoFit/>
            </a:bodyPr>
            <a:lstStyle/>
            <a:p>
              <a:pPr algn="r"/>
              <a:r>
                <a:rPr lang="en-US" sz="900" dirty="0" smtClean="0">
                  <a:solidFill>
                    <a:schemeClr val="accent2"/>
                  </a:solidFill>
                  <a:latin typeface="Arial" charset="0"/>
                  <a:ea typeface="Arial" charset="0"/>
                  <a:cs typeface="Arial" charset="0"/>
                </a:rPr>
                <a:t>DevOp</a:t>
              </a:r>
              <a:r>
                <a:rPr lang="en-US" sz="900" dirty="0">
                  <a:solidFill>
                    <a:schemeClr val="accent2"/>
                  </a:solidFill>
                  <a:latin typeface="Arial" charset="0"/>
                  <a:ea typeface="Arial" charset="0"/>
                  <a:cs typeface="Arial" charset="0"/>
                </a:rPr>
                <a:t>s</a:t>
              </a:r>
            </a:p>
          </p:txBody>
        </p:sp>
        <p:sp>
          <p:nvSpPr>
            <p:cNvPr id="111" name="TextBox 110"/>
            <p:cNvSpPr txBox="1"/>
            <p:nvPr/>
          </p:nvSpPr>
          <p:spPr>
            <a:xfrm>
              <a:off x="32796" y="1146724"/>
              <a:ext cx="910591" cy="369332"/>
            </a:xfrm>
            <a:prstGeom prst="rect">
              <a:avLst/>
            </a:prstGeom>
            <a:noFill/>
          </p:spPr>
          <p:txBody>
            <a:bodyPr wrap="square" rtlCol="0">
              <a:spAutoFit/>
            </a:bodyPr>
            <a:lstStyle/>
            <a:p>
              <a:pPr algn="ctr"/>
              <a:r>
                <a:rPr lang="en-US" sz="900" b="1" dirty="0" smtClean="0">
                  <a:solidFill>
                    <a:schemeClr val="accent2"/>
                  </a:solidFill>
                  <a:latin typeface="Arial" charset="0"/>
                  <a:ea typeface="Arial" charset="0"/>
                  <a:cs typeface="Arial" charset="0"/>
                </a:rPr>
                <a:t>Data Science </a:t>
              </a:r>
            </a:p>
            <a:p>
              <a:pPr algn="ctr"/>
              <a:r>
                <a:rPr lang="en-US" sz="900" b="1" dirty="0" smtClean="0">
                  <a:solidFill>
                    <a:schemeClr val="accent2"/>
                  </a:solidFill>
                  <a:latin typeface="Arial" charset="0"/>
                  <a:ea typeface="Arial" charset="0"/>
                  <a:cs typeface="Arial" charset="0"/>
                </a:rPr>
                <a:t>Team</a:t>
              </a:r>
              <a:endParaRPr lang="en-US" sz="900" b="1" dirty="0">
                <a:solidFill>
                  <a:schemeClr val="accent2"/>
                </a:solidFill>
                <a:latin typeface="Arial" charset="0"/>
                <a:ea typeface="Arial" charset="0"/>
                <a:cs typeface="Arial" charset="0"/>
              </a:endParaRPr>
            </a:p>
          </p:txBody>
        </p:sp>
      </p:grpSp>
      <p:pic>
        <p:nvPicPr>
          <p:cNvPr id="63" name="Picture 6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663547" y="1750276"/>
            <a:ext cx="416860" cy="487556"/>
          </a:xfrm>
          <a:prstGeom prst="rect">
            <a:avLst/>
          </a:prstGeom>
        </p:spPr>
      </p:pic>
      <p:pic>
        <p:nvPicPr>
          <p:cNvPr id="64" name="Picture 6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62249" y="3343900"/>
            <a:ext cx="419456" cy="490592"/>
          </a:xfrm>
          <a:prstGeom prst="rect">
            <a:avLst/>
          </a:prstGeom>
        </p:spPr>
      </p:pic>
      <p:pic>
        <p:nvPicPr>
          <p:cNvPr id="75" name="Picture 7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63547" y="2257592"/>
            <a:ext cx="416860" cy="487556"/>
          </a:xfrm>
          <a:prstGeom prst="rect">
            <a:avLst/>
          </a:prstGeom>
        </p:spPr>
      </p:pic>
      <p:pic>
        <p:nvPicPr>
          <p:cNvPr id="76" name="Picture 7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77142" y="3906299"/>
            <a:ext cx="389670" cy="455755"/>
          </a:xfrm>
          <a:prstGeom prst="rect">
            <a:avLst/>
          </a:prstGeom>
        </p:spPr>
      </p:pic>
      <p:pic>
        <p:nvPicPr>
          <p:cNvPr id="78" name="Picture 7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677142" y="2807444"/>
            <a:ext cx="389670" cy="455755"/>
          </a:xfrm>
          <a:prstGeom prst="rect">
            <a:avLst/>
          </a:prstGeom>
        </p:spPr>
      </p:pic>
    </p:spTree>
    <p:extLst>
      <p:ext uri="{BB962C8B-B14F-4D97-AF65-F5344CB8AC3E}">
        <p14:creationId xmlns:p14="http://schemas.microsoft.com/office/powerpoint/2010/main" val="185270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Group 113"/>
          <p:cNvGrpSpPr/>
          <p:nvPr/>
        </p:nvGrpSpPr>
        <p:grpSpPr>
          <a:xfrm>
            <a:off x="8183147" y="1456102"/>
            <a:ext cx="1152465" cy="1425177"/>
            <a:chOff x="8177770" y="1527336"/>
            <a:chExt cx="1152465" cy="1425177"/>
          </a:xfrm>
        </p:grpSpPr>
        <p:sp>
          <p:nvSpPr>
            <p:cNvPr id="21" name="TextBox 20"/>
            <p:cNvSpPr txBox="1"/>
            <p:nvPr/>
          </p:nvSpPr>
          <p:spPr>
            <a:xfrm>
              <a:off x="8222239" y="2029183"/>
              <a:ext cx="1107996" cy="923330"/>
            </a:xfrm>
            <a:prstGeom prst="rect">
              <a:avLst/>
            </a:prstGeom>
            <a:noFill/>
          </p:spPr>
          <p:txBody>
            <a:bodyPr wrap="none" rtlCol="0">
              <a:spAutoFit/>
            </a:bodyPr>
            <a:lstStyle/>
            <a:p>
              <a:pPr>
                <a:lnSpc>
                  <a:spcPct val="200000"/>
                </a:lnSpc>
              </a:pPr>
              <a:r>
                <a:rPr lang="en-US" sz="900" dirty="0">
                  <a:solidFill>
                    <a:schemeClr val="bg1"/>
                  </a:solidFill>
                  <a:latin typeface="Arial" charset="0"/>
                  <a:ea typeface="Arial" charset="0"/>
                  <a:cs typeface="Arial" charset="0"/>
                </a:rPr>
                <a:t>Governance	</a:t>
              </a:r>
              <a:endParaRPr lang="en-US" sz="900" dirty="0" smtClean="0">
                <a:solidFill>
                  <a:schemeClr val="bg1"/>
                </a:solidFill>
                <a:latin typeface="Arial" charset="0"/>
                <a:ea typeface="Arial" charset="0"/>
                <a:cs typeface="Arial" charset="0"/>
              </a:endParaRPr>
            </a:p>
            <a:p>
              <a:pPr>
                <a:lnSpc>
                  <a:spcPct val="200000"/>
                </a:lnSpc>
              </a:pPr>
              <a:r>
                <a:rPr lang="en-US" sz="900" dirty="0" smtClean="0">
                  <a:solidFill>
                    <a:schemeClr val="bg1"/>
                  </a:solidFill>
                  <a:latin typeface="Arial" charset="0"/>
                  <a:ea typeface="Arial" charset="0"/>
                  <a:cs typeface="Arial" charset="0"/>
                </a:rPr>
                <a:t>Provenance</a:t>
              </a:r>
            </a:p>
            <a:p>
              <a:pPr>
                <a:lnSpc>
                  <a:spcPct val="200000"/>
                </a:lnSpc>
              </a:pPr>
              <a:r>
                <a:rPr lang="en-US" sz="900" dirty="0" smtClean="0">
                  <a:solidFill>
                    <a:schemeClr val="bg1"/>
                  </a:solidFill>
                  <a:latin typeface="Arial" charset="0"/>
                  <a:ea typeface="Arial" charset="0"/>
                  <a:cs typeface="Arial" charset="0"/>
                </a:rPr>
                <a:t>Security</a:t>
              </a:r>
              <a:endParaRPr lang="en-US" sz="900" dirty="0">
                <a:solidFill>
                  <a:schemeClr val="bg1"/>
                </a:solidFill>
                <a:latin typeface="Arial" charset="0"/>
                <a:ea typeface="Arial" charset="0"/>
                <a:cs typeface="Arial" charset="0"/>
              </a:endParaRPr>
            </a:p>
          </p:txBody>
        </p:sp>
        <p:sp>
          <p:nvSpPr>
            <p:cNvPr id="83" name="TextBox 82"/>
            <p:cNvSpPr txBox="1"/>
            <p:nvPr/>
          </p:nvSpPr>
          <p:spPr>
            <a:xfrm>
              <a:off x="8177770" y="1527336"/>
              <a:ext cx="947695" cy="230832"/>
            </a:xfrm>
            <a:prstGeom prst="rect">
              <a:avLst/>
            </a:prstGeom>
            <a:noFill/>
          </p:spPr>
          <p:txBody>
            <a:bodyPr wrap="none" rtlCol="0">
              <a:spAutoFit/>
            </a:bodyPr>
            <a:lstStyle/>
            <a:p>
              <a:pPr algn="ctr"/>
              <a:r>
                <a:rPr lang="en-US" sz="900" b="1" dirty="0">
                  <a:solidFill>
                    <a:schemeClr val="bg1"/>
                  </a:solidFill>
                  <a:latin typeface="Arial" charset="0"/>
                  <a:ea typeface="Arial" charset="0"/>
                  <a:cs typeface="Arial" charset="0"/>
                </a:rPr>
                <a:t>OPERATIONS</a:t>
              </a: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147" y="0"/>
            <a:ext cx="8134723" cy="4889923"/>
          </a:xfrm>
          <a:prstGeom prst="rect">
            <a:avLst/>
          </a:prstGeom>
        </p:spPr>
      </p:pic>
    </p:spTree>
    <p:extLst>
      <p:ext uri="{BB962C8B-B14F-4D97-AF65-F5344CB8AC3E}">
        <p14:creationId xmlns:p14="http://schemas.microsoft.com/office/powerpoint/2010/main" val="3997042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30"/>
          <p:cNvSpPr>
            <a:spLocks noGrp="1"/>
          </p:cNvSpPr>
          <p:nvPr>
            <p:ph type="body" sz="quarter" idx="13"/>
          </p:nvPr>
        </p:nvSpPr>
        <p:spPr>
          <a:noFill/>
          <a:ln>
            <a:solidFill>
              <a:srgbClr val="E57200"/>
            </a:solidFill>
          </a:ln>
        </p:spPr>
        <p:txBody>
          <a:bodyPr/>
          <a:lstStyle/>
          <a:p>
            <a:pPr>
              <a:buClr>
                <a:srgbClr val="E57200"/>
              </a:buClr>
            </a:pPr>
            <a:r>
              <a:rPr lang="en-US" dirty="0"/>
              <a:t>Anaconda Distribution</a:t>
            </a:r>
          </a:p>
          <a:p>
            <a:pPr>
              <a:buClr>
                <a:srgbClr val="E57200"/>
              </a:buClr>
            </a:pPr>
            <a:r>
              <a:rPr lang="en-US" dirty="0"/>
              <a:t>Anaconda Scale</a:t>
            </a:r>
          </a:p>
          <a:p>
            <a:endParaRPr lang="en-US" dirty="0"/>
          </a:p>
        </p:txBody>
      </p:sp>
      <p:sp>
        <p:nvSpPr>
          <p:cNvPr id="6" name="Title 5"/>
          <p:cNvSpPr>
            <a:spLocks noGrp="1"/>
          </p:cNvSpPr>
          <p:nvPr>
            <p:ph type="title"/>
          </p:nvPr>
        </p:nvSpPr>
        <p:spPr/>
        <p:txBody>
          <a:bodyPr>
            <a:normAutofit/>
          </a:bodyPr>
          <a:lstStyle/>
          <a:p>
            <a:r>
              <a:rPr lang="en-US" dirty="0" smtClean="0">
                <a:solidFill>
                  <a:schemeClr val="accent2"/>
                </a:solidFill>
              </a:rPr>
              <a:t>Anaconda Powers</a:t>
            </a:r>
            <a:endParaRPr lang="en-US" dirty="0"/>
          </a:p>
        </p:txBody>
      </p:sp>
      <p:sp>
        <p:nvSpPr>
          <p:cNvPr id="24" name="Text Placeholder 23"/>
          <p:cNvSpPr>
            <a:spLocks noGrp="1"/>
          </p:cNvSpPr>
          <p:nvPr>
            <p:ph type="body" sz="quarter" idx="10"/>
          </p:nvPr>
        </p:nvSpPr>
        <p:spPr/>
        <p:txBody>
          <a:bodyPr/>
          <a:lstStyle/>
          <a:p>
            <a:r>
              <a:rPr lang="en-US" dirty="0" smtClean="0"/>
              <a:t>OPEN DATA SCIENCE</a:t>
            </a:r>
            <a:endParaRPr lang="en-US" dirty="0"/>
          </a:p>
        </p:txBody>
      </p:sp>
      <p:sp>
        <p:nvSpPr>
          <p:cNvPr id="26" name="Text Placeholder 25"/>
          <p:cNvSpPr>
            <a:spLocks noGrp="1"/>
          </p:cNvSpPr>
          <p:nvPr>
            <p:ph type="body" sz="quarter" idx="11"/>
          </p:nvPr>
        </p:nvSpPr>
        <p:spPr/>
        <p:txBody>
          <a:bodyPr/>
          <a:lstStyle/>
          <a:p>
            <a:r>
              <a:rPr lang="en-US" dirty="0" smtClean="0"/>
              <a:t>DATA SCIENCE COLLABORATION</a:t>
            </a:r>
            <a:endParaRPr lang="en-US" dirty="0"/>
          </a:p>
        </p:txBody>
      </p:sp>
      <p:sp>
        <p:nvSpPr>
          <p:cNvPr id="30" name="Text Placeholder 29"/>
          <p:cNvSpPr>
            <a:spLocks noGrp="1"/>
          </p:cNvSpPr>
          <p:nvPr>
            <p:ph type="body" sz="quarter" idx="12"/>
          </p:nvPr>
        </p:nvSpPr>
        <p:spPr/>
        <p:txBody>
          <a:bodyPr/>
          <a:lstStyle/>
          <a:p>
            <a:r>
              <a:rPr lang="en-US" dirty="0" smtClean="0"/>
              <a:t>SELF-SERVICE DATA SCIENCE</a:t>
            </a:r>
            <a:endParaRPr lang="en-US" dirty="0"/>
          </a:p>
        </p:txBody>
      </p:sp>
      <p:sp>
        <p:nvSpPr>
          <p:cNvPr id="32" name="Text Placeholder 31"/>
          <p:cNvSpPr>
            <a:spLocks noGrp="1"/>
          </p:cNvSpPr>
          <p:nvPr>
            <p:ph type="body" sz="quarter" idx="14"/>
          </p:nvPr>
        </p:nvSpPr>
        <p:spPr>
          <a:noFill/>
          <a:ln>
            <a:solidFill>
              <a:srgbClr val="605F9D"/>
            </a:solidFill>
          </a:ln>
        </p:spPr>
        <p:txBody>
          <a:bodyPr/>
          <a:lstStyle/>
          <a:p>
            <a:pPr>
              <a:buClr>
                <a:srgbClr val="605F9D"/>
              </a:buClr>
            </a:pPr>
            <a:r>
              <a:rPr lang="en-US" dirty="0"/>
              <a:t>Anaconda Enterprise Notebooks</a:t>
            </a:r>
          </a:p>
          <a:p>
            <a:endParaRPr lang="en-US" dirty="0"/>
          </a:p>
        </p:txBody>
      </p:sp>
      <p:sp>
        <p:nvSpPr>
          <p:cNvPr id="33" name="Text Placeholder 32"/>
          <p:cNvSpPr>
            <a:spLocks noGrp="1"/>
          </p:cNvSpPr>
          <p:nvPr>
            <p:ph type="body" sz="quarter" idx="15"/>
          </p:nvPr>
        </p:nvSpPr>
        <p:spPr>
          <a:noFill/>
          <a:ln>
            <a:solidFill>
              <a:srgbClr val="BB2031"/>
            </a:solidFill>
          </a:ln>
        </p:spPr>
        <p:txBody>
          <a:bodyPr/>
          <a:lstStyle/>
          <a:p>
            <a:pPr>
              <a:buClr>
                <a:srgbClr val="BB2031"/>
              </a:buClr>
            </a:pPr>
            <a:r>
              <a:rPr lang="en-US" dirty="0"/>
              <a:t>Anaconda Fusion </a:t>
            </a:r>
          </a:p>
          <a:p>
            <a:pPr>
              <a:buClr>
                <a:srgbClr val="BB2031"/>
              </a:buClr>
            </a:pPr>
            <a:r>
              <a:rPr lang="en-US" dirty="0"/>
              <a:t>Anaconda Mosaic</a:t>
            </a:r>
          </a:p>
          <a:p>
            <a:pPr marL="0" indent="0">
              <a:buNone/>
            </a:pPr>
            <a:endParaRPr lang="en-US" dirty="0"/>
          </a:p>
        </p:txBody>
      </p:sp>
      <p:sp>
        <p:nvSpPr>
          <p:cNvPr id="34" name="Text Placeholder 33"/>
          <p:cNvSpPr>
            <a:spLocks noGrp="1"/>
          </p:cNvSpPr>
          <p:nvPr>
            <p:ph type="body" sz="quarter" idx="16"/>
          </p:nvPr>
        </p:nvSpPr>
        <p:spPr/>
        <p:txBody>
          <a:bodyPr/>
          <a:lstStyle/>
          <a:p>
            <a:r>
              <a:rPr lang="en-US" dirty="0" smtClean="0"/>
              <a:t>DATA SCIENCE DEPLOYMENT</a:t>
            </a:r>
            <a:endParaRPr lang="en-US" dirty="0"/>
          </a:p>
        </p:txBody>
      </p:sp>
      <p:sp>
        <p:nvSpPr>
          <p:cNvPr id="35" name="Text Placeholder 34"/>
          <p:cNvSpPr>
            <a:spLocks noGrp="1"/>
          </p:cNvSpPr>
          <p:nvPr>
            <p:ph type="body" sz="quarter" idx="17"/>
          </p:nvPr>
        </p:nvSpPr>
        <p:spPr>
          <a:noFill/>
          <a:ln>
            <a:solidFill>
              <a:schemeClr val="accent1"/>
            </a:solidFill>
          </a:ln>
        </p:spPr>
        <p:txBody>
          <a:bodyPr/>
          <a:lstStyle/>
          <a:p>
            <a:r>
              <a:rPr lang="en-US" dirty="0"/>
              <a:t>Anaconda Repository </a:t>
            </a:r>
          </a:p>
          <a:p>
            <a:r>
              <a:rPr lang="en-US" dirty="0"/>
              <a:t>Anaconda Accelerate</a:t>
            </a:r>
          </a:p>
          <a:p>
            <a:endParaRPr lang="en-US" dirty="0"/>
          </a:p>
        </p:txBody>
      </p:sp>
    </p:spTree>
    <p:extLst>
      <p:ext uri="{BB962C8B-B14F-4D97-AF65-F5344CB8AC3E}">
        <p14:creationId xmlns:p14="http://schemas.microsoft.com/office/powerpoint/2010/main" val="16233613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bg/>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3">
                                            <p:bg/>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xEl>
                                              <p:pRg st="0" end="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5">
                                            <p:bg/>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xEl>
                                              <p:pRg st="0" end="0"/>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animBg="1"/>
      <p:bldP spid="24" grpId="0" build="p"/>
      <p:bldP spid="26" grpId="0" build="p"/>
      <p:bldP spid="30" grpId="0" build="p"/>
      <p:bldP spid="32" grpId="0" build="p" animBg="1"/>
      <p:bldP spid="33" grpId="0" build="p" animBg="1"/>
      <p:bldP spid="34" grpId="0" build="p"/>
      <p:bldP spid="35" grpId="0"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0" cap="none" dirty="0" smtClean="0">
                <a:solidFill>
                  <a:schemeClr val="accent2"/>
                </a:solidFill>
              </a:rPr>
              <a:t>Open Data Science</a:t>
            </a:r>
            <a:endParaRPr lang="en-US" b="0" cap="none" dirty="0">
              <a:solidFill>
                <a:schemeClr val="accent2"/>
              </a:solidFill>
            </a:endParaRPr>
          </a:p>
        </p:txBody>
      </p:sp>
      <p:sp>
        <p:nvSpPr>
          <p:cNvPr id="6" name="Text Placeholder 5"/>
          <p:cNvSpPr>
            <a:spLocks noGrp="1"/>
          </p:cNvSpPr>
          <p:nvPr>
            <p:ph type="body" idx="1"/>
          </p:nvPr>
        </p:nvSpPr>
        <p:spPr/>
        <p:txBody>
          <a:bodyPr/>
          <a:lstStyle/>
          <a:p>
            <a:r>
              <a:rPr lang="en-US" dirty="0" smtClean="0">
                <a:solidFill>
                  <a:schemeClr val="accent1"/>
                </a:solidFill>
              </a:rPr>
              <a:t>Introduction to</a:t>
            </a:r>
            <a:endParaRPr lang="en-US" dirty="0">
              <a:solidFill>
                <a:schemeClr val="accent1"/>
              </a:solidFill>
            </a:endParaRPr>
          </a:p>
        </p:txBody>
      </p:sp>
    </p:spTree>
    <p:extLst>
      <p:ext uri="{BB962C8B-B14F-4D97-AF65-F5344CB8AC3E}">
        <p14:creationId xmlns:p14="http://schemas.microsoft.com/office/powerpoint/2010/main" val="8286216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noFill/>
          <a:ln>
            <a:solidFill>
              <a:srgbClr val="E57200"/>
            </a:solidFill>
          </a:ln>
        </p:spPr>
        <p:txBody>
          <a:bodyPr>
            <a:normAutofit fontScale="85000" lnSpcReduction="20000"/>
          </a:bodyPr>
          <a:lstStyle/>
          <a:p>
            <a:pPr marL="0" indent="0">
              <a:buNone/>
            </a:pPr>
            <a:r>
              <a:rPr lang="en-US" sz="1100" dirty="0"/>
              <a:t>Anaconda Distribution</a:t>
            </a:r>
          </a:p>
          <a:p>
            <a:pPr marL="182880" lvl="1" indent="-91440">
              <a:buClr>
                <a:srgbClr val="E57200"/>
              </a:buClr>
              <a:buFont typeface="Arial" charset="0"/>
              <a:buChar char="•"/>
            </a:pPr>
            <a:r>
              <a:rPr lang="en-US" sz="1100" dirty="0"/>
              <a:t>High performance Python &amp; R</a:t>
            </a:r>
          </a:p>
          <a:p>
            <a:pPr marL="182880" lvl="1" indent="-91440">
              <a:buClr>
                <a:srgbClr val="E57200"/>
              </a:buClr>
              <a:buFont typeface="Arial" charset="0"/>
              <a:buChar char="•"/>
            </a:pPr>
            <a:r>
              <a:rPr lang="en-US" sz="1100" dirty="0"/>
              <a:t>720+ data science packages</a:t>
            </a:r>
          </a:p>
          <a:p>
            <a:pPr marL="182880" lvl="1" indent="-91440">
              <a:buClr>
                <a:srgbClr val="E57200"/>
              </a:buClr>
              <a:buFont typeface="Arial" charset="0"/>
              <a:buChar char="•"/>
            </a:pPr>
            <a:r>
              <a:rPr lang="en-US" sz="1100" dirty="0"/>
              <a:t>Cross-platform package, dependency &amp; environments</a:t>
            </a:r>
          </a:p>
          <a:p>
            <a:pPr marL="182880" lvl="1" indent="-91440">
              <a:buClr>
                <a:srgbClr val="E57200"/>
              </a:buClr>
              <a:buFont typeface="Arial" charset="0"/>
              <a:buChar char="•"/>
            </a:pPr>
            <a:r>
              <a:rPr lang="en-US" sz="1100" dirty="0"/>
              <a:t>Community driven package repository collaboration </a:t>
            </a:r>
          </a:p>
          <a:p>
            <a:pPr marL="0" indent="0">
              <a:buNone/>
            </a:pPr>
            <a:r>
              <a:rPr lang="en-US" sz="1100" dirty="0"/>
              <a:t>Anaconda Scale </a:t>
            </a:r>
          </a:p>
          <a:p>
            <a:pPr marL="182880" lvl="1" indent="-91440">
              <a:buClr>
                <a:srgbClr val="E57200"/>
              </a:buClr>
              <a:buFont typeface="Arial" charset="0"/>
              <a:buChar char="•"/>
            </a:pPr>
            <a:r>
              <a:rPr lang="en-US" sz="1100" dirty="0" err="1"/>
              <a:t>Hadoop</a:t>
            </a:r>
            <a:r>
              <a:rPr lang="en-US" sz="1100" dirty="0"/>
              <a:t> &amp; Spark integration</a:t>
            </a:r>
          </a:p>
          <a:p>
            <a:pPr marL="182880" lvl="1" indent="-91440">
              <a:buClr>
                <a:srgbClr val="E57200"/>
              </a:buClr>
              <a:buFont typeface="Arial" charset="0"/>
              <a:buChar char="•"/>
            </a:pPr>
            <a:r>
              <a:rPr lang="en-US" sz="1100" dirty="0"/>
              <a:t>Scalable distributed processing framework</a:t>
            </a:r>
          </a:p>
          <a:p>
            <a:pPr marL="182880" lvl="1" indent="-91440">
              <a:buClr>
                <a:srgbClr val="E57200"/>
              </a:buClr>
              <a:buFont typeface="Arial" charset="0"/>
              <a:buChar char="•"/>
            </a:pPr>
            <a:r>
              <a:rPr lang="en-US" sz="1100" dirty="0"/>
              <a:t>Integration with resource management &amp; data stores</a:t>
            </a:r>
          </a:p>
          <a:p>
            <a:pPr marL="182880" lvl="1" indent="-91440">
              <a:buClr>
                <a:srgbClr val="E57200"/>
              </a:buClr>
              <a:buFont typeface="Arial" charset="0"/>
              <a:buChar char="•"/>
            </a:pPr>
            <a:r>
              <a:rPr lang="en-US" sz="1100" dirty="0"/>
              <a:t>Self-service cluster launching</a:t>
            </a:r>
          </a:p>
          <a:p>
            <a:pPr marL="182880" lvl="1" indent="-91440">
              <a:buClr>
                <a:srgbClr val="E57200"/>
              </a:buClr>
              <a:buFont typeface="Arial" charset="0"/>
              <a:buChar char="•"/>
            </a:pPr>
            <a:r>
              <a:rPr lang="en-US" sz="1100" dirty="0"/>
              <a:t>Distributed package, dependency &amp; environments </a:t>
            </a:r>
          </a:p>
          <a:p>
            <a:pPr marL="0" indent="0">
              <a:buNone/>
            </a:pPr>
            <a:r>
              <a:rPr lang="en-US" sz="1100" dirty="0"/>
              <a:t>Anaconda Navigator</a:t>
            </a:r>
          </a:p>
          <a:p>
            <a:pPr marL="182880" lvl="1" indent="-91440">
              <a:buClr>
                <a:srgbClr val="E57200"/>
              </a:buClr>
              <a:buFont typeface="Arial" charset="0"/>
              <a:buChar char="•"/>
            </a:pPr>
            <a:r>
              <a:rPr lang="en-US" sz="1100" dirty="0"/>
              <a:t>Desktop Installer</a:t>
            </a:r>
          </a:p>
          <a:p>
            <a:pPr marL="0" indent="0">
              <a:buNone/>
            </a:pPr>
            <a:r>
              <a:rPr lang="en-US" sz="1100" dirty="0"/>
              <a:t>Anaconda Adam</a:t>
            </a:r>
          </a:p>
          <a:p>
            <a:pPr marL="182880" lvl="1" indent="-91440">
              <a:buClr>
                <a:srgbClr val="E57200"/>
              </a:buClr>
              <a:buFont typeface="Arial" charset="0"/>
              <a:buChar char="•"/>
            </a:pPr>
            <a:r>
              <a:rPr lang="en-US" sz="1100" dirty="0"/>
              <a:t>Server &amp; Cluster </a:t>
            </a:r>
            <a:r>
              <a:rPr lang="en-US" sz="1100" dirty="0" smtClean="0"/>
              <a:t>Installer</a:t>
            </a:r>
            <a:endParaRPr lang="en-US" sz="1100" dirty="0"/>
          </a:p>
        </p:txBody>
      </p:sp>
      <p:sp>
        <p:nvSpPr>
          <p:cNvPr id="6" name="Title 5"/>
          <p:cNvSpPr>
            <a:spLocks noGrp="1"/>
          </p:cNvSpPr>
          <p:nvPr>
            <p:ph type="title"/>
          </p:nvPr>
        </p:nvSpPr>
        <p:spPr/>
        <p:txBody>
          <a:bodyPr>
            <a:normAutofit/>
          </a:bodyPr>
          <a:lstStyle/>
          <a:p>
            <a:r>
              <a:rPr lang="en-US" dirty="0">
                <a:solidFill>
                  <a:schemeClr val="accent2"/>
                </a:solidFill>
              </a:rPr>
              <a:t>Anaconda Today</a:t>
            </a:r>
            <a:endParaRPr lang="en-US" dirty="0"/>
          </a:p>
        </p:txBody>
      </p:sp>
      <p:sp>
        <p:nvSpPr>
          <p:cNvPr id="2" name="Text Placeholder 1"/>
          <p:cNvSpPr>
            <a:spLocks noGrp="1"/>
          </p:cNvSpPr>
          <p:nvPr>
            <p:ph type="body" sz="quarter" idx="10"/>
          </p:nvPr>
        </p:nvSpPr>
        <p:spPr/>
        <p:txBody>
          <a:bodyPr/>
          <a:lstStyle/>
          <a:p>
            <a:r>
              <a:rPr lang="en-US" dirty="0" smtClean="0"/>
              <a:t>OPEN DATA SCIENCE</a:t>
            </a:r>
            <a:endParaRPr lang="en-US" dirty="0"/>
          </a:p>
        </p:txBody>
      </p:sp>
      <p:sp>
        <p:nvSpPr>
          <p:cNvPr id="3" name="Text Placeholder 2"/>
          <p:cNvSpPr>
            <a:spLocks noGrp="1"/>
          </p:cNvSpPr>
          <p:nvPr>
            <p:ph type="body" sz="quarter" idx="11"/>
          </p:nvPr>
        </p:nvSpPr>
        <p:spPr/>
        <p:txBody>
          <a:bodyPr/>
          <a:lstStyle/>
          <a:p>
            <a:r>
              <a:rPr lang="en-US" dirty="0" smtClean="0"/>
              <a:t>DATA SCIENCE COLLABORATION</a:t>
            </a:r>
            <a:endParaRPr lang="en-US" dirty="0"/>
          </a:p>
        </p:txBody>
      </p:sp>
      <p:sp>
        <p:nvSpPr>
          <p:cNvPr id="4" name="Text Placeholder 3"/>
          <p:cNvSpPr>
            <a:spLocks noGrp="1"/>
          </p:cNvSpPr>
          <p:nvPr>
            <p:ph type="body" sz="quarter" idx="12"/>
          </p:nvPr>
        </p:nvSpPr>
        <p:spPr/>
        <p:txBody>
          <a:bodyPr/>
          <a:lstStyle/>
          <a:p>
            <a:r>
              <a:rPr lang="en-US" dirty="0" smtClean="0"/>
              <a:t>SELF-SERVICE DATA SCIENCE</a:t>
            </a:r>
            <a:endParaRPr lang="en-US" dirty="0"/>
          </a:p>
        </p:txBody>
      </p:sp>
      <p:sp>
        <p:nvSpPr>
          <p:cNvPr id="7" name="Text Placeholder 6"/>
          <p:cNvSpPr>
            <a:spLocks noGrp="1"/>
          </p:cNvSpPr>
          <p:nvPr>
            <p:ph type="body" sz="quarter" idx="14"/>
          </p:nvPr>
        </p:nvSpPr>
        <p:spPr>
          <a:noFill/>
          <a:ln>
            <a:solidFill>
              <a:srgbClr val="605F9D"/>
            </a:solidFill>
          </a:ln>
        </p:spPr>
        <p:txBody>
          <a:bodyPr>
            <a:normAutofit/>
          </a:bodyPr>
          <a:lstStyle/>
          <a:p>
            <a:pPr marL="0" indent="0">
              <a:buNone/>
            </a:pPr>
            <a:r>
              <a:rPr lang="en-US" sz="900" dirty="0"/>
              <a:t>Anaconda Enterprise Notebooks</a:t>
            </a:r>
          </a:p>
          <a:p>
            <a:pPr marL="182880" indent="-91440">
              <a:buClr>
                <a:srgbClr val="605F9D"/>
              </a:buClr>
              <a:buFont typeface="Arial" charset="0"/>
              <a:buChar char="•"/>
            </a:pPr>
            <a:r>
              <a:rPr lang="en-US" sz="900" dirty="0"/>
              <a:t>Collaborative project based workflows for Python &amp; R</a:t>
            </a:r>
          </a:p>
          <a:p>
            <a:pPr marL="182880" indent="-91440">
              <a:buClr>
                <a:srgbClr val="605F9D"/>
              </a:buClr>
              <a:buFont typeface="Arial" charset="0"/>
              <a:buChar char="•"/>
            </a:pPr>
            <a:r>
              <a:rPr lang="en-US" sz="900" dirty="0"/>
              <a:t>Enterprise authentication &amp; </a:t>
            </a:r>
            <a:r>
              <a:rPr lang="en-US" sz="900" dirty="0" err="1"/>
              <a:t>permissioning</a:t>
            </a:r>
            <a:endParaRPr lang="en-US" sz="900" dirty="0"/>
          </a:p>
          <a:p>
            <a:pPr marL="182880" indent="-91440">
              <a:buClr>
                <a:srgbClr val="605F9D"/>
              </a:buClr>
              <a:buFont typeface="Arial" charset="0"/>
              <a:buChar char="•"/>
            </a:pPr>
            <a:r>
              <a:rPr lang="en-US" sz="900" dirty="0"/>
              <a:t>Notebook sharing, versioning, search, </a:t>
            </a:r>
            <a:r>
              <a:rPr lang="en-US" sz="900" dirty="0" smtClean="0"/>
              <a:t>differencing</a:t>
            </a:r>
            <a:endParaRPr lang="en-US" sz="900" dirty="0"/>
          </a:p>
        </p:txBody>
      </p:sp>
      <p:sp>
        <p:nvSpPr>
          <p:cNvPr id="8" name="Text Placeholder 7"/>
          <p:cNvSpPr>
            <a:spLocks noGrp="1"/>
          </p:cNvSpPr>
          <p:nvPr>
            <p:ph type="body" sz="quarter" idx="15"/>
          </p:nvPr>
        </p:nvSpPr>
        <p:spPr>
          <a:noFill/>
          <a:ln>
            <a:solidFill>
              <a:srgbClr val="BB2031"/>
            </a:solidFill>
          </a:ln>
        </p:spPr>
        <p:txBody>
          <a:bodyPr>
            <a:normAutofit/>
          </a:bodyPr>
          <a:lstStyle/>
          <a:p>
            <a:pPr marL="0" indent="0">
              <a:buNone/>
            </a:pPr>
            <a:r>
              <a:rPr lang="en-US" sz="900" dirty="0"/>
              <a:t>Anaconda Mosaic</a:t>
            </a:r>
          </a:p>
          <a:p>
            <a:pPr marL="182880" lvl="1" indent="-91440">
              <a:buClr>
                <a:srgbClr val="BB2031"/>
              </a:buClr>
              <a:buFont typeface="Arial" charset="0"/>
              <a:buChar char="•"/>
            </a:pPr>
            <a:r>
              <a:rPr lang="en-US" sz="900" dirty="0"/>
              <a:t>Data transformations</a:t>
            </a:r>
          </a:p>
          <a:p>
            <a:pPr marL="182880" lvl="1" indent="-91440">
              <a:buClr>
                <a:srgbClr val="BB2031"/>
              </a:buClr>
              <a:buFont typeface="Arial" charset="0"/>
              <a:buChar char="•"/>
            </a:pPr>
            <a:r>
              <a:rPr lang="en-US" sz="900" dirty="0"/>
              <a:t>Interactive data exploration</a:t>
            </a:r>
          </a:p>
          <a:p>
            <a:pPr marL="182880" lvl="1" indent="-91440">
              <a:buClr>
                <a:srgbClr val="BB2031"/>
              </a:buClr>
              <a:buFont typeface="Arial" charset="0"/>
              <a:buChar char="•"/>
            </a:pPr>
            <a:r>
              <a:rPr lang="en-US" sz="900" dirty="0"/>
              <a:t>Data lineage</a:t>
            </a:r>
          </a:p>
          <a:p>
            <a:pPr marL="182880" lvl="1" indent="-91440">
              <a:buClr>
                <a:srgbClr val="BB2031"/>
              </a:buClr>
              <a:buFont typeface="Arial" charset="0"/>
              <a:buChar char="•"/>
            </a:pPr>
            <a:r>
              <a:rPr lang="en-US" sz="900" dirty="0"/>
              <a:t>Heterogeneous </a:t>
            </a:r>
            <a:r>
              <a:rPr lang="en-US" sz="900" dirty="0" smtClean="0"/>
              <a:t>data</a:t>
            </a:r>
            <a:endParaRPr lang="en-US" sz="900" dirty="0"/>
          </a:p>
        </p:txBody>
      </p:sp>
      <p:sp>
        <p:nvSpPr>
          <p:cNvPr id="9" name="Text Placeholder 8"/>
          <p:cNvSpPr>
            <a:spLocks noGrp="1"/>
          </p:cNvSpPr>
          <p:nvPr>
            <p:ph type="body" sz="quarter" idx="16"/>
          </p:nvPr>
        </p:nvSpPr>
        <p:spPr/>
        <p:txBody>
          <a:bodyPr/>
          <a:lstStyle/>
          <a:p>
            <a:r>
              <a:rPr lang="en-US" dirty="0" smtClean="0"/>
              <a:t>DATA SCIENCE DEPLOYMENT</a:t>
            </a:r>
            <a:endParaRPr lang="en-US" dirty="0"/>
          </a:p>
        </p:txBody>
      </p:sp>
      <p:sp>
        <p:nvSpPr>
          <p:cNvPr id="10" name="Text Placeholder 9"/>
          <p:cNvSpPr>
            <a:spLocks noGrp="1"/>
          </p:cNvSpPr>
          <p:nvPr>
            <p:ph type="body" sz="quarter" idx="17"/>
          </p:nvPr>
        </p:nvSpPr>
        <p:spPr>
          <a:noFill/>
          <a:ln>
            <a:solidFill>
              <a:schemeClr val="accent1"/>
            </a:solidFill>
          </a:ln>
        </p:spPr>
        <p:txBody>
          <a:bodyPr>
            <a:noAutofit/>
          </a:bodyPr>
          <a:lstStyle/>
          <a:p>
            <a:pPr marL="0" indent="0">
              <a:buNone/>
            </a:pPr>
            <a:r>
              <a:rPr lang="en-US" sz="900" dirty="0"/>
              <a:t>Anaconda Repository</a:t>
            </a:r>
          </a:p>
          <a:p>
            <a:pPr marL="182880" lvl="1" indent="-91440">
              <a:buFont typeface="Arial" charset="0"/>
              <a:buChar char="•"/>
            </a:pPr>
            <a:r>
              <a:rPr lang="en-US" sz="900" dirty="0"/>
              <a:t>Storage &amp; sharing of packages, environments, notebooks</a:t>
            </a:r>
          </a:p>
          <a:p>
            <a:pPr marL="182880" lvl="1" indent="-91440">
              <a:buFont typeface="Arial" charset="0"/>
              <a:buChar char="•"/>
            </a:pPr>
            <a:r>
              <a:rPr lang="en-US" sz="900" dirty="0"/>
              <a:t>On-premise governance</a:t>
            </a:r>
          </a:p>
          <a:p>
            <a:pPr marL="182880" lvl="1" indent="-91440">
              <a:buFont typeface="Arial" charset="0"/>
              <a:buChar char="•"/>
            </a:pPr>
            <a:r>
              <a:rPr lang="en-US" sz="900" dirty="0"/>
              <a:t>Enterprise authentication</a:t>
            </a:r>
          </a:p>
          <a:p>
            <a:pPr marL="0" indent="0">
              <a:buNone/>
            </a:pPr>
            <a:r>
              <a:rPr lang="en-US" sz="900" dirty="0"/>
              <a:t>Anaconda Accelerate</a:t>
            </a:r>
          </a:p>
          <a:p>
            <a:pPr marL="182880" indent="-91440">
              <a:buFont typeface="Arial" charset="0"/>
              <a:buChar char="•"/>
            </a:pPr>
            <a:r>
              <a:rPr lang="en-US" sz="900" dirty="0"/>
              <a:t>Python compilation for multi-core &amp; GPUs</a:t>
            </a:r>
          </a:p>
          <a:p>
            <a:pPr marL="182880" indent="-91440">
              <a:buFont typeface="Arial" charset="0"/>
              <a:buChar char="•"/>
            </a:pPr>
            <a:r>
              <a:rPr lang="en-US" sz="900" dirty="0"/>
              <a:t>Code, data, in-notebook profilers</a:t>
            </a:r>
          </a:p>
          <a:p>
            <a:pPr marL="182880" indent="-91440">
              <a:buFont typeface="Arial" charset="0"/>
              <a:buChar char="•"/>
            </a:pPr>
            <a:r>
              <a:rPr lang="en-US" sz="900" dirty="0"/>
              <a:t>Pre-optimized numerical libraries</a:t>
            </a:r>
          </a:p>
        </p:txBody>
      </p:sp>
    </p:spTree>
    <p:extLst>
      <p:ext uri="{BB962C8B-B14F-4D97-AF65-F5344CB8AC3E}">
        <p14:creationId xmlns:p14="http://schemas.microsoft.com/office/powerpoint/2010/main" val="1992507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1" end="1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
                                            <p:txEl>
                                              <p:pRg st="13" end="13"/>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bg/>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
                                            <p:txEl>
                                              <p:pRg st="0" end="0"/>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
                                            <p:txEl>
                                              <p:pRg st="1" end="1"/>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
                                            <p:txEl>
                                              <p:pRg st="2" end="2"/>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
                                            <p:bg/>
                                          </p:spTgt>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
                                            <p:txEl>
                                              <p:pRg st="0" end="0"/>
                                            </p:txEl>
                                          </p:spTgt>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
                                            <p:txEl>
                                              <p:pRg st="1" end="1"/>
                                            </p:txEl>
                                          </p:spTgt>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
                                            <p:txEl>
                                              <p:pRg st="2" end="2"/>
                                            </p:tx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8">
                                            <p:txEl>
                                              <p:pRg st="3" end="3"/>
                                            </p:tx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0">
                                            <p:bg/>
                                          </p:spTgt>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0">
                                            <p:txEl>
                                              <p:pRg st="0" end="0"/>
                                            </p:txEl>
                                          </p:spTgt>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
                                            <p:txEl>
                                              <p:pRg st="1" end="1"/>
                                            </p:txEl>
                                          </p:spTgt>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0">
                                            <p:txEl>
                                              <p:pRg st="2" end="2"/>
                                            </p:txEl>
                                          </p:spTgt>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0">
                                            <p:txEl>
                                              <p:pRg st="4" end="4"/>
                                            </p:txEl>
                                          </p:spTgt>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0">
                                            <p:txEl>
                                              <p:pRg st="5" end="5"/>
                                            </p:txEl>
                                          </p:spTgt>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0">
                                            <p:txEl>
                                              <p:pRg st="6" end="6"/>
                                            </p:txEl>
                                          </p:spTgt>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P spid="2" grpId="0" build="p"/>
      <p:bldP spid="3" grpId="0" build="p"/>
      <p:bldP spid="4" grpId="0" build="p"/>
      <p:bldP spid="7" grpId="0" build="p" animBg="1"/>
      <p:bldP spid="8" grpId="0" build="p" animBg="1"/>
      <p:bldP spid="9" grpId="0" build="p"/>
      <p:bldP spid="10" grpId="0" build="p"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Enterprise Platform for Open Data Science</a:t>
            </a:r>
            <a:endParaRPr lang="en-US" dirty="0"/>
          </a:p>
        </p:txBody>
      </p:sp>
      <p:sp>
        <p:nvSpPr>
          <p:cNvPr id="24" name="Rectangle 23"/>
          <p:cNvSpPr/>
          <p:nvPr/>
        </p:nvSpPr>
        <p:spPr>
          <a:xfrm>
            <a:off x="7913228" y="1107830"/>
            <a:ext cx="1049894" cy="354695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a typeface="Arial" charset="0"/>
              <a:cs typeface="Arial" charset="0"/>
            </a:endParaRPr>
          </a:p>
        </p:txBody>
      </p:sp>
      <p:sp>
        <p:nvSpPr>
          <p:cNvPr id="25" name="TextBox 24"/>
          <p:cNvSpPr txBox="1"/>
          <p:nvPr/>
        </p:nvSpPr>
        <p:spPr>
          <a:xfrm>
            <a:off x="8003601" y="1751946"/>
            <a:ext cx="869149" cy="2031325"/>
          </a:xfrm>
          <a:prstGeom prst="rect">
            <a:avLst/>
          </a:prstGeom>
          <a:noFill/>
        </p:spPr>
        <p:txBody>
          <a:bodyPr wrap="none" rtlCol="0">
            <a:spAutoFit/>
          </a:bodyPr>
          <a:lstStyle/>
          <a:p>
            <a:pPr algn="ctr">
              <a:lnSpc>
                <a:spcPct val="200000"/>
              </a:lnSpc>
            </a:pPr>
            <a:r>
              <a:rPr lang="en-US" sz="900" dirty="0">
                <a:solidFill>
                  <a:schemeClr val="bg1"/>
                </a:solidFill>
                <a:latin typeface="Arial" charset="0"/>
                <a:ea typeface="Arial" charset="0"/>
                <a:cs typeface="Arial" charset="0"/>
              </a:rPr>
              <a:t>Python</a:t>
            </a:r>
          </a:p>
          <a:p>
            <a:pPr algn="ctr">
              <a:lnSpc>
                <a:spcPct val="200000"/>
              </a:lnSpc>
            </a:pPr>
            <a:r>
              <a:rPr lang="en-US" sz="900" dirty="0">
                <a:solidFill>
                  <a:schemeClr val="bg1"/>
                </a:solidFill>
                <a:latin typeface="Arial" charset="0"/>
                <a:ea typeface="Arial" charset="0"/>
                <a:cs typeface="Arial" charset="0"/>
              </a:rPr>
              <a:t>R</a:t>
            </a:r>
          </a:p>
          <a:p>
            <a:pPr algn="ctr">
              <a:lnSpc>
                <a:spcPct val="200000"/>
              </a:lnSpc>
            </a:pPr>
            <a:r>
              <a:rPr lang="en-US" sz="900" dirty="0" smtClean="0">
                <a:solidFill>
                  <a:schemeClr val="bg1"/>
                </a:solidFill>
                <a:latin typeface="Arial" charset="0"/>
                <a:ea typeface="Arial" charset="0"/>
                <a:cs typeface="Arial" charset="0"/>
              </a:rPr>
              <a:t>Spark | Scala</a:t>
            </a:r>
            <a:endParaRPr lang="en-US" sz="900" dirty="0">
              <a:solidFill>
                <a:schemeClr val="bg1"/>
              </a:solidFill>
              <a:latin typeface="Arial" charset="0"/>
              <a:ea typeface="Arial" charset="0"/>
              <a:cs typeface="Arial" charset="0"/>
            </a:endParaRPr>
          </a:p>
          <a:p>
            <a:pPr algn="ctr">
              <a:lnSpc>
                <a:spcPct val="200000"/>
              </a:lnSpc>
            </a:pPr>
            <a:r>
              <a:rPr lang="en-US" sz="900" dirty="0" smtClean="0">
                <a:solidFill>
                  <a:schemeClr val="bg1"/>
                </a:solidFill>
                <a:latin typeface="Arial" charset="0"/>
                <a:ea typeface="Arial" charset="0"/>
                <a:cs typeface="Arial" charset="0"/>
              </a:rPr>
              <a:t>JavaScript</a:t>
            </a:r>
          </a:p>
          <a:p>
            <a:pPr algn="ctr">
              <a:lnSpc>
                <a:spcPct val="200000"/>
              </a:lnSpc>
            </a:pPr>
            <a:r>
              <a:rPr lang="en-US" sz="900" dirty="0" smtClean="0">
                <a:solidFill>
                  <a:schemeClr val="bg1"/>
                </a:solidFill>
                <a:latin typeface="Arial" charset="0"/>
                <a:ea typeface="Arial" charset="0"/>
                <a:cs typeface="Arial" charset="0"/>
              </a:rPr>
              <a:t>Java</a:t>
            </a:r>
            <a:endParaRPr lang="en-US" sz="900" dirty="0">
              <a:solidFill>
                <a:schemeClr val="bg1"/>
              </a:solidFill>
              <a:latin typeface="Arial" charset="0"/>
              <a:ea typeface="Arial" charset="0"/>
              <a:cs typeface="Arial" charset="0"/>
            </a:endParaRPr>
          </a:p>
          <a:p>
            <a:pPr algn="ctr">
              <a:lnSpc>
                <a:spcPct val="200000"/>
              </a:lnSpc>
            </a:pPr>
            <a:r>
              <a:rPr lang="en-US" sz="900" dirty="0">
                <a:solidFill>
                  <a:schemeClr val="bg1"/>
                </a:solidFill>
                <a:latin typeface="Arial" charset="0"/>
                <a:ea typeface="Arial" charset="0"/>
                <a:cs typeface="Arial" charset="0"/>
              </a:rPr>
              <a:t>Fortran</a:t>
            </a:r>
          </a:p>
          <a:p>
            <a:pPr algn="ctr">
              <a:lnSpc>
                <a:spcPct val="200000"/>
              </a:lnSpc>
            </a:pPr>
            <a:r>
              <a:rPr lang="en-US" sz="900" dirty="0">
                <a:solidFill>
                  <a:schemeClr val="bg1"/>
                </a:solidFill>
                <a:latin typeface="Arial" charset="0"/>
                <a:ea typeface="Arial" charset="0"/>
                <a:cs typeface="Arial" charset="0"/>
              </a:rPr>
              <a:t>C/C++</a:t>
            </a:r>
          </a:p>
        </p:txBody>
      </p:sp>
      <p:sp>
        <p:nvSpPr>
          <p:cNvPr id="23" name="TextBox 22"/>
          <p:cNvSpPr txBox="1"/>
          <p:nvPr/>
        </p:nvSpPr>
        <p:spPr>
          <a:xfrm>
            <a:off x="7897001" y="1140535"/>
            <a:ext cx="1082348" cy="400673"/>
          </a:xfrm>
          <a:prstGeom prst="rect">
            <a:avLst/>
          </a:prstGeom>
          <a:noFill/>
        </p:spPr>
        <p:txBody>
          <a:bodyPr wrap="none" rtlCol="0">
            <a:spAutoFit/>
          </a:bodyPr>
          <a:lstStyle/>
          <a:p>
            <a:pPr algn="ctr"/>
            <a:r>
              <a:rPr lang="en-US" sz="900" b="1" dirty="0">
                <a:solidFill>
                  <a:schemeClr val="bg1"/>
                </a:solidFill>
                <a:latin typeface="Arial" charset="0"/>
                <a:ea typeface="Arial" charset="0"/>
                <a:cs typeface="Arial" charset="0"/>
              </a:rPr>
              <a:t>DATA SCIENCE </a:t>
            </a:r>
          </a:p>
          <a:p>
            <a:pPr algn="ctr"/>
            <a:r>
              <a:rPr lang="en-US" sz="900" b="1" dirty="0">
                <a:solidFill>
                  <a:schemeClr val="bg1"/>
                </a:solidFill>
                <a:latin typeface="Arial" charset="0"/>
                <a:ea typeface="Arial" charset="0"/>
                <a:cs typeface="Arial" charset="0"/>
              </a:rPr>
              <a:t>LANGUAGES</a:t>
            </a:r>
          </a:p>
        </p:txBody>
      </p:sp>
      <p:sp>
        <p:nvSpPr>
          <p:cNvPr id="12" name="TextBox 11"/>
          <p:cNvSpPr txBox="1"/>
          <p:nvPr/>
        </p:nvSpPr>
        <p:spPr>
          <a:xfrm>
            <a:off x="457199" y="1107830"/>
            <a:ext cx="4019564" cy="3108543"/>
          </a:xfrm>
          <a:prstGeom prst="rect">
            <a:avLst/>
          </a:prstGeom>
          <a:noFill/>
        </p:spPr>
        <p:txBody>
          <a:bodyPr wrap="square" rtlCol="0">
            <a:spAutoFit/>
          </a:bodyPr>
          <a:lstStyle/>
          <a:p>
            <a:pPr>
              <a:buClr>
                <a:srgbClr val="00B2FF"/>
              </a:buClr>
            </a:pPr>
            <a:r>
              <a:rPr lang="en-US" sz="1400" b="1" dirty="0" smtClean="0">
                <a:solidFill>
                  <a:schemeClr val="accent5"/>
                </a:solidFill>
                <a:latin typeface="Arial" charset="0"/>
                <a:ea typeface="Arial" charset="0"/>
                <a:cs typeface="Arial" charset="0"/>
              </a:rPr>
              <a:t>PYTHON</a:t>
            </a:r>
          </a:p>
          <a:p>
            <a:pPr marL="182880" indent="-182880">
              <a:buClr>
                <a:srgbClr val="00B2FF"/>
              </a:buClr>
              <a:buFont typeface="Arial" charset="0"/>
              <a:buChar char="•"/>
            </a:pPr>
            <a:r>
              <a:rPr lang="en-US" sz="1400" dirty="0" smtClean="0">
                <a:solidFill>
                  <a:schemeClr val="accent5"/>
                </a:solidFill>
                <a:latin typeface="Arial" charset="0"/>
                <a:ea typeface="Arial" charset="0"/>
                <a:cs typeface="Arial" charset="0"/>
              </a:rPr>
              <a:t>Capitalize on Intel MKL optimized Python for faster numerical processing</a:t>
            </a:r>
          </a:p>
          <a:p>
            <a:pPr marL="182880" indent="-182880">
              <a:buClr>
                <a:srgbClr val="00B2FF"/>
              </a:buClr>
              <a:buFont typeface="Arial" charset="0"/>
              <a:buChar char="•"/>
            </a:pPr>
            <a:r>
              <a:rPr lang="en-US" sz="1400" dirty="0" smtClean="0">
                <a:solidFill>
                  <a:schemeClr val="accent5"/>
                </a:solidFill>
                <a:latin typeface="Arial" charset="0"/>
                <a:ea typeface="Arial" charset="0"/>
                <a:cs typeface="Arial" charset="0"/>
              </a:rPr>
              <a:t>Harness Python advanced analytics innovation for Data </a:t>
            </a:r>
            <a:r>
              <a:rPr lang="en-US" sz="1400" dirty="0">
                <a:solidFill>
                  <a:schemeClr val="accent5"/>
                </a:solidFill>
                <a:latin typeface="Arial" charset="0"/>
                <a:ea typeface="Arial" charset="0"/>
                <a:cs typeface="Arial" charset="0"/>
              </a:rPr>
              <a:t>S</a:t>
            </a:r>
            <a:r>
              <a:rPr lang="en-US" sz="1400" dirty="0" smtClean="0">
                <a:solidFill>
                  <a:schemeClr val="accent5"/>
                </a:solidFill>
                <a:latin typeface="Arial" charset="0"/>
                <a:ea typeface="Arial" charset="0"/>
                <a:cs typeface="Arial" charset="0"/>
              </a:rPr>
              <a:t>cience</a:t>
            </a:r>
          </a:p>
          <a:p>
            <a:pPr marL="182880" indent="-182880">
              <a:buClr>
                <a:srgbClr val="00B2FF"/>
              </a:buClr>
              <a:buFont typeface="Arial" charset="0"/>
              <a:buChar char="•"/>
            </a:pPr>
            <a:r>
              <a:rPr lang="en-US" sz="1400" dirty="0" smtClean="0">
                <a:solidFill>
                  <a:schemeClr val="accent5"/>
                </a:solidFill>
                <a:latin typeface="Arial" charset="0"/>
                <a:ea typeface="Arial" charset="0"/>
                <a:cs typeface="Arial" charset="0"/>
              </a:rPr>
              <a:t>Use multiple Python versions</a:t>
            </a:r>
          </a:p>
          <a:p>
            <a:pPr marL="182880" indent="-182880">
              <a:buClr>
                <a:srgbClr val="00B2FF"/>
              </a:buClr>
              <a:buFont typeface="Arial" charset="0"/>
              <a:buChar char="•"/>
            </a:pPr>
            <a:r>
              <a:rPr lang="en-US" sz="1400" dirty="0" smtClean="0">
                <a:solidFill>
                  <a:schemeClr val="accent5"/>
                </a:solidFill>
                <a:latin typeface="Arial" charset="0"/>
                <a:ea typeface="Arial" charset="0"/>
                <a:cs typeface="Arial" charset="0"/>
              </a:rPr>
              <a:t>Reduce risk with open source certified packages and indemnification</a:t>
            </a:r>
          </a:p>
          <a:p>
            <a:pPr marL="182880" indent="-182880">
              <a:buClr>
                <a:srgbClr val="00B2FF"/>
              </a:buClr>
              <a:buFont typeface="Arial" charset="0"/>
              <a:buChar char="•"/>
            </a:pPr>
            <a:r>
              <a:rPr lang="en-US" sz="1400" dirty="0" smtClean="0">
                <a:solidFill>
                  <a:schemeClr val="accent5"/>
                </a:solidFill>
                <a:latin typeface="Arial" charset="0"/>
                <a:ea typeface="Arial" charset="0"/>
                <a:cs typeface="Arial" charset="0"/>
              </a:rPr>
              <a:t>Activate power of full Python ecosystem</a:t>
            </a:r>
            <a:br>
              <a:rPr lang="en-US" sz="1400" dirty="0" smtClean="0">
                <a:solidFill>
                  <a:schemeClr val="accent5"/>
                </a:solidFill>
                <a:latin typeface="Arial" charset="0"/>
                <a:ea typeface="Arial" charset="0"/>
                <a:cs typeface="Arial" charset="0"/>
              </a:rPr>
            </a:br>
            <a:endParaRPr lang="en-US" sz="1400" dirty="0" smtClean="0">
              <a:solidFill>
                <a:schemeClr val="accent5"/>
              </a:solidFill>
              <a:latin typeface="Arial" charset="0"/>
              <a:ea typeface="Arial" charset="0"/>
              <a:cs typeface="Arial" charset="0"/>
            </a:endParaRPr>
          </a:p>
          <a:p>
            <a:pPr>
              <a:buClr>
                <a:srgbClr val="00B2FF"/>
              </a:buClr>
            </a:pPr>
            <a:r>
              <a:rPr lang="en-US" sz="1400" b="1" dirty="0" smtClean="0">
                <a:solidFill>
                  <a:schemeClr val="accent5"/>
                </a:solidFill>
                <a:latin typeface="Arial" charset="0"/>
                <a:ea typeface="Arial" charset="0"/>
                <a:cs typeface="Arial" charset="0"/>
              </a:rPr>
              <a:t>R</a:t>
            </a:r>
          </a:p>
          <a:p>
            <a:pPr marL="182880" indent="-182880">
              <a:buClr>
                <a:srgbClr val="00B2FF"/>
              </a:buClr>
              <a:buFont typeface="Arial" charset="0"/>
              <a:buChar char="•"/>
            </a:pPr>
            <a:r>
              <a:rPr lang="en-US" sz="1400" dirty="0" smtClean="0">
                <a:solidFill>
                  <a:schemeClr val="accent5"/>
                </a:solidFill>
                <a:latin typeface="Arial" charset="0"/>
                <a:ea typeface="Arial" charset="0"/>
                <a:cs typeface="Arial" charset="0"/>
              </a:rPr>
              <a:t>Use Microsoft R Open with MKL optimization for faster numerical processing</a:t>
            </a:r>
          </a:p>
          <a:p>
            <a:pPr marL="182880" indent="-182880">
              <a:buClr>
                <a:srgbClr val="00B2FF"/>
              </a:buClr>
              <a:buFont typeface="Arial" charset="0"/>
              <a:buChar char="•"/>
            </a:pPr>
            <a:r>
              <a:rPr lang="en-US" sz="1400" dirty="0" smtClean="0">
                <a:solidFill>
                  <a:schemeClr val="accent5"/>
                </a:solidFill>
                <a:latin typeface="Arial" charset="0"/>
                <a:ea typeface="Arial" charset="0"/>
                <a:cs typeface="Arial" charset="0"/>
              </a:rPr>
              <a:t>Leverage R Essentials for predictive models</a:t>
            </a:r>
          </a:p>
        </p:txBody>
      </p:sp>
      <p:sp>
        <p:nvSpPr>
          <p:cNvPr id="14" name="TextBox 13"/>
          <p:cNvSpPr txBox="1"/>
          <p:nvPr/>
        </p:nvSpPr>
        <p:spPr>
          <a:xfrm>
            <a:off x="4640073" y="1107830"/>
            <a:ext cx="2958592" cy="1600438"/>
          </a:xfrm>
          <a:prstGeom prst="rect">
            <a:avLst/>
          </a:prstGeom>
          <a:noFill/>
        </p:spPr>
        <p:txBody>
          <a:bodyPr wrap="square" rtlCol="0">
            <a:spAutoFit/>
          </a:bodyPr>
          <a:lstStyle/>
          <a:p>
            <a:pPr>
              <a:buClr>
                <a:srgbClr val="00B2FF"/>
              </a:buClr>
            </a:pPr>
            <a:r>
              <a:rPr lang="en-US" sz="1400" b="1" dirty="0" smtClean="0">
                <a:solidFill>
                  <a:schemeClr val="accent5"/>
                </a:solidFill>
                <a:latin typeface="Arial" charset="0"/>
                <a:ea typeface="Arial" charset="0"/>
                <a:cs typeface="Arial" charset="0"/>
              </a:rPr>
              <a:t>SPARK | SCALA</a:t>
            </a:r>
          </a:p>
          <a:p>
            <a:pPr marL="182880" indent="-182880">
              <a:buClr>
                <a:srgbClr val="00B2FF"/>
              </a:buClr>
              <a:buFont typeface="Arial" charset="0"/>
              <a:buChar char="•"/>
            </a:pPr>
            <a:r>
              <a:rPr lang="en-US" sz="1400" dirty="0" smtClean="0">
                <a:solidFill>
                  <a:schemeClr val="accent5"/>
                </a:solidFill>
                <a:latin typeface="Arial" charset="0"/>
                <a:ea typeface="Arial" charset="0"/>
                <a:cs typeface="Arial" charset="0"/>
              </a:rPr>
              <a:t>Leverage Spark directly or through PySpark and SparkR</a:t>
            </a:r>
          </a:p>
          <a:p>
            <a:pPr marL="182880" indent="-182880">
              <a:buClr>
                <a:srgbClr val="00B2FF"/>
              </a:buClr>
              <a:buFont typeface="Arial" charset="0"/>
              <a:buChar char="•"/>
            </a:pPr>
            <a:endParaRPr lang="en-US" sz="1400" dirty="0" smtClean="0">
              <a:solidFill>
                <a:schemeClr val="accent5"/>
              </a:solidFill>
              <a:latin typeface="Arial" charset="0"/>
              <a:ea typeface="Arial" charset="0"/>
              <a:cs typeface="Arial" charset="0"/>
            </a:endParaRPr>
          </a:p>
          <a:p>
            <a:pPr>
              <a:buClr>
                <a:srgbClr val="00B2FF"/>
              </a:buClr>
            </a:pPr>
            <a:r>
              <a:rPr lang="en-US" sz="1400" b="1" dirty="0" smtClean="0">
                <a:solidFill>
                  <a:schemeClr val="accent5"/>
                </a:solidFill>
                <a:latin typeface="Arial" charset="0"/>
                <a:ea typeface="Arial" charset="0"/>
                <a:cs typeface="Arial" charset="0"/>
              </a:rPr>
              <a:t>FORTRAN | C | C++</a:t>
            </a:r>
          </a:p>
          <a:p>
            <a:pPr marL="182880" indent="-182880">
              <a:buClr>
                <a:srgbClr val="00B2FF"/>
              </a:buClr>
              <a:buFont typeface="Arial" charset="0"/>
              <a:buChar char="•"/>
            </a:pPr>
            <a:r>
              <a:rPr lang="en-US" sz="1400" dirty="0" smtClean="0">
                <a:solidFill>
                  <a:schemeClr val="accent5"/>
                </a:solidFill>
                <a:latin typeface="Arial" charset="0"/>
                <a:ea typeface="Arial" charset="0"/>
                <a:cs typeface="Arial" charset="0"/>
              </a:rPr>
              <a:t>Integrate legacy analytics into modern applications</a:t>
            </a:r>
          </a:p>
        </p:txBody>
      </p:sp>
    </p:spTree>
    <p:extLst>
      <p:ext uri="{BB962C8B-B14F-4D97-AF65-F5344CB8AC3E}">
        <p14:creationId xmlns:p14="http://schemas.microsoft.com/office/powerpoint/2010/main" val="18837461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8" y="121024"/>
            <a:ext cx="7579835" cy="1116106"/>
          </a:xfrm>
        </p:spPr>
        <p:txBody>
          <a:bodyPr/>
          <a:lstStyle/>
          <a:p>
            <a:r>
              <a:rPr lang="en-US" smtClean="0"/>
              <a:t>Enterprise Operations for Open Data Science</a:t>
            </a:r>
            <a:endParaRPr lang="en-US"/>
          </a:p>
        </p:txBody>
      </p:sp>
      <p:sp>
        <p:nvSpPr>
          <p:cNvPr id="19" name="Rectangle 18"/>
          <p:cNvSpPr/>
          <p:nvPr/>
        </p:nvSpPr>
        <p:spPr>
          <a:xfrm>
            <a:off x="7916294" y="1107830"/>
            <a:ext cx="1054523" cy="3301409"/>
          </a:xfrm>
          <a:prstGeom prst="rect">
            <a:avLst/>
          </a:prstGeom>
          <a:solidFill>
            <a:srgbClr val="3A60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a typeface="Arial" charset="0"/>
              <a:cs typeface="Arial" charset="0"/>
            </a:endParaRPr>
          </a:p>
        </p:txBody>
      </p:sp>
      <p:sp>
        <p:nvSpPr>
          <p:cNvPr id="20" name="TextBox 19"/>
          <p:cNvSpPr txBox="1"/>
          <p:nvPr/>
        </p:nvSpPr>
        <p:spPr>
          <a:xfrm>
            <a:off x="8037034" y="1648176"/>
            <a:ext cx="813043" cy="923330"/>
          </a:xfrm>
          <a:prstGeom prst="rect">
            <a:avLst/>
          </a:prstGeom>
          <a:noFill/>
        </p:spPr>
        <p:txBody>
          <a:bodyPr wrap="none" rtlCol="0">
            <a:spAutoFit/>
          </a:bodyPr>
          <a:lstStyle/>
          <a:p>
            <a:pPr algn="ctr">
              <a:lnSpc>
                <a:spcPct val="200000"/>
              </a:lnSpc>
            </a:pPr>
            <a:r>
              <a:rPr lang="en-US" sz="900" dirty="0" smtClean="0">
                <a:solidFill>
                  <a:schemeClr val="bg1"/>
                </a:solidFill>
                <a:latin typeface="Arial" charset="0"/>
                <a:ea typeface="Arial" charset="0"/>
                <a:cs typeface="Arial" charset="0"/>
              </a:rPr>
              <a:t>Governance</a:t>
            </a:r>
          </a:p>
          <a:p>
            <a:pPr algn="ctr">
              <a:lnSpc>
                <a:spcPct val="200000"/>
              </a:lnSpc>
            </a:pPr>
            <a:r>
              <a:rPr lang="en-US" sz="900" dirty="0" smtClean="0">
                <a:solidFill>
                  <a:schemeClr val="bg1"/>
                </a:solidFill>
                <a:latin typeface="Arial" charset="0"/>
                <a:ea typeface="Arial" charset="0"/>
                <a:cs typeface="Arial" charset="0"/>
              </a:rPr>
              <a:t>Provenance</a:t>
            </a:r>
          </a:p>
          <a:p>
            <a:pPr algn="ctr">
              <a:lnSpc>
                <a:spcPct val="200000"/>
              </a:lnSpc>
            </a:pPr>
            <a:r>
              <a:rPr lang="en-US" sz="900" dirty="0" smtClean="0">
                <a:solidFill>
                  <a:schemeClr val="bg1"/>
                </a:solidFill>
                <a:latin typeface="Arial" charset="0"/>
                <a:ea typeface="Arial" charset="0"/>
                <a:cs typeface="Arial" charset="0"/>
              </a:rPr>
              <a:t>Security</a:t>
            </a:r>
            <a:endParaRPr lang="en-US" sz="900" dirty="0">
              <a:solidFill>
                <a:schemeClr val="bg1"/>
              </a:solidFill>
              <a:latin typeface="Arial" charset="0"/>
              <a:ea typeface="Arial" charset="0"/>
              <a:cs typeface="Arial" charset="0"/>
            </a:endParaRPr>
          </a:p>
        </p:txBody>
      </p:sp>
      <p:sp>
        <p:nvSpPr>
          <p:cNvPr id="18" name="TextBox 17"/>
          <p:cNvSpPr txBox="1"/>
          <p:nvPr/>
        </p:nvSpPr>
        <p:spPr>
          <a:xfrm>
            <a:off x="7970082" y="1169371"/>
            <a:ext cx="947695" cy="230832"/>
          </a:xfrm>
          <a:prstGeom prst="rect">
            <a:avLst/>
          </a:prstGeom>
          <a:noFill/>
        </p:spPr>
        <p:txBody>
          <a:bodyPr wrap="none" rtlCol="0">
            <a:spAutoFit/>
          </a:bodyPr>
          <a:lstStyle/>
          <a:p>
            <a:pPr algn="ctr"/>
            <a:r>
              <a:rPr lang="en-US" sz="900" b="1" dirty="0">
                <a:solidFill>
                  <a:schemeClr val="bg1"/>
                </a:solidFill>
                <a:latin typeface="Arial" charset="0"/>
                <a:ea typeface="Arial" charset="0"/>
                <a:cs typeface="Arial" charset="0"/>
              </a:rPr>
              <a:t>OPERATIONS</a:t>
            </a:r>
          </a:p>
        </p:txBody>
      </p:sp>
      <p:sp>
        <p:nvSpPr>
          <p:cNvPr id="14" name="TextBox 13"/>
          <p:cNvSpPr txBox="1"/>
          <p:nvPr/>
        </p:nvSpPr>
        <p:spPr>
          <a:xfrm>
            <a:off x="457199" y="1015572"/>
            <a:ext cx="4129833" cy="3754874"/>
          </a:xfrm>
          <a:prstGeom prst="rect">
            <a:avLst/>
          </a:prstGeom>
          <a:noFill/>
        </p:spPr>
        <p:txBody>
          <a:bodyPr wrap="square" rtlCol="0">
            <a:spAutoFit/>
          </a:bodyPr>
          <a:lstStyle/>
          <a:p>
            <a:pPr>
              <a:buClr>
                <a:srgbClr val="00B2FF"/>
              </a:buClr>
            </a:pPr>
            <a:r>
              <a:rPr lang="en-US" sz="1400" b="1" dirty="0" smtClean="0">
                <a:solidFill>
                  <a:schemeClr val="accent4"/>
                </a:solidFill>
                <a:latin typeface="Arial" charset="0"/>
                <a:ea typeface="Arial" charset="0"/>
                <a:cs typeface="Arial" charset="0"/>
              </a:rPr>
              <a:t>DISTRIBUTION</a:t>
            </a:r>
          </a:p>
          <a:p>
            <a:pPr marL="182880" indent="-182880">
              <a:buClr>
                <a:srgbClr val="00B2FF"/>
              </a:buClr>
              <a:buFont typeface="Arial" charset="0"/>
              <a:buChar char="•"/>
            </a:pPr>
            <a:r>
              <a:rPr lang="en-US" sz="1400" dirty="0" smtClean="0">
                <a:solidFill>
                  <a:schemeClr val="accent4"/>
                </a:solidFill>
                <a:latin typeface="Arial" charset="0"/>
                <a:ea typeface="Arial" charset="0"/>
                <a:cs typeface="Arial" charset="0"/>
              </a:rPr>
              <a:t>Runs on Windows, Mac, Linux</a:t>
            </a:r>
          </a:p>
          <a:p>
            <a:pPr marL="182880" indent="-182880">
              <a:buClr>
                <a:srgbClr val="00B2FF"/>
              </a:buClr>
              <a:buFont typeface="Arial" charset="0"/>
              <a:buChar char="•"/>
            </a:pPr>
            <a:r>
              <a:rPr lang="en-US" sz="1400" dirty="0" smtClean="0">
                <a:solidFill>
                  <a:schemeClr val="accent4"/>
                </a:solidFill>
                <a:latin typeface="Arial" charset="0"/>
                <a:ea typeface="Arial" charset="0"/>
                <a:cs typeface="Arial" charset="0"/>
              </a:rPr>
              <a:t>Allows commercial redistribution</a:t>
            </a:r>
          </a:p>
          <a:p>
            <a:pPr marL="182880" indent="-182880">
              <a:buClr>
                <a:srgbClr val="00B2FF"/>
              </a:buClr>
              <a:buFont typeface="Arial" charset="0"/>
              <a:buChar char="•"/>
            </a:pPr>
            <a:endParaRPr lang="en-US" sz="1400" dirty="0" smtClean="0">
              <a:solidFill>
                <a:schemeClr val="accent4"/>
              </a:solidFill>
              <a:latin typeface="Arial" charset="0"/>
              <a:ea typeface="Arial" charset="0"/>
              <a:cs typeface="Arial" charset="0"/>
            </a:endParaRPr>
          </a:p>
          <a:p>
            <a:pPr>
              <a:buClr>
                <a:srgbClr val="00B2FF"/>
              </a:buClr>
            </a:pPr>
            <a:r>
              <a:rPr lang="en-US" sz="1400" b="1" dirty="0" smtClean="0">
                <a:solidFill>
                  <a:schemeClr val="accent4"/>
                </a:solidFill>
                <a:latin typeface="Arial" charset="0"/>
                <a:ea typeface="Arial" charset="0"/>
                <a:cs typeface="Arial" charset="0"/>
              </a:rPr>
              <a:t>REPOSITORY</a:t>
            </a:r>
          </a:p>
          <a:p>
            <a:pPr marL="182880" indent="-182880">
              <a:buClr>
                <a:srgbClr val="00B2FF"/>
              </a:buClr>
              <a:buFont typeface="Arial" charset="0"/>
              <a:buChar char="•"/>
            </a:pPr>
            <a:r>
              <a:rPr lang="en-US" sz="1400" dirty="0" smtClean="0">
                <a:solidFill>
                  <a:schemeClr val="accent4"/>
                </a:solidFill>
                <a:latin typeface="Arial" charset="0"/>
                <a:ea typeface="Arial" charset="0"/>
                <a:cs typeface="Arial" charset="0"/>
              </a:rPr>
              <a:t>Establish a secure and robust repository of 700+ certified Python, R, Scala data science packages on-premises or in cloud</a:t>
            </a:r>
          </a:p>
          <a:p>
            <a:pPr marL="182880" indent="-182880">
              <a:buClr>
                <a:srgbClr val="00B2FF"/>
              </a:buClr>
              <a:buFont typeface="Arial" charset="0"/>
              <a:buChar char="•"/>
            </a:pPr>
            <a:r>
              <a:rPr lang="en-US" sz="1400" dirty="0">
                <a:solidFill>
                  <a:schemeClr val="accent4"/>
                </a:solidFill>
                <a:latin typeface="Arial" charset="0"/>
                <a:ea typeface="Arial" charset="0"/>
                <a:cs typeface="Arial" charset="0"/>
              </a:rPr>
              <a:t>Expose knowledge buried in analysis spread across disparate teams and files servers with centralized </a:t>
            </a:r>
            <a:r>
              <a:rPr lang="en-US" sz="1400" dirty="0" smtClean="0">
                <a:solidFill>
                  <a:schemeClr val="accent4"/>
                </a:solidFill>
                <a:latin typeface="Arial" charset="0"/>
                <a:ea typeface="Arial" charset="0"/>
                <a:cs typeface="Arial" charset="0"/>
              </a:rPr>
              <a:t>repository</a:t>
            </a:r>
          </a:p>
          <a:p>
            <a:pPr marL="182880" indent="-182880">
              <a:buClr>
                <a:srgbClr val="00B2FF"/>
              </a:buClr>
              <a:buFont typeface="Arial" charset="0"/>
              <a:buChar char="•"/>
            </a:pPr>
            <a:endParaRPr lang="en-US" sz="1400" dirty="0" smtClean="0">
              <a:solidFill>
                <a:schemeClr val="accent4"/>
              </a:solidFill>
              <a:latin typeface="Arial" charset="0"/>
              <a:ea typeface="Arial" charset="0"/>
              <a:cs typeface="Arial" charset="0"/>
            </a:endParaRPr>
          </a:p>
          <a:p>
            <a:pPr>
              <a:buClr>
                <a:srgbClr val="00B2FF"/>
              </a:buClr>
            </a:pPr>
            <a:r>
              <a:rPr lang="en-US" sz="1400" b="1" dirty="0" smtClean="0">
                <a:solidFill>
                  <a:schemeClr val="accent4"/>
                </a:solidFill>
                <a:latin typeface="Arial" charset="0"/>
                <a:ea typeface="Arial" charset="0"/>
                <a:cs typeface="Arial" charset="0"/>
              </a:rPr>
              <a:t>PACKAGES, DEPENDENCIES, ENVIROMENTS</a:t>
            </a:r>
          </a:p>
          <a:p>
            <a:pPr marL="182880" indent="-182880">
              <a:buClr>
                <a:srgbClr val="00B2FF"/>
              </a:buClr>
              <a:buFont typeface="Arial" charset="0"/>
              <a:buChar char="•"/>
            </a:pPr>
            <a:r>
              <a:rPr lang="en-US" sz="1400" dirty="0" smtClean="0">
                <a:solidFill>
                  <a:schemeClr val="accent4"/>
                </a:solidFill>
                <a:latin typeface="Arial" charset="0"/>
                <a:ea typeface="Arial" charset="0"/>
                <a:cs typeface="Arial" charset="0"/>
              </a:rPr>
              <a:t>Adopt </a:t>
            </a:r>
            <a:r>
              <a:rPr lang="en-US" sz="1400" dirty="0">
                <a:solidFill>
                  <a:schemeClr val="accent4"/>
                </a:solidFill>
                <a:latin typeface="Arial" charset="0"/>
                <a:ea typeface="Arial" charset="0"/>
                <a:cs typeface="Arial" charset="0"/>
              </a:rPr>
              <a:t>a cross-platform, multi-language </a:t>
            </a:r>
            <a:r>
              <a:rPr lang="en-US" sz="1400" dirty="0" smtClean="0">
                <a:solidFill>
                  <a:schemeClr val="accent4"/>
                </a:solidFill>
                <a:latin typeface="Arial" charset="0"/>
                <a:ea typeface="Arial" charset="0"/>
                <a:cs typeface="Arial" charset="0"/>
              </a:rPr>
              <a:t>open source package and dependency manager</a:t>
            </a:r>
            <a:endParaRPr lang="en-US" sz="1400" dirty="0">
              <a:solidFill>
                <a:schemeClr val="accent4"/>
              </a:solidFill>
              <a:latin typeface="Arial" charset="0"/>
              <a:ea typeface="Arial" charset="0"/>
              <a:cs typeface="Arial" charset="0"/>
            </a:endParaRPr>
          </a:p>
          <a:p>
            <a:pPr marL="182880" indent="-182880">
              <a:buClr>
                <a:srgbClr val="00B2FF"/>
              </a:buClr>
              <a:buFont typeface="Arial" charset="0"/>
              <a:buChar char="•"/>
            </a:pPr>
            <a:r>
              <a:rPr lang="en-US" sz="1400" dirty="0" smtClean="0">
                <a:solidFill>
                  <a:schemeClr val="accent4"/>
                </a:solidFill>
                <a:latin typeface="Arial" charset="0"/>
                <a:ea typeface="Arial" charset="0"/>
                <a:cs typeface="Arial" charset="0"/>
              </a:rPr>
              <a:t>Reproduce environments easily by encapsulating </a:t>
            </a:r>
            <a:r>
              <a:rPr lang="en-US" sz="1400" dirty="0">
                <a:solidFill>
                  <a:schemeClr val="accent4"/>
                </a:solidFill>
                <a:latin typeface="Arial" charset="0"/>
                <a:ea typeface="Arial" charset="0"/>
                <a:cs typeface="Arial" charset="0"/>
              </a:rPr>
              <a:t>and </a:t>
            </a:r>
            <a:r>
              <a:rPr lang="en-US" sz="1400" dirty="0" smtClean="0">
                <a:solidFill>
                  <a:schemeClr val="accent4"/>
                </a:solidFill>
                <a:latin typeface="Arial" charset="0"/>
                <a:ea typeface="Arial" charset="0"/>
                <a:cs typeface="Arial" charset="0"/>
              </a:rPr>
              <a:t>isolating </a:t>
            </a:r>
            <a:r>
              <a:rPr lang="en-US" sz="1400" dirty="0">
                <a:solidFill>
                  <a:schemeClr val="accent4"/>
                </a:solidFill>
                <a:latin typeface="Arial" charset="0"/>
                <a:ea typeface="Arial" charset="0"/>
                <a:cs typeface="Arial" charset="0"/>
              </a:rPr>
              <a:t>environments </a:t>
            </a:r>
            <a:endParaRPr lang="en-US" sz="1600" dirty="0" smtClean="0">
              <a:solidFill>
                <a:schemeClr val="accent4"/>
              </a:solidFill>
            </a:endParaRPr>
          </a:p>
        </p:txBody>
      </p:sp>
      <p:sp>
        <p:nvSpPr>
          <p:cNvPr id="15" name="TextBox 14"/>
          <p:cNvSpPr txBox="1"/>
          <p:nvPr/>
        </p:nvSpPr>
        <p:spPr>
          <a:xfrm>
            <a:off x="4640072" y="1015572"/>
            <a:ext cx="3256929" cy="3323987"/>
          </a:xfrm>
          <a:prstGeom prst="rect">
            <a:avLst/>
          </a:prstGeom>
          <a:noFill/>
        </p:spPr>
        <p:txBody>
          <a:bodyPr wrap="square" rtlCol="0">
            <a:spAutoFit/>
          </a:bodyPr>
          <a:lstStyle/>
          <a:p>
            <a:pPr>
              <a:buClr>
                <a:srgbClr val="00B2FF"/>
              </a:buClr>
            </a:pPr>
            <a:r>
              <a:rPr lang="en-US" sz="1400" b="1" dirty="0" smtClean="0">
                <a:solidFill>
                  <a:schemeClr val="accent4"/>
                </a:solidFill>
                <a:latin typeface="Arial" charset="0"/>
                <a:ea typeface="Arial" charset="0"/>
                <a:cs typeface="Arial" charset="0"/>
              </a:rPr>
              <a:t>SECURITY</a:t>
            </a:r>
          </a:p>
          <a:p>
            <a:pPr marL="182880" indent="-182880">
              <a:buClr>
                <a:srgbClr val="00B2FF"/>
              </a:buClr>
              <a:buFont typeface="Arial" charset="0"/>
              <a:buChar char="•"/>
            </a:pPr>
            <a:r>
              <a:rPr lang="en-US" sz="1400" dirty="0" smtClean="0">
                <a:solidFill>
                  <a:schemeClr val="accent4"/>
                </a:solidFill>
                <a:latin typeface="Arial" charset="0"/>
                <a:ea typeface="Arial" charset="0"/>
                <a:cs typeface="Arial" charset="0"/>
              </a:rPr>
              <a:t>Authenticate with SSO using AD/LDAP or Kerberos</a:t>
            </a:r>
            <a:br>
              <a:rPr lang="en-US" sz="1400" dirty="0" smtClean="0">
                <a:solidFill>
                  <a:schemeClr val="accent4"/>
                </a:solidFill>
                <a:latin typeface="Arial" charset="0"/>
                <a:ea typeface="Arial" charset="0"/>
                <a:cs typeface="Arial" charset="0"/>
              </a:rPr>
            </a:br>
            <a:endParaRPr lang="en-US" sz="1400" dirty="0" smtClean="0">
              <a:solidFill>
                <a:schemeClr val="accent4"/>
              </a:solidFill>
              <a:latin typeface="Arial" charset="0"/>
              <a:ea typeface="Arial" charset="0"/>
              <a:cs typeface="Arial" charset="0"/>
            </a:endParaRPr>
          </a:p>
          <a:p>
            <a:pPr>
              <a:buClr>
                <a:srgbClr val="00B2FF"/>
              </a:buClr>
            </a:pPr>
            <a:r>
              <a:rPr lang="en-US" sz="1400" b="1" dirty="0" smtClean="0">
                <a:solidFill>
                  <a:schemeClr val="accent4"/>
                </a:solidFill>
                <a:latin typeface="Arial" charset="0"/>
                <a:ea typeface="Arial" charset="0"/>
                <a:cs typeface="Arial" charset="0"/>
              </a:rPr>
              <a:t>GOVERNANCE</a:t>
            </a:r>
          </a:p>
          <a:p>
            <a:pPr marL="182880" indent="-182880">
              <a:buClr>
                <a:srgbClr val="00B2FF"/>
              </a:buClr>
              <a:buFont typeface="Arial" charset="0"/>
              <a:buChar char="•"/>
            </a:pPr>
            <a:r>
              <a:rPr lang="en-US" sz="1400" dirty="0" smtClean="0">
                <a:solidFill>
                  <a:schemeClr val="accent4"/>
                </a:solidFill>
                <a:latin typeface="Arial" charset="0"/>
                <a:ea typeface="Arial" charset="0"/>
                <a:cs typeface="Arial" charset="0"/>
              </a:rPr>
              <a:t>Manage user and team privileges</a:t>
            </a:r>
            <a:br>
              <a:rPr lang="en-US" sz="1400" dirty="0" smtClean="0">
                <a:solidFill>
                  <a:schemeClr val="accent4"/>
                </a:solidFill>
                <a:latin typeface="Arial" charset="0"/>
                <a:ea typeface="Arial" charset="0"/>
                <a:cs typeface="Arial" charset="0"/>
              </a:rPr>
            </a:br>
            <a:endParaRPr lang="en-US" sz="1400" dirty="0" smtClean="0">
              <a:solidFill>
                <a:schemeClr val="accent4"/>
              </a:solidFill>
              <a:latin typeface="Arial" charset="0"/>
              <a:ea typeface="Arial" charset="0"/>
              <a:cs typeface="Arial" charset="0"/>
            </a:endParaRPr>
          </a:p>
          <a:p>
            <a:pPr>
              <a:buClr>
                <a:srgbClr val="00B2FF"/>
              </a:buClr>
            </a:pPr>
            <a:r>
              <a:rPr lang="en-US" sz="1400" b="1" dirty="0" smtClean="0">
                <a:solidFill>
                  <a:schemeClr val="accent4"/>
                </a:solidFill>
                <a:latin typeface="Arial" charset="0"/>
                <a:ea typeface="Arial" charset="0"/>
                <a:cs typeface="Arial" charset="0"/>
              </a:rPr>
              <a:t>PROVENANCE</a:t>
            </a:r>
          </a:p>
          <a:p>
            <a:pPr marL="182880" indent="-182880">
              <a:buClr>
                <a:srgbClr val="00B2FF"/>
              </a:buClr>
              <a:buFont typeface="Arial" charset="0"/>
              <a:buChar char="•"/>
            </a:pPr>
            <a:r>
              <a:rPr lang="en-US" sz="1400" dirty="0" smtClean="0">
                <a:solidFill>
                  <a:schemeClr val="accent4"/>
                </a:solidFill>
                <a:latin typeface="Arial" charset="0"/>
                <a:ea typeface="Arial" charset="0"/>
                <a:cs typeface="Arial" charset="0"/>
              </a:rPr>
              <a:t>Track data lineage, versioning and computational results</a:t>
            </a:r>
            <a:br>
              <a:rPr lang="en-US" sz="1400" dirty="0" smtClean="0">
                <a:solidFill>
                  <a:schemeClr val="accent4"/>
                </a:solidFill>
                <a:latin typeface="Arial" charset="0"/>
                <a:ea typeface="Arial" charset="0"/>
                <a:cs typeface="Arial" charset="0"/>
              </a:rPr>
            </a:br>
            <a:endParaRPr lang="en-US" sz="1400" dirty="0" smtClean="0">
              <a:solidFill>
                <a:schemeClr val="accent4"/>
              </a:solidFill>
              <a:latin typeface="Arial" charset="0"/>
              <a:ea typeface="Arial" charset="0"/>
              <a:cs typeface="Arial" charset="0"/>
            </a:endParaRPr>
          </a:p>
          <a:p>
            <a:pPr>
              <a:buClr>
                <a:srgbClr val="00B2FF"/>
              </a:buClr>
            </a:pPr>
            <a:r>
              <a:rPr lang="en-US" sz="1400" b="1" dirty="0" smtClean="0">
                <a:solidFill>
                  <a:schemeClr val="accent4"/>
                </a:solidFill>
                <a:latin typeface="Arial" charset="0"/>
                <a:ea typeface="Arial" charset="0"/>
                <a:cs typeface="Arial" charset="0"/>
              </a:rPr>
              <a:t>PRODUCTION DEPLOYMENT</a:t>
            </a:r>
          </a:p>
          <a:p>
            <a:pPr marL="182880" indent="-182880">
              <a:buClr>
                <a:srgbClr val="00B2FF"/>
              </a:buClr>
              <a:buFont typeface="Arial" charset="0"/>
              <a:buChar char="•"/>
            </a:pPr>
            <a:r>
              <a:rPr lang="en-US" sz="1400" dirty="0" smtClean="0">
                <a:solidFill>
                  <a:schemeClr val="accent4"/>
                </a:solidFill>
                <a:latin typeface="Arial" charset="0"/>
                <a:ea typeface="Arial" charset="0"/>
                <a:cs typeface="Arial" charset="0"/>
              </a:rPr>
              <a:t>Reproduce Data Science team models with complex dependencies in production easily</a:t>
            </a:r>
          </a:p>
        </p:txBody>
      </p:sp>
    </p:spTree>
    <p:extLst>
      <p:ext uri="{BB962C8B-B14F-4D97-AF65-F5344CB8AC3E}">
        <p14:creationId xmlns:p14="http://schemas.microsoft.com/office/powerpoint/2010/main" val="19181568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199" y="121024"/>
            <a:ext cx="7862048" cy="1116106"/>
          </a:xfrm>
        </p:spPr>
        <p:txBody>
          <a:bodyPr/>
          <a:lstStyle/>
          <a:p>
            <a:r>
              <a:rPr lang="en-US" dirty="0" smtClean="0"/>
              <a:t>Enterprise Infrastructure for Open Data Science</a:t>
            </a:r>
            <a:endParaRPr lang="en-US" dirty="0"/>
          </a:p>
        </p:txBody>
      </p:sp>
      <p:sp>
        <p:nvSpPr>
          <p:cNvPr id="24" name="Rectangle 23"/>
          <p:cNvSpPr/>
          <p:nvPr/>
        </p:nvSpPr>
        <p:spPr>
          <a:xfrm>
            <a:off x="7799126" y="1141713"/>
            <a:ext cx="1284570" cy="2781179"/>
          </a:xfrm>
          <a:prstGeom prst="rect">
            <a:avLst/>
          </a:prstGeom>
          <a:solidFill>
            <a:schemeClr val="bg1"/>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a typeface="Arial" charset="0"/>
              <a:cs typeface="Arial" charset="0"/>
            </a:endParaRPr>
          </a:p>
        </p:txBody>
      </p:sp>
      <p:sp>
        <p:nvSpPr>
          <p:cNvPr id="25" name="TextBox 24"/>
          <p:cNvSpPr txBox="1"/>
          <p:nvPr/>
        </p:nvSpPr>
        <p:spPr>
          <a:xfrm>
            <a:off x="7940065" y="1153550"/>
            <a:ext cx="987771" cy="253916"/>
          </a:xfrm>
          <a:prstGeom prst="rect">
            <a:avLst/>
          </a:prstGeom>
          <a:noFill/>
        </p:spPr>
        <p:txBody>
          <a:bodyPr wrap="none" rtlCol="0">
            <a:spAutoFit/>
          </a:bodyPr>
          <a:lstStyle/>
          <a:p>
            <a:pPr algn="ctr"/>
            <a:r>
              <a:rPr lang="en-US" sz="1050" b="1" dirty="0" smtClean="0">
                <a:solidFill>
                  <a:srgbClr val="5EB748"/>
                </a:solidFill>
                <a:latin typeface="Arial" charset="0"/>
                <a:ea typeface="Arial" charset="0"/>
                <a:cs typeface="Arial" charset="0"/>
              </a:rPr>
              <a:t>HARDWARE</a:t>
            </a:r>
            <a:endParaRPr lang="en-US" sz="1050" b="1" dirty="0">
              <a:solidFill>
                <a:srgbClr val="5EB748"/>
              </a:solidFill>
              <a:latin typeface="Arial" charset="0"/>
              <a:ea typeface="Arial" charset="0"/>
              <a:cs typeface="Arial" charset="0"/>
            </a:endParaRPr>
          </a:p>
        </p:txBody>
      </p:sp>
      <p:sp>
        <p:nvSpPr>
          <p:cNvPr id="26" name="Rectangle 25"/>
          <p:cNvSpPr/>
          <p:nvPr/>
        </p:nvSpPr>
        <p:spPr>
          <a:xfrm>
            <a:off x="7860232" y="1404872"/>
            <a:ext cx="1147436" cy="217486"/>
          </a:xfrm>
          <a:prstGeom prst="rect">
            <a:avLst/>
          </a:prstGeom>
          <a:solidFill>
            <a:srgbClr val="5EB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latin typeface="Arial" charset="0"/>
                <a:ea typeface="Arial" charset="0"/>
                <a:cs typeface="Arial" charset="0"/>
              </a:rPr>
              <a:t>Workstation</a:t>
            </a:r>
            <a:endParaRPr lang="en-US" sz="900" dirty="0">
              <a:latin typeface="Arial" charset="0"/>
              <a:ea typeface="Arial" charset="0"/>
              <a:cs typeface="Arial" charset="0"/>
            </a:endParaRPr>
          </a:p>
        </p:txBody>
      </p:sp>
      <p:sp>
        <p:nvSpPr>
          <p:cNvPr id="27" name="Rectangle 26"/>
          <p:cNvSpPr/>
          <p:nvPr/>
        </p:nvSpPr>
        <p:spPr>
          <a:xfrm>
            <a:off x="7860233" y="1665484"/>
            <a:ext cx="1147435" cy="219456"/>
          </a:xfrm>
          <a:prstGeom prst="rect">
            <a:avLst/>
          </a:prstGeom>
          <a:solidFill>
            <a:srgbClr val="5EB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latin typeface="Arial" charset="0"/>
                <a:ea typeface="Arial" charset="0"/>
                <a:cs typeface="Arial" charset="0"/>
              </a:rPr>
              <a:t>Server</a:t>
            </a:r>
            <a:endParaRPr lang="en-US" sz="900" dirty="0">
              <a:latin typeface="Arial" charset="0"/>
              <a:ea typeface="Arial" charset="0"/>
              <a:cs typeface="Arial" charset="0"/>
            </a:endParaRPr>
          </a:p>
        </p:txBody>
      </p:sp>
      <p:sp>
        <p:nvSpPr>
          <p:cNvPr id="28" name="Rectangle 27"/>
          <p:cNvSpPr/>
          <p:nvPr/>
        </p:nvSpPr>
        <p:spPr>
          <a:xfrm>
            <a:off x="7852772" y="1928066"/>
            <a:ext cx="1162357" cy="219456"/>
          </a:xfrm>
          <a:prstGeom prst="rect">
            <a:avLst/>
          </a:prstGeom>
          <a:solidFill>
            <a:srgbClr val="5EB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latin typeface="Arial" charset="0"/>
                <a:ea typeface="Arial" charset="0"/>
                <a:cs typeface="Arial" charset="0"/>
              </a:rPr>
              <a:t>Cluster</a:t>
            </a:r>
            <a:endParaRPr lang="en-US" sz="900" dirty="0">
              <a:latin typeface="Arial" charset="0"/>
              <a:ea typeface="Arial" charset="0"/>
              <a:cs typeface="Arial" charset="0"/>
            </a:endParaRPr>
          </a:p>
        </p:txBody>
      </p:sp>
      <p:sp>
        <p:nvSpPr>
          <p:cNvPr id="23" name="TextBox 22"/>
          <p:cNvSpPr txBox="1"/>
          <p:nvPr/>
        </p:nvSpPr>
        <p:spPr>
          <a:xfrm>
            <a:off x="457199" y="1107830"/>
            <a:ext cx="4204770" cy="3108543"/>
          </a:xfrm>
          <a:prstGeom prst="rect">
            <a:avLst/>
          </a:prstGeom>
          <a:noFill/>
        </p:spPr>
        <p:txBody>
          <a:bodyPr wrap="square" rtlCol="0">
            <a:spAutoFit/>
          </a:bodyPr>
          <a:lstStyle/>
          <a:p>
            <a:pPr>
              <a:buClr>
                <a:srgbClr val="00B2FF"/>
              </a:buClr>
            </a:pPr>
            <a:r>
              <a:rPr lang="en-US" sz="1400" b="1" dirty="0" smtClean="0">
                <a:solidFill>
                  <a:schemeClr val="accent4"/>
                </a:solidFill>
                <a:latin typeface="Arial" charset="0"/>
                <a:ea typeface="Arial" charset="0"/>
                <a:cs typeface="Arial" charset="0"/>
              </a:rPr>
              <a:t>WORKSTATION</a:t>
            </a:r>
          </a:p>
          <a:p>
            <a:pPr marL="182880" indent="-182880">
              <a:buClr>
                <a:srgbClr val="00B2FF"/>
              </a:buClr>
              <a:buFont typeface="Arial" charset="0"/>
              <a:buChar char="•"/>
            </a:pPr>
            <a:r>
              <a:rPr lang="en-US" sz="1400" dirty="0" smtClean="0">
                <a:solidFill>
                  <a:schemeClr val="accent4"/>
                </a:solidFill>
                <a:latin typeface="Arial" charset="0"/>
                <a:ea typeface="Arial" charset="0"/>
                <a:cs typeface="Arial" charset="0"/>
              </a:rPr>
              <a:t>Take advantage of multi-cores to create powerful Data Science solutions on your desktop</a:t>
            </a:r>
          </a:p>
          <a:p>
            <a:pPr marL="182880" indent="-182880">
              <a:buClr>
                <a:srgbClr val="00B2FF"/>
              </a:buClr>
              <a:buFont typeface="Arial" charset="0"/>
              <a:buChar char="•"/>
            </a:pPr>
            <a:endParaRPr lang="en-US" sz="1400" dirty="0" smtClean="0">
              <a:solidFill>
                <a:schemeClr val="accent4"/>
              </a:solidFill>
              <a:latin typeface="Arial" charset="0"/>
              <a:ea typeface="Arial" charset="0"/>
              <a:cs typeface="Arial" charset="0"/>
            </a:endParaRPr>
          </a:p>
          <a:p>
            <a:pPr>
              <a:buClr>
                <a:srgbClr val="00B2FF"/>
              </a:buClr>
            </a:pPr>
            <a:r>
              <a:rPr lang="en-US" sz="1400" b="1" dirty="0" smtClean="0">
                <a:solidFill>
                  <a:schemeClr val="accent4"/>
                </a:solidFill>
                <a:latin typeface="Arial" charset="0"/>
                <a:ea typeface="Arial" charset="0"/>
                <a:cs typeface="Arial" charset="0"/>
              </a:rPr>
              <a:t>SERVER</a:t>
            </a:r>
          </a:p>
          <a:p>
            <a:pPr marL="182880" indent="-182880">
              <a:buClr>
                <a:srgbClr val="00B2FF"/>
              </a:buClr>
              <a:buFont typeface="Arial" charset="0"/>
              <a:buChar char="•"/>
            </a:pPr>
            <a:r>
              <a:rPr lang="en-US" sz="1400" dirty="0" smtClean="0">
                <a:solidFill>
                  <a:schemeClr val="accent4"/>
                </a:solidFill>
                <a:latin typeface="Arial" charset="0"/>
                <a:ea typeface="Arial" charset="0"/>
                <a:cs typeface="Arial" charset="0"/>
              </a:rPr>
              <a:t>Share notebooks, packages and environments</a:t>
            </a:r>
          </a:p>
          <a:p>
            <a:pPr marL="182880" indent="-182880">
              <a:buClr>
                <a:srgbClr val="00B2FF"/>
              </a:buClr>
              <a:buFont typeface="Arial" charset="0"/>
              <a:buChar char="•"/>
            </a:pPr>
            <a:r>
              <a:rPr lang="en-US" sz="1400" dirty="0" smtClean="0">
                <a:solidFill>
                  <a:schemeClr val="accent4"/>
                </a:solidFill>
                <a:latin typeface="Arial" charset="0"/>
                <a:ea typeface="Arial" charset="0"/>
                <a:cs typeface="Arial" charset="0"/>
              </a:rPr>
              <a:t>Control and monitor package usage on-premises that can include white or black lists</a:t>
            </a:r>
          </a:p>
          <a:p>
            <a:pPr marL="182880" indent="-182880">
              <a:buClr>
                <a:srgbClr val="00B2FF"/>
              </a:buClr>
              <a:buFont typeface="Arial" charset="0"/>
              <a:buChar char="•"/>
            </a:pPr>
            <a:r>
              <a:rPr lang="en-US" sz="1400" dirty="0" smtClean="0">
                <a:solidFill>
                  <a:schemeClr val="accent4"/>
                </a:solidFill>
                <a:latin typeface="Arial" charset="0"/>
                <a:ea typeface="Arial" charset="0"/>
                <a:cs typeface="Arial" charset="0"/>
              </a:rPr>
              <a:t>Iterate and collaborate via secure Enterprise Notebooks with your Data Science team</a:t>
            </a:r>
          </a:p>
          <a:p>
            <a:pPr marL="182880" indent="-182880">
              <a:buClr>
                <a:srgbClr val="00B2FF"/>
              </a:buClr>
              <a:buFont typeface="Arial" charset="0"/>
              <a:buChar char="•"/>
            </a:pPr>
            <a:r>
              <a:rPr lang="en-US" sz="1400" dirty="0" smtClean="0">
                <a:solidFill>
                  <a:schemeClr val="accent4"/>
                </a:solidFill>
                <a:latin typeface="Arial" charset="0"/>
                <a:ea typeface="Arial" charset="0"/>
                <a:cs typeface="Arial" charset="0"/>
              </a:rPr>
              <a:t>Publish presentations and visualizations throughout your enterprise</a:t>
            </a:r>
          </a:p>
          <a:p>
            <a:pPr marL="182880" indent="-182880">
              <a:buClr>
                <a:srgbClr val="00B2FF"/>
              </a:buClr>
              <a:buFont typeface="Arial" charset="0"/>
              <a:buChar char="•"/>
            </a:pPr>
            <a:r>
              <a:rPr lang="en-US" sz="1400" dirty="0" smtClean="0">
                <a:solidFill>
                  <a:schemeClr val="accent4"/>
                </a:solidFill>
                <a:latin typeface="Arial" charset="0"/>
                <a:ea typeface="Arial" charset="0"/>
                <a:cs typeface="Arial" charset="0"/>
              </a:rPr>
              <a:t>Scale up your solutions to use more data and computational processing power</a:t>
            </a:r>
          </a:p>
        </p:txBody>
      </p:sp>
      <p:sp>
        <p:nvSpPr>
          <p:cNvPr id="29" name="TextBox 28"/>
          <p:cNvSpPr txBox="1"/>
          <p:nvPr/>
        </p:nvSpPr>
        <p:spPr>
          <a:xfrm>
            <a:off x="4640072" y="1107830"/>
            <a:ext cx="3263944" cy="2893100"/>
          </a:xfrm>
          <a:prstGeom prst="rect">
            <a:avLst/>
          </a:prstGeom>
          <a:noFill/>
        </p:spPr>
        <p:txBody>
          <a:bodyPr wrap="square" rtlCol="0">
            <a:spAutoFit/>
          </a:bodyPr>
          <a:lstStyle/>
          <a:p>
            <a:pPr>
              <a:buClr>
                <a:srgbClr val="00B2FF"/>
              </a:buClr>
            </a:pPr>
            <a:r>
              <a:rPr lang="en-US" sz="1400" b="1" dirty="0">
                <a:solidFill>
                  <a:schemeClr val="accent4"/>
                </a:solidFill>
                <a:latin typeface="Arial" charset="0"/>
                <a:ea typeface="Arial" charset="0"/>
                <a:cs typeface="Arial" charset="0"/>
              </a:rPr>
              <a:t>CLUSTER</a:t>
            </a:r>
          </a:p>
          <a:p>
            <a:pPr marL="182880" indent="-182880">
              <a:buClr>
                <a:srgbClr val="00B2FF"/>
              </a:buClr>
              <a:buFont typeface="Arial" charset="0"/>
              <a:buChar char="•"/>
            </a:pPr>
            <a:r>
              <a:rPr lang="en-US" sz="1400" dirty="0" smtClean="0">
                <a:solidFill>
                  <a:schemeClr val="accent4"/>
                </a:solidFill>
                <a:latin typeface="Arial" charset="0"/>
                <a:ea typeface="Arial" charset="0"/>
                <a:cs typeface="Arial" charset="0"/>
              </a:rPr>
              <a:t>Provision and execute </a:t>
            </a:r>
            <a:r>
              <a:rPr lang="en-US" sz="1400" dirty="0">
                <a:solidFill>
                  <a:schemeClr val="accent4"/>
                </a:solidFill>
                <a:latin typeface="Arial" charset="0"/>
                <a:ea typeface="Arial" charset="0"/>
                <a:cs typeface="Arial" charset="0"/>
              </a:rPr>
              <a:t>Python and </a:t>
            </a:r>
            <a:r>
              <a:rPr lang="en-US" sz="1400" dirty="0" smtClean="0">
                <a:solidFill>
                  <a:schemeClr val="accent4"/>
                </a:solidFill>
                <a:latin typeface="Arial" charset="0"/>
                <a:ea typeface="Arial" charset="0"/>
                <a:cs typeface="Arial" charset="0"/>
              </a:rPr>
              <a:t/>
            </a:r>
            <a:br>
              <a:rPr lang="en-US" sz="1400" dirty="0" smtClean="0">
                <a:solidFill>
                  <a:schemeClr val="accent4"/>
                </a:solidFill>
                <a:latin typeface="Arial" charset="0"/>
                <a:ea typeface="Arial" charset="0"/>
                <a:cs typeface="Arial" charset="0"/>
              </a:rPr>
            </a:br>
            <a:r>
              <a:rPr lang="en-US" sz="1400" dirty="0" smtClean="0">
                <a:solidFill>
                  <a:schemeClr val="accent4"/>
                </a:solidFill>
                <a:latin typeface="Arial" charset="0"/>
                <a:ea typeface="Arial" charset="0"/>
                <a:cs typeface="Arial" charset="0"/>
              </a:rPr>
              <a:t>R </a:t>
            </a:r>
            <a:r>
              <a:rPr lang="en-US" sz="1400" dirty="0">
                <a:solidFill>
                  <a:schemeClr val="accent4"/>
                </a:solidFill>
                <a:latin typeface="Arial" charset="0"/>
                <a:ea typeface="Arial" charset="0"/>
                <a:cs typeface="Arial" charset="0"/>
              </a:rPr>
              <a:t>packages </a:t>
            </a:r>
            <a:r>
              <a:rPr lang="en-US" sz="1400" dirty="0" smtClean="0">
                <a:solidFill>
                  <a:schemeClr val="accent4"/>
                </a:solidFill>
                <a:latin typeface="Arial" charset="0"/>
                <a:ea typeface="Arial" charset="0"/>
                <a:cs typeface="Arial" charset="0"/>
              </a:rPr>
              <a:t>onto cluster easily</a:t>
            </a:r>
            <a:endParaRPr lang="en-US" sz="1400" dirty="0">
              <a:solidFill>
                <a:schemeClr val="accent4"/>
              </a:solidFill>
              <a:latin typeface="Arial" charset="0"/>
              <a:ea typeface="Arial" charset="0"/>
              <a:cs typeface="Arial" charset="0"/>
            </a:endParaRPr>
          </a:p>
          <a:p>
            <a:pPr marL="182880" indent="-182880">
              <a:buClr>
                <a:srgbClr val="00B2FF"/>
              </a:buClr>
              <a:buFont typeface="Arial" charset="0"/>
              <a:buChar char="•"/>
            </a:pPr>
            <a:r>
              <a:rPr lang="en-US" sz="1400" dirty="0" smtClean="0">
                <a:solidFill>
                  <a:schemeClr val="accent4"/>
                </a:solidFill>
                <a:latin typeface="Arial" charset="0"/>
                <a:ea typeface="Arial" charset="0"/>
                <a:cs typeface="Arial" charset="0"/>
              </a:rPr>
              <a:t>Leverage </a:t>
            </a:r>
            <a:r>
              <a:rPr lang="en-US" sz="1400" dirty="0">
                <a:solidFill>
                  <a:schemeClr val="accent4"/>
                </a:solidFill>
                <a:latin typeface="Arial" charset="0"/>
                <a:ea typeface="Arial" charset="0"/>
                <a:cs typeface="Arial" charset="0"/>
              </a:rPr>
              <a:t>Spark processing with PySpark and </a:t>
            </a:r>
            <a:r>
              <a:rPr lang="en-US" sz="1400" dirty="0" smtClean="0">
                <a:solidFill>
                  <a:schemeClr val="accent4"/>
                </a:solidFill>
                <a:latin typeface="Arial" charset="0"/>
                <a:ea typeface="Arial" charset="0"/>
                <a:cs typeface="Arial" charset="0"/>
              </a:rPr>
              <a:t>SparkR</a:t>
            </a:r>
            <a:endParaRPr lang="en-US" sz="1400" dirty="0">
              <a:solidFill>
                <a:schemeClr val="accent4"/>
              </a:solidFill>
              <a:latin typeface="Arial" charset="0"/>
              <a:ea typeface="Arial" charset="0"/>
              <a:cs typeface="Arial" charset="0"/>
            </a:endParaRPr>
          </a:p>
          <a:p>
            <a:pPr marL="182880" indent="-182880">
              <a:buClr>
                <a:srgbClr val="00B2FF"/>
              </a:buClr>
              <a:buFont typeface="Arial" charset="0"/>
              <a:buChar char="•"/>
            </a:pPr>
            <a:r>
              <a:rPr lang="en-US" sz="1400" dirty="0" smtClean="0">
                <a:solidFill>
                  <a:schemeClr val="accent4"/>
                </a:solidFill>
                <a:latin typeface="Arial" charset="0"/>
                <a:ea typeface="Arial" charset="0"/>
                <a:cs typeface="Arial" charset="0"/>
              </a:rPr>
              <a:t>Take advantage of Python and R advanced analytics on Spark</a:t>
            </a:r>
            <a:endParaRPr lang="en-US" sz="1400" dirty="0">
              <a:solidFill>
                <a:schemeClr val="accent4"/>
              </a:solidFill>
              <a:latin typeface="Arial" charset="0"/>
              <a:ea typeface="Arial" charset="0"/>
              <a:cs typeface="Arial" charset="0"/>
            </a:endParaRPr>
          </a:p>
          <a:p>
            <a:pPr marL="182880" indent="-182880">
              <a:buClr>
                <a:srgbClr val="00B2FF"/>
              </a:buClr>
              <a:buFont typeface="Arial" charset="0"/>
              <a:buChar char="•"/>
            </a:pPr>
            <a:r>
              <a:rPr lang="en-US" sz="1400" dirty="0" smtClean="0">
                <a:solidFill>
                  <a:schemeClr val="accent4"/>
                </a:solidFill>
                <a:latin typeface="Arial" charset="0"/>
                <a:ea typeface="Arial" charset="0"/>
                <a:cs typeface="Arial" charset="0"/>
              </a:rPr>
              <a:t>Manage packages and multiple environments dynamically</a:t>
            </a:r>
          </a:p>
          <a:p>
            <a:pPr marL="182880" indent="-182880">
              <a:buClr>
                <a:srgbClr val="00B2FF"/>
              </a:buClr>
              <a:buFont typeface="Arial" charset="0"/>
              <a:buChar char="•"/>
            </a:pPr>
            <a:r>
              <a:rPr lang="en-US" sz="1400" dirty="0" smtClean="0">
                <a:solidFill>
                  <a:schemeClr val="accent4"/>
                </a:solidFill>
                <a:latin typeface="Arial" charset="0"/>
                <a:ea typeface="Arial" charset="0"/>
                <a:cs typeface="Arial" charset="0"/>
              </a:rPr>
              <a:t>Plug into YARN, HDFS, Storm, Streaming, ElasticSearch </a:t>
            </a:r>
          </a:p>
          <a:p>
            <a:pPr marL="182880" indent="-182880">
              <a:buClr>
                <a:srgbClr val="00B2FF"/>
              </a:buClr>
              <a:buFont typeface="Arial" charset="0"/>
              <a:buChar char="•"/>
            </a:pPr>
            <a:r>
              <a:rPr lang="en-US" sz="1400" dirty="0" smtClean="0">
                <a:solidFill>
                  <a:schemeClr val="accent4"/>
                </a:solidFill>
                <a:latin typeface="Arial" charset="0"/>
                <a:ea typeface="Arial" charset="0"/>
                <a:cs typeface="Arial" charset="0"/>
              </a:rPr>
              <a:t>Get 10-100X performance increase on Hadoop</a:t>
            </a:r>
          </a:p>
        </p:txBody>
      </p:sp>
    </p:spTree>
    <p:extLst>
      <p:ext uri="{BB962C8B-B14F-4D97-AF65-F5344CB8AC3E}">
        <p14:creationId xmlns:p14="http://schemas.microsoft.com/office/powerpoint/2010/main" val="4368288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8" y="121024"/>
            <a:ext cx="8435789" cy="1116106"/>
          </a:xfrm>
        </p:spPr>
        <p:txBody>
          <a:bodyPr/>
          <a:lstStyle/>
          <a:p>
            <a:r>
              <a:rPr lang="en-US" dirty="0" smtClean="0"/>
              <a:t>Enterprise </a:t>
            </a:r>
            <a:r>
              <a:rPr lang="en-US" smtClean="0"/>
              <a:t>Data Integration for Open Data Science</a:t>
            </a:r>
            <a:endParaRPr lang="en-US"/>
          </a:p>
        </p:txBody>
      </p:sp>
      <p:sp>
        <p:nvSpPr>
          <p:cNvPr id="17" name="Rectangle 16"/>
          <p:cNvSpPr/>
          <p:nvPr/>
        </p:nvSpPr>
        <p:spPr>
          <a:xfrm>
            <a:off x="7799126" y="1141713"/>
            <a:ext cx="1284570" cy="2781179"/>
          </a:xfrm>
          <a:prstGeom prst="rect">
            <a:avLst/>
          </a:prstGeom>
          <a:solidFill>
            <a:schemeClr val="bg1"/>
          </a:solidFill>
          <a:ln w="9525">
            <a:solidFill>
              <a:srgbClr val="5EB7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a typeface="Arial" charset="0"/>
              <a:cs typeface="Arial" charset="0"/>
            </a:endParaRPr>
          </a:p>
        </p:txBody>
      </p:sp>
      <p:sp>
        <p:nvSpPr>
          <p:cNvPr id="18" name="TextBox 17"/>
          <p:cNvSpPr txBox="1"/>
          <p:nvPr/>
        </p:nvSpPr>
        <p:spPr>
          <a:xfrm>
            <a:off x="8161527" y="1153550"/>
            <a:ext cx="559769" cy="253916"/>
          </a:xfrm>
          <a:prstGeom prst="rect">
            <a:avLst/>
          </a:prstGeom>
          <a:noFill/>
        </p:spPr>
        <p:txBody>
          <a:bodyPr wrap="none" rtlCol="0">
            <a:spAutoFit/>
          </a:bodyPr>
          <a:lstStyle/>
          <a:p>
            <a:pPr algn="ctr"/>
            <a:r>
              <a:rPr lang="en-US" sz="1050" b="1" dirty="0" smtClean="0">
                <a:solidFill>
                  <a:srgbClr val="5EB748"/>
                </a:solidFill>
                <a:latin typeface="Arial" charset="0"/>
                <a:ea typeface="Arial" charset="0"/>
                <a:cs typeface="Arial" charset="0"/>
              </a:rPr>
              <a:t>DATA</a:t>
            </a:r>
            <a:endParaRPr lang="en-US" sz="1050" b="1" dirty="0">
              <a:solidFill>
                <a:srgbClr val="5EB748"/>
              </a:solidFill>
              <a:latin typeface="Arial" charset="0"/>
              <a:ea typeface="Arial" charset="0"/>
              <a:cs typeface="Arial" charset="0"/>
            </a:endParaRPr>
          </a:p>
        </p:txBody>
      </p:sp>
      <p:sp>
        <p:nvSpPr>
          <p:cNvPr id="19" name="Rectangle 18"/>
          <p:cNvSpPr/>
          <p:nvPr/>
        </p:nvSpPr>
        <p:spPr>
          <a:xfrm>
            <a:off x="7869911" y="1403770"/>
            <a:ext cx="1143000" cy="365760"/>
          </a:xfrm>
          <a:prstGeom prst="rect">
            <a:avLst/>
          </a:prstGeom>
          <a:solidFill>
            <a:srgbClr val="5EB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Arial" charset="0"/>
                <a:ea typeface="Arial" charset="0"/>
                <a:cs typeface="Arial" charset="0"/>
              </a:rPr>
              <a:t>Flat Files (CSV, XLS…))</a:t>
            </a:r>
          </a:p>
        </p:txBody>
      </p:sp>
      <p:sp>
        <p:nvSpPr>
          <p:cNvPr id="20" name="Rectangle 19"/>
          <p:cNvSpPr/>
          <p:nvPr/>
        </p:nvSpPr>
        <p:spPr>
          <a:xfrm>
            <a:off x="7869911" y="1811554"/>
            <a:ext cx="1143000" cy="219456"/>
          </a:xfrm>
          <a:prstGeom prst="rect">
            <a:avLst/>
          </a:prstGeom>
          <a:solidFill>
            <a:srgbClr val="5EB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latin typeface="Arial" charset="0"/>
                <a:ea typeface="Arial" charset="0"/>
                <a:cs typeface="Arial" charset="0"/>
              </a:rPr>
              <a:t>SQL DB</a:t>
            </a:r>
            <a:endParaRPr lang="en-US" sz="900" dirty="0">
              <a:latin typeface="Arial" charset="0"/>
              <a:ea typeface="Arial" charset="0"/>
              <a:cs typeface="Arial" charset="0"/>
            </a:endParaRPr>
          </a:p>
        </p:txBody>
      </p:sp>
      <p:sp>
        <p:nvSpPr>
          <p:cNvPr id="21" name="Rectangle 20"/>
          <p:cNvSpPr/>
          <p:nvPr/>
        </p:nvSpPr>
        <p:spPr>
          <a:xfrm>
            <a:off x="7869911" y="2073034"/>
            <a:ext cx="1143000" cy="216542"/>
          </a:xfrm>
          <a:prstGeom prst="rect">
            <a:avLst/>
          </a:prstGeom>
          <a:solidFill>
            <a:srgbClr val="5EB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latin typeface="Arial" charset="0"/>
                <a:ea typeface="Arial" charset="0"/>
                <a:cs typeface="Arial" charset="0"/>
              </a:rPr>
              <a:t>NoSQL</a:t>
            </a:r>
            <a:endParaRPr lang="en-US" sz="900" dirty="0">
              <a:latin typeface="Arial" charset="0"/>
              <a:ea typeface="Arial" charset="0"/>
              <a:cs typeface="Arial" charset="0"/>
            </a:endParaRPr>
          </a:p>
        </p:txBody>
      </p:sp>
      <p:sp>
        <p:nvSpPr>
          <p:cNvPr id="22" name="Rectangle 21"/>
          <p:cNvSpPr/>
          <p:nvPr/>
        </p:nvSpPr>
        <p:spPr>
          <a:xfrm>
            <a:off x="7869911" y="2331600"/>
            <a:ext cx="1143000" cy="216542"/>
          </a:xfrm>
          <a:prstGeom prst="rect">
            <a:avLst/>
          </a:prstGeom>
          <a:solidFill>
            <a:srgbClr val="5EB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latin typeface="Arial" charset="0"/>
                <a:ea typeface="Arial" charset="0"/>
                <a:cs typeface="Arial" charset="0"/>
              </a:rPr>
              <a:t>Hadoop</a:t>
            </a:r>
            <a:endParaRPr lang="en-US" sz="900" dirty="0">
              <a:latin typeface="Arial" charset="0"/>
              <a:ea typeface="Arial" charset="0"/>
              <a:cs typeface="Arial" charset="0"/>
            </a:endParaRPr>
          </a:p>
        </p:txBody>
      </p:sp>
      <p:sp>
        <p:nvSpPr>
          <p:cNvPr id="23" name="Rectangle 22"/>
          <p:cNvSpPr/>
          <p:nvPr/>
        </p:nvSpPr>
        <p:spPr>
          <a:xfrm>
            <a:off x="7869911" y="2590164"/>
            <a:ext cx="1143000" cy="216542"/>
          </a:xfrm>
          <a:prstGeom prst="rect">
            <a:avLst/>
          </a:prstGeom>
          <a:solidFill>
            <a:srgbClr val="5EB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latin typeface="Arial" charset="0"/>
                <a:ea typeface="Arial" charset="0"/>
                <a:cs typeface="Arial" charset="0"/>
              </a:rPr>
              <a:t>Streaming</a:t>
            </a:r>
            <a:endParaRPr lang="en-US" sz="900" dirty="0">
              <a:latin typeface="Arial" charset="0"/>
              <a:ea typeface="Arial" charset="0"/>
              <a:cs typeface="Arial" charset="0"/>
            </a:endParaRPr>
          </a:p>
        </p:txBody>
      </p:sp>
      <p:sp>
        <p:nvSpPr>
          <p:cNvPr id="24" name="TextBox 23"/>
          <p:cNvSpPr txBox="1"/>
          <p:nvPr/>
        </p:nvSpPr>
        <p:spPr>
          <a:xfrm>
            <a:off x="457199" y="1141713"/>
            <a:ext cx="3901496" cy="2893100"/>
          </a:xfrm>
          <a:prstGeom prst="rect">
            <a:avLst/>
          </a:prstGeom>
          <a:noFill/>
        </p:spPr>
        <p:txBody>
          <a:bodyPr wrap="square" rtlCol="0">
            <a:spAutoFit/>
          </a:bodyPr>
          <a:lstStyle/>
          <a:p>
            <a:pPr>
              <a:buClr>
                <a:srgbClr val="00B2FF"/>
              </a:buClr>
            </a:pPr>
            <a:r>
              <a:rPr lang="en-US" sz="1400" b="1" dirty="0" smtClean="0">
                <a:latin typeface="Arial" charset="0"/>
                <a:ea typeface="Arial" charset="0"/>
                <a:cs typeface="Arial" charset="0"/>
              </a:rPr>
              <a:t>ANY DATA</a:t>
            </a:r>
            <a:endParaRPr lang="en-US" sz="1400" b="1" dirty="0">
              <a:latin typeface="Arial" charset="0"/>
              <a:ea typeface="Arial" charset="0"/>
              <a:cs typeface="Arial" charset="0"/>
            </a:endParaRPr>
          </a:p>
          <a:p>
            <a:pPr marL="182880" indent="-182880">
              <a:buClr>
                <a:srgbClr val="00B2FF"/>
              </a:buClr>
              <a:buFont typeface="Arial" charset="0"/>
              <a:buChar char="•"/>
            </a:pPr>
            <a:r>
              <a:rPr lang="en-US" sz="1400" dirty="0" smtClean="0">
                <a:latin typeface="Arial" charset="0"/>
                <a:ea typeface="Arial" charset="0"/>
                <a:cs typeface="Arial" charset="0"/>
              </a:rPr>
              <a:t>Process data out-of-core to scale up</a:t>
            </a:r>
          </a:p>
          <a:p>
            <a:pPr marL="182880" indent="-182880">
              <a:buClr>
                <a:srgbClr val="00B2FF"/>
              </a:buClr>
              <a:buFont typeface="Arial" charset="0"/>
              <a:buChar char="•"/>
            </a:pPr>
            <a:r>
              <a:rPr lang="en-US" sz="1400" dirty="0" smtClean="0">
                <a:latin typeface="Arial" charset="0"/>
                <a:ea typeface="Arial" charset="0"/>
                <a:cs typeface="Arial" charset="0"/>
              </a:rPr>
              <a:t>Distribute querying and computation</a:t>
            </a:r>
          </a:p>
          <a:p>
            <a:pPr marL="182880" indent="-182880">
              <a:buClr>
                <a:srgbClr val="00B2FF"/>
              </a:buClr>
              <a:buFont typeface="Arial" charset="0"/>
              <a:buChar char="•"/>
            </a:pPr>
            <a:r>
              <a:rPr lang="en-US" sz="1400" dirty="0" smtClean="0">
                <a:latin typeface="Arial" charset="0"/>
                <a:ea typeface="Arial" charset="0"/>
                <a:cs typeface="Arial" charset="0"/>
              </a:rPr>
              <a:t>Write queries through common interface for heterogeneous back ends</a:t>
            </a:r>
          </a:p>
          <a:p>
            <a:pPr marL="182880" indent="-182880">
              <a:buClr>
                <a:srgbClr val="00B2FF"/>
              </a:buClr>
              <a:buFont typeface="Arial" charset="0"/>
              <a:buChar char="•"/>
            </a:pPr>
            <a:endParaRPr lang="en-US" sz="1400" dirty="0" smtClean="0">
              <a:latin typeface="Arial" charset="0"/>
              <a:ea typeface="Arial" charset="0"/>
              <a:cs typeface="Arial" charset="0"/>
            </a:endParaRPr>
          </a:p>
          <a:p>
            <a:pPr>
              <a:buClr>
                <a:srgbClr val="00B2FF"/>
              </a:buClr>
            </a:pPr>
            <a:r>
              <a:rPr lang="en-US" sz="1400" b="1" dirty="0" smtClean="0">
                <a:latin typeface="Arial" charset="0"/>
                <a:ea typeface="Arial" charset="0"/>
                <a:cs typeface="Arial" charset="0"/>
              </a:rPr>
              <a:t>FLAT FILES</a:t>
            </a:r>
          </a:p>
          <a:p>
            <a:pPr marL="182880" indent="-182880">
              <a:buClr>
                <a:srgbClr val="00B2FF"/>
              </a:buClr>
              <a:buFont typeface="Arial" charset="0"/>
              <a:buChar char="•"/>
            </a:pPr>
            <a:r>
              <a:rPr lang="en-US" sz="1400" dirty="0" smtClean="0">
                <a:latin typeface="Arial" charset="0"/>
                <a:ea typeface="Arial" charset="0"/>
                <a:cs typeface="Arial" charset="0"/>
              </a:rPr>
              <a:t>Ingest and output any type of flat files including CSV, XLS</a:t>
            </a:r>
          </a:p>
          <a:p>
            <a:pPr marL="182880" indent="-182880">
              <a:buClr>
                <a:srgbClr val="00B2FF"/>
              </a:buClr>
              <a:buFont typeface="Arial" charset="0"/>
              <a:buChar char="•"/>
            </a:pPr>
            <a:endParaRPr lang="en-US" sz="1400" dirty="0" smtClean="0">
              <a:latin typeface="Arial" charset="0"/>
              <a:ea typeface="Arial" charset="0"/>
              <a:cs typeface="Arial" charset="0"/>
            </a:endParaRPr>
          </a:p>
          <a:p>
            <a:pPr>
              <a:buClr>
                <a:srgbClr val="00B2FF"/>
              </a:buClr>
            </a:pPr>
            <a:r>
              <a:rPr lang="en-US" sz="1400" b="1" dirty="0" smtClean="0">
                <a:latin typeface="Arial" charset="0"/>
                <a:ea typeface="Arial" charset="0"/>
                <a:cs typeface="Arial" charset="0"/>
              </a:rPr>
              <a:t>SQL DB and SQL NoSQL</a:t>
            </a:r>
          </a:p>
          <a:p>
            <a:pPr marL="182880" indent="-182880">
              <a:buClr>
                <a:srgbClr val="00B2FF"/>
              </a:buClr>
              <a:buFont typeface="Arial" charset="0"/>
              <a:buChar char="•"/>
            </a:pPr>
            <a:r>
              <a:rPr lang="en-US" sz="1400" dirty="0" smtClean="0">
                <a:latin typeface="Arial" charset="0"/>
                <a:ea typeface="Arial" charset="0"/>
                <a:cs typeface="Arial" charset="0"/>
              </a:rPr>
              <a:t>Use high speed connectors to speed up data ingestion and output</a:t>
            </a:r>
          </a:p>
        </p:txBody>
      </p:sp>
      <p:sp>
        <p:nvSpPr>
          <p:cNvPr id="25" name="TextBox 24"/>
          <p:cNvSpPr txBox="1"/>
          <p:nvPr/>
        </p:nvSpPr>
        <p:spPr>
          <a:xfrm>
            <a:off x="4640072" y="1141713"/>
            <a:ext cx="2940304" cy="1600438"/>
          </a:xfrm>
          <a:prstGeom prst="rect">
            <a:avLst/>
          </a:prstGeom>
          <a:noFill/>
        </p:spPr>
        <p:txBody>
          <a:bodyPr wrap="square" rtlCol="0">
            <a:spAutoFit/>
          </a:bodyPr>
          <a:lstStyle/>
          <a:p>
            <a:pPr>
              <a:buClr>
                <a:srgbClr val="00B2FF"/>
              </a:buClr>
            </a:pPr>
            <a:r>
              <a:rPr lang="en-US" sz="1400" b="1" dirty="0">
                <a:latin typeface="Arial" charset="0"/>
                <a:ea typeface="Arial" charset="0"/>
                <a:cs typeface="Arial" charset="0"/>
              </a:rPr>
              <a:t>HADOOP</a:t>
            </a:r>
          </a:p>
          <a:p>
            <a:pPr marL="182880" indent="-182880">
              <a:buClr>
                <a:srgbClr val="00B2FF"/>
              </a:buClr>
              <a:buFont typeface="Arial" charset="0"/>
              <a:buChar char="•"/>
            </a:pPr>
            <a:r>
              <a:rPr lang="en-US" sz="1400" dirty="0">
                <a:latin typeface="Arial" charset="0"/>
                <a:ea typeface="Arial" charset="0"/>
                <a:cs typeface="Arial" charset="0"/>
              </a:rPr>
              <a:t>Read and write directly to Hadoop </a:t>
            </a:r>
            <a:r>
              <a:rPr lang="en-US" sz="1400" dirty="0" smtClean="0">
                <a:latin typeface="Arial" charset="0"/>
                <a:ea typeface="Arial" charset="0"/>
                <a:cs typeface="Arial" charset="0"/>
              </a:rPr>
              <a:t>stores</a:t>
            </a:r>
          </a:p>
          <a:p>
            <a:pPr marL="182880" indent="-182880">
              <a:buClr>
                <a:srgbClr val="00B2FF"/>
              </a:buClr>
              <a:buFont typeface="Arial" charset="0"/>
              <a:buChar char="•"/>
            </a:pPr>
            <a:endParaRPr lang="en-US" sz="1400" dirty="0">
              <a:latin typeface="Arial" charset="0"/>
              <a:ea typeface="Arial" charset="0"/>
              <a:cs typeface="Arial" charset="0"/>
            </a:endParaRPr>
          </a:p>
          <a:p>
            <a:pPr>
              <a:buClr>
                <a:srgbClr val="00B2FF"/>
              </a:buClr>
            </a:pPr>
            <a:r>
              <a:rPr lang="en-US" sz="1400" b="1" dirty="0">
                <a:latin typeface="Arial" charset="0"/>
                <a:ea typeface="Arial" charset="0"/>
                <a:cs typeface="Arial" charset="0"/>
              </a:rPr>
              <a:t>STREAMING</a:t>
            </a:r>
          </a:p>
          <a:p>
            <a:pPr marL="182880" indent="-182880">
              <a:buClr>
                <a:srgbClr val="00B2FF"/>
              </a:buClr>
              <a:buFont typeface="Arial" charset="0"/>
              <a:buChar char="•"/>
            </a:pPr>
            <a:r>
              <a:rPr lang="en-US" sz="1400" dirty="0">
                <a:latin typeface="Arial" charset="0"/>
                <a:ea typeface="Arial" charset="0"/>
                <a:cs typeface="Arial" charset="0"/>
              </a:rPr>
              <a:t>Leverage streaming data with Storm and Kafka</a:t>
            </a:r>
          </a:p>
        </p:txBody>
      </p:sp>
    </p:spTree>
    <p:extLst>
      <p:ext uri="{BB962C8B-B14F-4D97-AF65-F5344CB8AC3E}">
        <p14:creationId xmlns:p14="http://schemas.microsoft.com/office/powerpoint/2010/main" val="168314120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7799126" y="1141713"/>
            <a:ext cx="1284570" cy="2781179"/>
          </a:xfrm>
          <a:prstGeom prst="rect">
            <a:avLst/>
          </a:prstGeom>
          <a:solidFill>
            <a:schemeClr val="bg1"/>
          </a:solidFill>
          <a:ln w="9525">
            <a:solidFill>
              <a:srgbClr val="5EB7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a typeface="Arial" charset="0"/>
              <a:cs typeface="Arial" charset="0"/>
            </a:endParaRPr>
          </a:p>
        </p:txBody>
      </p:sp>
      <p:sp>
        <p:nvSpPr>
          <p:cNvPr id="14" name="Rectangle 13"/>
          <p:cNvSpPr/>
          <p:nvPr/>
        </p:nvSpPr>
        <p:spPr>
          <a:xfrm>
            <a:off x="7869911" y="1400472"/>
            <a:ext cx="1143000" cy="1324440"/>
          </a:xfrm>
          <a:prstGeom prst="rect">
            <a:avLst/>
          </a:prstGeom>
          <a:solidFill>
            <a:srgbClr val="5EB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a typeface="Arial" charset="0"/>
              <a:cs typeface="Arial" charset="0"/>
            </a:endParaRPr>
          </a:p>
        </p:txBody>
      </p:sp>
      <p:sp>
        <p:nvSpPr>
          <p:cNvPr id="2" name="Title 1"/>
          <p:cNvSpPr>
            <a:spLocks noGrp="1"/>
          </p:cNvSpPr>
          <p:nvPr>
            <p:ph type="title"/>
          </p:nvPr>
        </p:nvSpPr>
        <p:spPr>
          <a:xfrm>
            <a:off x="457198" y="121024"/>
            <a:ext cx="8626497" cy="1116106"/>
          </a:xfrm>
        </p:spPr>
        <p:txBody>
          <a:bodyPr/>
          <a:lstStyle/>
          <a:p>
            <a:r>
              <a:rPr lang="en-US" dirty="0" smtClean="0"/>
              <a:t>Enterprise Data Exploration for Open Data Science</a:t>
            </a:r>
            <a:endParaRPr lang="en-US" dirty="0"/>
          </a:p>
        </p:txBody>
      </p:sp>
      <p:sp>
        <p:nvSpPr>
          <p:cNvPr id="18" name="TextBox 17"/>
          <p:cNvSpPr txBox="1"/>
          <p:nvPr/>
        </p:nvSpPr>
        <p:spPr>
          <a:xfrm>
            <a:off x="7866546" y="1141580"/>
            <a:ext cx="1149730" cy="253916"/>
          </a:xfrm>
          <a:prstGeom prst="rect">
            <a:avLst/>
          </a:prstGeom>
          <a:noFill/>
        </p:spPr>
        <p:txBody>
          <a:bodyPr wrap="square" rtlCol="0">
            <a:spAutoFit/>
          </a:bodyPr>
          <a:lstStyle/>
          <a:p>
            <a:pPr algn="ctr"/>
            <a:r>
              <a:rPr lang="en-US" sz="1050" b="1" dirty="0">
                <a:solidFill>
                  <a:srgbClr val="5EB748"/>
                </a:solidFill>
                <a:latin typeface="Arial" charset="0"/>
                <a:ea typeface="Arial" charset="0"/>
                <a:cs typeface="Arial" charset="0"/>
              </a:rPr>
              <a:t>ANALYTICS</a:t>
            </a:r>
          </a:p>
        </p:txBody>
      </p:sp>
      <p:sp>
        <p:nvSpPr>
          <p:cNvPr id="20" name="TextBox 19"/>
          <p:cNvSpPr txBox="1"/>
          <p:nvPr/>
        </p:nvSpPr>
        <p:spPr>
          <a:xfrm>
            <a:off x="7849743" y="1436917"/>
            <a:ext cx="1183337" cy="253916"/>
          </a:xfrm>
          <a:prstGeom prst="rect">
            <a:avLst/>
          </a:prstGeom>
          <a:noFill/>
        </p:spPr>
        <p:txBody>
          <a:bodyPr wrap="none" rtlCol="0">
            <a:spAutoFit/>
          </a:bodyPr>
          <a:lstStyle/>
          <a:p>
            <a:r>
              <a:rPr lang="en-US" sz="1050" dirty="0">
                <a:solidFill>
                  <a:schemeClr val="bg1"/>
                </a:solidFill>
                <a:latin typeface="Arial" charset="0"/>
                <a:ea typeface="Arial" charset="0"/>
                <a:cs typeface="Arial" charset="0"/>
              </a:rPr>
              <a:t>Data Exploration</a:t>
            </a:r>
          </a:p>
        </p:txBody>
      </p:sp>
      <p:sp>
        <p:nvSpPr>
          <p:cNvPr id="21" name="Rectangle 20"/>
          <p:cNvSpPr/>
          <p:nvPr/>
        </p:nvSpPr>
        <p:spPr>
          <a:xfrm>
            <a:off x="7915631" y="1732254"/>
            <a:ext cx="1051560" cy="219456"/>
          </a:xfrm>
          <a:prstGeom prst="rect">
            <a:avLst/>
          </a:prstGeom>
          <a:solidFill>
            <a:srgbClr val="9ECF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Arial" charset="0"/>
                <a:ea typeface="Arial" charset="0"/>
                <a:cs typeface="Arial" charset="0"/>
              </a:rPr>
              <a:t>Querying</a:t>
            </a:r>
          </a:p>
        </p:txBody>
      </p:sp>
      <p:sp>
        <p:nvSpPr>
          <p:cNvPr id="22" name="Rectangle 21"/>
          <p:cNvSpPr/>
          <p:nvPr/>
        </p:nvSpPr>
        <p:spPr>
          <a:xfrm>
            <a:off x="7915631" y="1993131"/>
            <a:ext cx="1051560" cy="219456"/>
          </a:xfrm>
          <a:prstGeom prst="rect">
            <a:avLst/>
          </a:prstGeom>
          <a:solidFill>
            <a:srgbClr val="9ECF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Arial" charset="0"/>
                <a:ea typeface="Arial" charset="0"/>
                <a:cs typeface="Arial" charset="0"/>
              </a:rPr>
              <a:t>Data Prep</a:t>
            </a:r>
          </a:p>
        </p:txBody>
      </p:sp>
      <p:sp>
        <p:nvSpPr>
          <p:cNvPr id="23" name="Rectangle 22"/>
          <p:cNvSpPr/>
          <p:nvPr/>
        </p:nvSpPr>
        <p:spPr>
          <a:xfrm>
            <a:off x="7915631" y="2254009"/>
            <a:ext cx="1051560" cy="219456"/>
          </a:xfrm>
          <a:prstGeom prst="rect">
            <a:avLst/>
          </a:prstGeom>
          <a:solidFill>
            <a:srgbClr val="9ECF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Arial" charset="0"/>
                <a:ea typeface="Arial" charset="0"/>
                <a:cs typeface="Arial" charset="0"/>
              </a:rPr>
              <a:t>Data Connectors</a:t>
            </a:r>
          </a:p>
        </p:txBody>
      </p:sp>
      <p:sp>
        <p:nvSpPr>
          <p:cNvPr id="17" name="TextBox 16"/>
          <p:cNvSpPr txBox="1"/>
          <p:nvPr/>
        </p:nvSpPr>
        <p:spPr>
          <a:xfrm>
            <a:off x="457199" y="1141713"/>
            <a:ext cx="3977641" cy="2893100"/>
          </a:xfrm>
          <a:prstGeom prst="rect">
            <a:avLst/>
          </a:prstGeom>
          <a:noFill/>
        </p:spPr>
        <p:txBody>
          <a:bodyPr wrap="square" rtlCol="0">
            <a:spAutoFit/>
          </a:bodyPr>
          <a:lstStyle/>
          <a:p>
            <a:pPr>
              <a:buClr>
                <a:srgbClr val="00B2FF"/>
              </a:buClr>
            </a:pPr>
            <a:r>
              <a:rPr lang="en-US" sz="1400" b="1" dirty="0" smtClean="0">
                <a:latin typeface="Arial" charset="0"/>
                <a:ea typeface="Arial" charset="0"/>
                <a:cs typeface="Arial" charset="0"/>
              </a:rPr>
              <a:t>MOSAIC</a:t>
            </a:r>
            <a:endParaRPr lang="en-US" sz="1400" b="1" dirty="0">
              <a:latin typeface="Arial" charset="0"/>
              <a:ea typeface="Arial" charset="0"/>
              <a:cs typeface="Arial" charset="0"/>
            </a:endParaRPr>
          </a:p>
          <a:p>
            <a:pPr marL="182880" indent="-182880">
              <a:buClr>
                <a:srgbClr val="00B2FF"/>
              </a:buClr>
              <a:buFont typeface="Arial" charset="0"/>
              <a:buChar char="•"/>
            </a:pPr>
            <a:r>
              <a:rPr lang="en-US" sz="1400" dirty="0" smtClean="0">
                <a:latin typeface="Arial" charset="0"/>
                <a:ea typeface="Arial" charset="0"/>
                <a:cs typeface="Arial" charset="0"/>
              </a:rPr>
              <a:t>Explore data in-place through an intuitive web UI backed by powerful computation engine</a:t>
            </a:r>
          </a:p>
          <a:p>
            <a:pPr marL="182880" indent="-182880">
              <a:buClr>
                <a:srgbClr val="00B2FF"/>
              </a:buClr>
              <a:buFont typeface="Arial" charset="0"/>
              <a:buChar char="•"/>
            </a:pPr>
            <a:r>
              <a:rPr lang="en-US" sz="1400" dirty="0">
                <a:latin typeface="Arial" charset="0"/>
                <a:ea typeface="Arial" charset="0"/>
                <a:cs typeface="Arial" charset="0"/>
              </a:rPr>
              <a:t>Unify querying for disparate back </a:t>
            </a:r>
            <a:r>
              <a:rPr lang="en-US" sz="1400" dirty="0" smtClean="0">
                <a:latin typeface="Arial" charset="0"/>
                <a:ea typeface="Arial" charset="0"/>
                <a:cs typeface="Arial" charset="0"/>
              </a:rPr>
              <a:t>ends through common interface for heterogeneous back ends - SQL, NoSQL, JSON, Streaming</a:t>
            </a:r>
          </a:p>
          <a:p>
            <a:pPr marL="182880" indent="-182880">
              <a:buClr>
                <a:srgbClr val="00B2FF"/>
              </a:buClr>
              <a:buFont typeface="Arial" charset="0"/>
              <a:buChar char="•"/>
            </a:pPr>
            <a:r>
              <a:rPr lang="en-US" sz="1400" dirty="0" smtClean="0">
                <a:latin typeface="Arial" charset="0"/>
                <a:ea typeface="Arial" charset="0"/>
                <a:cs typeface="Arial" charset="0"/>
              </a:rPr>
              <a:t>Interact </a:t>
            </a:r>
            <a:r>
              <a:rPr lang="en-US" sz="1400" dirty="0">
                <a:latin typeface="Arial" charset="0"/>
                <a:ea typeface="Arial" charset="0"/>
                <a:cs typeface="Arial" charset="0"/>
              </a:rPr>
              <a:t>with </a:t>
            </a:r>
            <a:r>
              <a:rPr lang="en-US" sz="1400" dirty="0" smtClean="0">
                <a:latin typeface="Arial" charset="0"/>
                <a:ea typeface="Arial" charset="0"/>
                <a:cs typeface="Arial" charset="0"/>
              </a:rPr>
              <a:t>data in tables, plots</a:t>
            </a:r>
            <a:r>
              <a:rPr lang="en-US" sz="1400" dirty="0">
                <a:latin typeface="Arial" charset="0"/>
                <a:ea typeface="Arial" charset="0"/>
                <a:cs typeface="Arial" charset="0"/>
              </a:rPr>
              <a:t>, </a:t>
            </a:r>
            <a:r>
              <a:rPr lang="en-US" sz="1400" dirty="0" smtClean="0">
                <a:latin typeface="Arial" charset="0"/>
                <a:ea typeface="Arial" charset="0"/>
                <a:cs typeface="Arial" charset="0"/>
              </a:rPr>
              <a:t>and charts </a:t>
            </a:r>
          </a:p>
          <a:p>
            <a:pPr marL="182880" indent="-182880">
              <a:buClr>
                <a:srgbClr val="00B2FF"/>
              </a:buClr>
              <a:buFont typeface="Arial" charset="0"/>
              <a:buChar char="•"/>
            </a:pPr>
            <a:r>
              <a:rPr lang="en-US" sz="1400" dirty="0" smtClean="0">
                <a:latin typeface="Arial" charset="0"/>
                <a:ea typeface="Arial" charset="0"/>
                <a:cs typeface="Arial" charset="0"/>
              </a:rPr>
              <a:t>Write transformations and queries once and apply to multiple back ends </a:t>
            </a:r>
          </a:p>
          <a:p>
            <a:pPr marL="182880" indent="-182880">
              <a:buClr>
                <a:srgbClr val="00B2FF"/>
              </a:buClr>
              <a:buFont typeface="Arial" charset="0"/>
              <a:buChar char="•"/>
            </a:pPr>
            <a:r>
              <a:rPr lang="en-US" sz="1400" dirty="0" smtClean="0">
                <a:latin typeface="Arial" charset="0"/>
                <a:ea typeface="Arial" charset="0"/>
                <a:cs typeface="Arial" charset="0"/>
              </a:rPr>
              <a:t>Track, reuse and version data, expressions and computations</a:t>
            </a:r>
          </a:p>
          <a:p>
            <a:pPr marL="182880" indent="-182880">
              <a:buClr>
                <a:srgbClr val="00B2FF"/>
              </a:buClr>
              <a:buFont typeface="Arial" charset="0"/>
              <a:buChar char="•"/>
            </a:pPr>
            <a:r>
              <a:rPr lang="en-US" sz="1400" dirty="0" smtClean="0">
                <a:latin typeface="Arial" charset="0"/>
                <a:ea typeface="Arial" charset="0"/>
                <a:cs typeface="Arial" charset="0"/>
              </a:rPr>
              <a:t>Distribute querying and computation processing to back end </a:t>
            </a:r>
          </a:p>
        </p:txBody>
      </p:sp>
      <p:sp>
        <p:nvSpPr>
          <p:cNvPr id="25" name="TextBox 24"/>
          <p:cNvSpPr txBox="1"/>
          <p:nvPr/>
        </p:nvSpPr>
        <p:spPr>
          <a:xfrm>
            <a:off x="4640072" y="1141713"/>
            <a:ext cx="2501392" cy="1815882"/>
          </a:xfrm>
          <a:prstGeom prst="rect">
            <a:avLst/>
          </a:prstGeom>
          <a:noFill/>
        </p:spPr>
        <p:txBody>
          <a:bodyPr wrap="square" rtlCol="0">
            <a:spAutoFit/>
          </a:bodyPr>
          <a:lstStyle/>
          <a:p>
            <a:pPr>
              <a:buClr>
                <a:srgbClr val="00B2FF"/>
              </a:buClr>
            </a:pPr>
            <a:r>
              <a:rPr lang="en-US" sz="1400" b="1" dirty="0" smtClean="0">
                <a:latin typeface="Arial" charset="0"/>
                <a:ea typeface="Arial" charset="0"/>
                <a:cs typeface="Arial" charset="0"/>
              </a:rPr>
              <a:t>DATA CONNECTORS</a:t>
            </a:r>
            <a:endParaRPr lang="en-US" sz="1400" b="1" dirty="0">
              <a:latin typeface="Arial" charset="0"/>
              <a:ea typeface="Arial" charset="0"/>
              <a:cs typeface="Arial" charset="0"/>
            </a:endParaRPr>
          </a:p>
          <a:p>
            <a:pPr marL="182880" indent="-182880">
              <a:buClr>
                <a:srgbClr val="00B2FF"/>
              </a:buClr>
              <a:buFont typeface="Arial" charset="0"/>
              <a:buChar char="•"/>
            </a:pPr>
            <a:r>
              <a:rPr lang="en-US" sz="1400" dirty="0" smtClean="0">
                <a:latin typeface="Arial" charset="0"/>
                <a:ea typeface="Arial" charset="0"/>
                <a:cs typeface="Arial" charset="0"/>
              </a:rPr>
              <a:t>Use high speed connectors to accelerate data ingestion and output</a:t>
            </a:r>
          </a:p>
          <a:p>
            <a:pPr marL="182880" indent="-182880">
              <a:buClr>
                <a:srgbClr val="00B2FF"/>
              </a:buClr>
              <a:buFont typeface="Arial" charset="0"/>
              <a:buChar char="•"/>
            </a:pPr>
            <a:endParaRPr lang="en-US" sz="1400" dirty="0">
              <a:latin typeface="Arial" charset="0"/>
              <a:ea typeface="Arial" charset="0"/>
              <a:cs typeface="Arial" charset="0"/>
            </a:endParaRPr>
          </a:p>
          <a:p>
            <a:pPr>
              <a:buClr>
                <a:srgbClr val="00B2FF"/>
              </a:buClr>
            </a:pPr>
            <a:r>
              <a:rPr lang="en-US" sz="1400" b="1" dirty="0" smtClean="0">
                <a:latin typeface="Arial" charset="0"/>
                <a:ea typeface="Arial" charset="0"/>
                <a:cs typeface="Arial" charset="0"/>
              </a:rPr>
              <a:t>DATA PREP</a:t>
            </a:r>
            <a:endParaRPr lang="en-US" sz="1400" b="1" dirty="0">
              <a:latin typeface="Arial" charset="0"/>
              <a:ea typeface="Arial" charset="0"/>
              <a:cs typeface="Arial" charset="0"/>
            </a:endParaRPr>
          </a:p>
          <a:p>
            <a:pPr marL="182880" indent="-182880">
              <a:buClr>
                <a:srgbClr val="00B2FF"/>
              </a:buClr>
              <a:buFont typeface="Arial" charset="0"/>
              <a:buChar char="•"/>
            </a:pPr>
            <a:r>
              <a:rPr lang="en-US" sz="1400" dirty="0" smtClean="0">
                <a:latin typeface="Arial" charset="0"/>
                <a:ea typeface="Arial" charset="0"/>
                <a:cs typeface="Arial" charset="0"/>
              </a:rPr>
              <a:t>Extract, load, and transform data easily</a:t>
            </a:r>
            <a:endParaRPr lang="en-US" sz="1400" dirty="0">
              <a:latin typeface="Arial" charset="0"/>
              <a:ea typeface="Arial" charset="0"/>
              <a:cs typeface="Arial" charset="0"/>
            </a:endParaRPr>
          </a:p>
        </p:txBody>
      </p:sp>
    </p:spTree>
    <p:extLst>
      <p:ext uri="{BB962C8B-B14F-4D97-AF65-F5344CB8AC3E}">
        <p14:creationId xmlns:p14="http://schemas.microsoft.com/office/powerpoint/2010/main" val="18996509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21024"/>
            <a:ext cx="6741460" cy="1116106"/>
          </a:xfrm>
        </p:spPr>
        <p:txBody>
          <a:bodyPr/>
          <a:lstStyle/>
          <a:p>
            <a:r>
              <a:rPr lang="en-US" dirty="0" smtClean="0"/>
              <a:t>Enterprise Software Development for Open Data Science</a:t>
            </a:r>
            <a:endParaRPr lang="en-US" dirty="0"/>
          </a:p>
        </p:txBody>
      </p:sp>
      <p:sp>
        <p:nvSpPr>
          <p:cNvPr id="27" name="Rectangle 26"/>
          <p:cNvSpPr/>
          <p:nvPr/>
        </p:nvSpPr>
        <p:spPr>
          <a:xfrm>
            <a:off x="7799126" y="1141713"/>
            <a:ext cx="1284570" cy="2781179"/>
          </a:xfrm>
          <a:prstGeom prst="rect">
            <a:avLst/>
          </a:prstGeom>
          <a:solidFill>
            <a:schemeClr val="bg1"/>
          </a:solidFill>
          <a:ln w="9525">
            <a:solidFill>
              <a:srgbClr val="5EB7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a typeface="Arial" charset="0"/>
              <a:cs typeface="Arial" charset="0"/>
            </a:endParaRPr>
          </a:p>
        </p:txBody>
      </p:sp>
      <p:sp>
        <p:nvSpPr>
          <p:cNvPr id="28" name="TextBox 27"/>
          <p:cNvSpPr txBox="1"/>
          <p:nvPr/>
        </p:nvSpPr>
        <p:spPr>
          <a:xfrm>
            <a:off x="7832836" y="1150724"/>
            <a:ext cx="1217150" cy="415498"/>
          </a:xfrm>
          <a:prstGeom prst="rect">
            <a:avLst/>
          </a:prstGeom>
          <a:noFill/>
        </p:spPr>
        <p:txBody>
          <a:bodyPr wrap="square" rtlCol="0">
            <a:spAutoFit/>
          </a:bodyPr>
          <a:lstStyle/>
          <a:p>
            <a:pPr algn="ctr"/>
            <a:r>
              <a:rPr lang="en-US" sz="1050" b="1" dirty="0" smtClean="0">
                <a:solidFill>
                  <a:srgbClr val="5EB748"/>
                </a:solidFill>
                <a:latin typeface="Arial" charset="0"/>
                <a:ea typeface="Arial" charset="0"/>
                <a:cs typeface="Arial" charset="0"/>
              </a:rPr>
              <a:t>SOFTWARE DEVELOPMENT</a:t>
            </a:r>
            <a:endParaRPr lang="en-US" sz="1050" b="1" dirty="0">
              <a:solidFill>
                <a:srgbClr val="5EB748"/>
              </a:solidFill>
              <a:latin typeface="Arial" charset="0"/>
              <a:ea typeface="Arial" charset="0"/>
              <a:cs typeface="Arial" charset="0"/>
            </a:endParaRPr>
          </a:p>
        </p:txBody>
      </p:sp>
      <p:sp>
        <p:nvSpPr>
          <p:cNvPr id="34" name="Rectangle 33"/>
          <p:cNvSpPr/>
          <p:nvPr/>
        </p:nvSpPr>
        <p:spPr>
          <a:xfrm>
            <a:off x="7869911" y="1630442"/>
            <a:ext cx="1143000" cy="622005"/>
          </a:xfrm>
          <a:prstGeom prst="rect">
            <a:avLst/>
          </a:prstGeom>
          <a:solidFill>
            <a:srgbClr val="5EB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Arial" charset="0"/>
                <a:ea typeface="Arial" charset="0"/>
                <a:cs typeface="Arial" charset="0"/>
              </a:rPr>
              <a:t>Package, Dependency, Environment Management</a:t>
            </a:r>
          </a:p>
        </p:txBody>
      </p:sp>
      <p:sp>
        <p:nvSpPr>
          <p:cNvPr id="35" name="Rectangle 34"/>
          <p:cNvSpPr/>
          <p:nvPr/>
        </p:nvSpPr>
        <p:spPr>
          <a:xfrm>
            <a:off x="7869911" y="2291061"/>
            <a:ext cx="1143000" cy="365760"/>
          </a:xfrm>
          <a:prstGeom prst="rect">
            <a:avLst/>
          </a:prstGeom>
          <a:solidFill>
            <a:srgbClr val="5EB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Arial" charset="0"/>
                <a:ea typeface="Arial" charset="0"/>
                <a:cs typeface="Arial" charset="0"/>
              </a:rPr>
              <a:t>Web &amp; Desktop App Dev</a:t>
            </a:r>
          </a:p>
        </p:txBody>
      </p:sp>
      <p:sp>
        <p:nvSpPr>
          <p:cNvPr id="37" name="Rectangle 36"/>
          <p:cNvSpPr/>
          <p:nvPr/>
        </p:nvSpPr>
        <p:spPr>
          <a:xfrm>
            <a:off x="7869911" y="2695435"/>
            <a:ext cx="1143000" cy="216542"/>
          </a:xfrm>
          <a:prstGeom prst="rect">
            <a:avLst/>
          </a:prstGeom>
          <a:solidFill>
            <a:srgbClr val="5EB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Arial" charset="0"/>
                <a:ea typeface="Arial" charset="0"/>
                <a:cs typeface="Arial" charset="0"/>
              </a:rPr>
              <a:t>IDEs</a:t>
            </a:r>
          </a:p>
        </p:txBody>
      </p:sp>
      <p:sp>
        <p:nvSpPr>
          <p:cNvPr id="15" name="TextBox 14"/>
          <p:cNvSpPr txBox="1"/>
          <p:nvPr/>
        </p:nvSpPr>
        <p:spPr>
          <a:xfrm>
            <a:off x="457199" y="1141713"/>
            <a:ext cx="4204770" cy="3323987"/>
          </a:xfrm>
          <a:prstGeom prst="rect">
            <a:avLst/>
          </a:prstGeom>
          <a:noFill/>
        </p:spPr>
        <p:txBody>
          <a:bodyPr wrap="square" rtlCol="0">
            <a:spAutoFit/>
          </a:bodyPr>
          <a:lstStyle/>
          <a:p>
            <a:pPr>
              <a:buClr>
                <a:srgbClr val="00B2FF"/>
              </a:buClr>
            </a:pPr>
            <a:r>
              <a:rPr lang="en-US" sz="1400" b="1" dirty="0" smtClean="0">
                <a:solidFill>
                  <a:schemeClr val="accent4"/>
                </a:solidFill>
                <a:latin typeface="Arial" charset="0"/>
                <a:ea typeface="Arial" charset="0"/>
                <a:cs typeface="Arial" charset="0"/>
              </a:rPr>
              <a:t>PACKAGES</a:t>
            </a:r>
            <a:r>
              <a:rPr lang="en-US" sz="1400" b="1" dirty="0">
                <a:solidFill>
                  <a:schemeClr val="accent4"/>
                </a:solidFill>
                <a:latin typeface="Arial" charset="0"/>
                <a:ea typeface="Arial" charset="0"/>
                <a:cs typeface="Arial" charset="0"/>
              </a:rPr>
              <a:t>, DEPENDENCIES, </a:t>
            </a:r>
            <a:r>
              <a:rPr lang="en-US" sz="1400" b="1" dirty="0" smtClean="0">
                <a:solidFill>
                  <a:schemeClr val="accent4"/>
                </a:solidFill>
                <a:latin typeface="Arial" charset="0"/>
                <a:ea typeface="Arial" charset="0"/>
                <a:cs typeface="Arial" charset="0"/>
              </a:rPr>
              <a:t>ENVIRONMENTS</a:t>
            </a:r>
            <a:endParaRPr lang="en-US" sz="1400" b="1" dirty="0">
              <a:solidFill>
                <a:schemeClr val="accent4"/>
              </a:solidFill>
              <a:latin typeface="Arial" charset="0"/>
              <a:ea typeface="Arial" charset="0"/>
              <a:cs typeface="Arial" charset="0"/>
            </a:endParaRPr>
          </a:p>
          <a:p>
            <a:pPr marL="182880" indent="-182880">
              <a:buClr>
                <a:srgbClr val="00B2FF"/>
              </a:buClr>
              <a:buFont typeface="Arial" charset="0"/>
              <a:buChar char="•"/>
            </a:pPr>
            <a:r>
              <a:rPr lang="en-US" sz="1400" dirty="0" smtClean="0">
                <a:solidFill>
                  <a:schemeClr val="accent4"/>
                </a:solidFill>
                <a:latin typeface="Arial" charset="0"/>
                <a:ea typeface="Arial" charset="0"/>
                <a:cs typeface="Arial" charset="0"/>
              </a:rPr>
              <a:t>Build, test and distribute Python</a:t>
            </a:r>
            <a:r>
              <a:rPr lang="en-US" sz="1400" dirty="0">
                <a:solidFill>
                  <a:schemeClr val="accent4"/>
                </a:solidFill>
                <a:latin typeface="Arial" charset="0"/>
                <a:ea typeface="Arial" charset="0"/>
                <a:cs typeface="Arial" charset="0"/>
              </a:rPr>
              <a:t>, R, Scala, Fortran, C/C++, JS packages and dependencies</a:t>
            </a:r>
          </a:p>
          <a:p>
            <a:pPr marL="182880" indent="-182880">
              <a:buClr>
                <a:srgbClr val="00B2FF"/>
              </a:buClr>
              <a:buFont typeface="Arial" charset="0"/>
              <a:buChar char="•"/>
            </a:pPr>
            <a:r>
              <a:rPr lang="en-US" sz="1400" dirty="0" smtClean="0">
                <a:solidFill>
                  <a:schemeClr val="accent4"/>
                </a:solidFill>
                <a:latin typeface="Arial" charset="0"/>
                <a:ea typeface="Arial" charset="0"/>
                <a:cs typeface="Arial" charset="0"/>
              </a:rPr>
              <a:t>Encapsulate and reproduce environments easily</a:t>
            </a:r>
            <a:br>
              <a:rPr lang="en-US" sz="1400" dirty="0" smtClean="0">
                <a:solidFill>
                  <a:schemeClr val="accent4"/>
                </a:solidFill>
                <a:latin typeface="Arial" charset="0"/>
                <a:ea typeface="Arial" charset="0"/>
                <a:cs typeface="Arial" charset="0"/>
              </a:rPr>
            </a:br>
            <a:endParaRPr lang="en-US" sz="1400" dirty="0" smtClean="0">
              <a:solidFill>
                <a:schemeClr val="accent4"/>
              </a:solidFill>
              <a:latin typeface="Arial" charset="0"/>
              <a:ea typeface="Arial" charset="0"/>
              <a:cs typeface="Arial" charset="0"/>
            </a:endParaRPr>
          </a:p>
          <a:p>
            <a:pPr>
              <a:buClr>
                <a:srgbClr val="00B2FF"/>
              </a:buClr>
            </a:pPr>
            <a:r>
              <a:rPr lang="en-US" sz="1400" b="1" dirty="0">
                <a:solidFill>
                  <a:schemeClr val="accent4"/>
                </a:solidFill>
                <a:latin typeface="Arial" charset="0"/>
                <a:ea typeface="Arial" charset="0"/>
                <a:cs typeface="Arial" charset="0"/>
              </a:rPr>
              <a:t>WEB AND DESKTOP APPLICATIONS DEVELOPMENT</a:t>
            </a:r>
          </a:p>
          <a:p>
            <a:pPr marL="182880" indent="-182880">
              <a:buClr>
                <a:srgbClr val="00B2FF"/>
              </a:buClr>
              <a:buFont typeface="Arial" charset="0"/>
              <a:buChar char="•"/>
            </a:pPr>
            <a:r>
              <a:rPr lang="en-US" sz="1400" dirty="0">
                <a:solidFill>
                  <a:schemeClr val="accent4"/>
                </a:solidFill>
                <a:latin typeface="Arial" charset="0"/>
                <a:ea typeface="Arial" charset="0"/>
                <a:cs typeface="Arial" charset="0"/>
              </a:rPr>
              <a:t>Build web and desktop applications that can easily integrate Data </a:t>
            </a:r>
            <a:r>
              <a:rPr lang="en-US" sz="1400" dirty="0" smtClean="0">
                <a:solidFill>
                  <a:schemeClr val="accent4"/>
                </a:solidFill>
                <a:latin typeface="Arial" charset="0"/>
                <a:ea typeface="Arial" charset="0"/>
                <a:cs typeface="Arial" charset="0"/>
              </a:rPr>
              <a:t>Science predictive models</a:t>
            </a:r>
          </a:p>
          <a:p>
            <a:pPr marL="182880" indent="-182880">
              <a:buClr>
                <a:srgbClr val="00B2FF"/>
              </a:buClr>
              <a:buFont typeface="Arial" charset="0"/>
              <a:buChar char="•"/>
            </a:pPr>
            <a:endParaRPr lang="en-US" sz="1400" dirty="0">
              <a:solidFill>
                <a:schemeClr val="accent4"/>
              </a:solidFill>
              <a:latin typeface="Arial" charset="0"/>
              <a:ea typeface="Arial" charset="0"/>
              <a:cs typeface="Arial" charset="0"/>
            </a:endParaRPr>
          </a:p>
          <a:p>
            <a:pPr>
              <a:buClr>
                <a:srgbClr val="00B2FF"/>
              </a:buClr>
            </a:pPr>
            <a:r>
              <a:rPr lang="en-US" sz="1400" b="1" dirty="0">
                <a:solidFill>
                  <a:schemeClr val="accent4"/>
                </a:solidFill>
                <a:latin typeface="Arial" charset="0"/>
                <a:ea typeface="Arial" charset="0"/>
                <a:cs typeface="Arial" charset="0"/>
              </a:rPr>
              <a:t>IDE</a:t>
            </a:r>
          </a:p>
          <a:p>
            <a:pPr marL="182880" indent="-182880">
              <a:buClr>
                <a:srgbClr val="00B2FF"/>
              </a:buClr>
              <a:buFont typeface="Arial" charset="0"/>
              <a:buChar char="•"/>
            </a:pPr>
            <a:r>
              <a:rPr lang="en-US" sz="1400" dirty="0">
                <a:solidFill>
                  <a:schemeClr val="accent4"/>
                </a:solidFill>
                <a:latin typeface="Arial" charset="0"/>
                <a:ea typeface="Arial" charset="0"/>
                <a:cs typeface="Arial" charset="0"/>
              </a:rPr>
              <a:t>Pick from a variety of IDEs to write software packages</a:t>
            </a:r>
            <a:br>
              <a:rPr lang="en-US" sz="1400" dirty="0">
                <a:solidFill>
                  <a:schemeClr val="accent4"/>
                </a:solidFill>
                <a:latin typeface="Arial" charset="0"/>
                <a:ea typeface="Arial" charset="0"/>
                <a:cs typeface="Arial" charset="0"/>
              </a:rPr>
            </a:br>
            <a:endParaRPr lang="en-US" sz="1400" dirty="0">
              <a:solidFill>
                <a:schemeClr val="accent4"/>
              </a:solidFill>
              <a:latin typeface="Arial" charset="0"/>
              <a:ea typeface="Arial" charset="0"/>
              <a:cs typeface="Arial" charset="0"/>
            </a:endParaRPr>
          </a:p>
        </p:txBody>
      </p:sp>
    </p:spTree>
    <p:extLst>
      <p:ext uri="{BB962C8B-B14F-4D97-AF65-F5344CB8AC3E}">
        <p14:creationId xmlns:p14="http://schemas.microsoft.com/office/powerpoint/2010/main" val="79427115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7799126" y="1141713"/>
            <a:ext cx="1284570" cy="2781179"/>
          </a:xfrm>
          <a:prstGeom prst="rect">
            <a:avLst/>
          </a:prstGeom>
          <a:solidFill>
            <a:schemeClr val="bg1"/>
          </a:solidFill>
          <a:ln w="9525">
            <a:solidFill>
              <a:srgbClr val="5EB7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a typeface="Arial" charset="0"/>
              <a:cs typeface="Arial" charset="0"/>
            </a:endParaRPr>
          </a:p>
        </p:txBody>
      </p:sp>
      <p:sp>
        <p:nvSpPr>
          <p:cNvPr id="20" name="Rectangle 19"/>
          <p:cNvSpPr/>
          <p:nvPr/>
        </p:nvSpPr>
        <p:spPr>
          <a:xfrm>
            <a:off x="7869911" y="1400472"/>
            <a:ext cx="1143000" cy="1251288"/>
          </a:xfrm>
          <a:prstGeom prst="rect">
            <a:avLst/>
          </a:prstGeom>
          <a:solidFill>
            <a:srgbClr val="5EB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a typeface="Arial" charset="0"/>
              <a:cs typeface="Arial" charset="0"/>
            </a:endParaRPr>
          </a:p>
        </p:txBody>
      </p:sp>
      <p:sp>
        <p:nvSpPr>
          <p:cNvPr id="2" name="Title 1"/>
          <p:cNvSpPr>
            <a:spLocks noGrp="1"/>
          </p:cNvSpPr>
          <p:nvPr>
            <p:ph type="title"/>
          </p:nvPr>
        </p:nvSpPr>
        <p:spPr/>
        <p:txBody>
          <a:bodyPr/>
          <a:lstStyle/>
          <a:p>
            <a:r>
              <a:rPr lang="en-US" dirty="0" smtClean="0"/>
              <a:t>Enterprise Analytics Development for Open Data Science</a:t>
            </a:r>
            <a:endParaRPr lang="en-US" dirty="0"/>
          </a:p>
        </p:txBody>
      </p:sp>
      <p:sp>
        <p:nvSpPr>
          <p:cNvPr id="45" name="TextBox 44"/>
          <p:cNvSpPr txBox="1"/>
          <p:nvPr/>
        </p:nvSpPr>
        <p:spPr>
          <a:xfrm>
            <a:off x="457200" y="1141713"/>
            <a:ext cx="4016130" cy="2893100"/>
          </a:xfrm>
          <a:prstGeom prst="rect">
            <a:avLst/>
          </a:prstGeom>
          <a:noFill/>
        </p:spPr>
        <p:txBody>
          <a:bodyPr wrap="square" rtlCol="0">
            <a:spAutoFit/>
          </a:bodyPr>
          <a:lstStyle/>
          <a:p>
            <a:pPr>
              <a:buClr>
                <a:srgbClr val="00B2FF"/>
              </a:buClr>
            </a:pPr>
            <a:r>
              <a:rPr lang="en-US" sz="1400" b="1" dirty="0" smtClean="0">
                <a:solidFill>
                  <a:schemeClr val="accent4"/>
                </a:solidFill>
                <a:latin typeface="Arial" charset="0"/>
                <a:ea typeface="Arial" charset="0"/>
                <a:cs typeface="Arial" charset="0"/>
              </a:rPr>
              <a:t>ENTERPRISE NOTEBOOKS</a:t>
            </a:r>
          </a:p>
          <a:p>
            <a:pPr marL="182880" indent="-182880">
              <a:buClr>
                <a:srgbClr val="00B2FF"/>
              </a:buClr>
              <a:buFont typeface="Arial" charset="0"/>
              <a:buChar char="•"/>
            </a:pPr>
            <a:r>
              <a:rPr lang="en-US" sz="1400" dirty="0" smtClean="0">
                <a:solidFill>
                  <a:schemeClr val="accent4"/>
                </a:solidFill>
                <a:latin typeface="Arial" charset="0"/>
                <a:ea typeface="Arial" charset="0"/>
                <a:cs typeface="Arial" charset="0"/>
              </a:rPr>
              <a:t>Use Python, R or Scala to create and execute collaborative notebooks</a:t>
            </a:r>
          </a:p>
          <a:p>
            <a:pPr marL="182880" indent="-182880">
              <a:buClr>
                <a:srgbClr val="00B2FF"/>
              </a:buClr>
              <a:buFont typeface="Arial" charset="0"/>
              <a:buChar char="•"/>
            </a:pPr>
            <a:r>
              <a:rPr lang="en-US" sz="1400" dirty="0" smtClean="0">
                <a:solidFill>
                  <a:schemeClr val="accent4"/>
                </a:solidFill>
                <a:latin typeface="Arial" charset="0"/>
                <a:ea typeface="Arial" charset="0"/>
                <a:cs typeface="Arial" charset="0"/>
              </a:rPr>
              <a:t>Compare notebooks and identify differences </a:t>
            </a:r>
          </a:p>
          <a:p>
            <a:pPr marL="182880" indent="-182880">
              <a:buClr>
                <a:srgbClr val="00B2FF"/>
              </a:buClr>
              <a:buFont typeface="Arial" charset="0"/>
              <a:buChar char="•"/>
            </a:pPr>
            <a:r>
              <a:rPr lang="en-US" sz="1400" dirty="0" smtClean="0">
                <a:solidFill>
                  <a:schemeClr val="accent4"/>
                </a:solidFill>
                <a:latin typeface="Arial" charset="0"/>
                <a:ea typeface="Arial" charset="0"/>
                <a:cs typeface="Arial" charset="0"/>
              </a:rPr>
              <a:t>Search notebooks for keywords and packages</a:t>
            </a:r>
          </a:p>
          <a:p>
            <a:pPr marL="182880" indent="-182880">
              <a:buClr>
                <a:srgbClr val="00B2FF"/>
              </a:buClr>
              <a:buFont typeface="Arial" charset="0"/>
              <a:buChar char="•"/>
            </a:pPr>
            <a:r>
              <a:rPr lang="en-US" sz="1400" dirty="0" smtClean="0">
                <a:solidFill>
                  <a:schemeClr val="accent4"/>
                </a:solidFill>
                <a:latin typeface="Arial" charset="0"/>
                <a:ea typeface="Arial" charset="0"/>
                <a:cs typeface="Arial" charset="0"/>
              </a:rPr>
              <a:t>Use version control and collaborative locking on notebooks</a:t>
            </a:r>
          </a:p>
          <a:p>
            <a:pPr marL="182880" indent="-182880">
              <a:buClr>
                <a:srgbClr val="00B2FF"/>
              </a:buClr>
              <a:buFont typeface="Arial" charset="0"/>
              <a:buChar char="•"/>
            </a:pPr>
            <a:r>
              <a:rPr lang="en-US" sz="1400" dirty="0" smtClean="0">
                <a:solidFill>
                  <a:schemeClr val="accent4"/>
                </a:solidFill>
                <a:latin typeface="Arial" charset="0"/>
                <a:ea typeface="Arial" charset="0"/>
                <a:cs typeface="Arial" charset="0"/>
              </a:rPr>
              <a:t>Publish notebooks to the cloud or on-premises repository</a:t>
            </a:r>
          </a:p>
          <a:p>
            <a:pPr marL="182880" indent="-182880">
              <a:buClr>
                <a:srgbClr val="00B2FF"/>
              </a:buClr>
              <a:buFont typeface="Arial" charset="0"/>
              <a:buChar char="•"/>
            </a:pPr>
            <a:r>
              <a:rPr lang="en-US" sz="1400" dirty="0">
                <a:solidFill>
                  <a:schemeClr val="accent4"/>
                </a:solidFill>
                <a:latin typeface="Arial" charset="0"/>
                <a:ea typeface="Arial" charset="0"/>
                <a:cs typeface="Arial" charset="0"/>
              </a:rPr>
              <a:t>Make Data Science </a:t>
            </a:r>
            <a:r>
              <a:rPr lang="en-US" sz="1400" dirty="0" smtClean="0">
                <a:solidFill>
                  <a:schemeClr val="accent4"/>
                </a:solidFill>
                <a:latin typeface="Arial" charset="0"/>
                <a:ea typeface="Arial" charset="0"/>
                <a:cs typeface="Arial" charset="0"/>
              </a:rPr>
              <a:t>teams </a:t>
            </a:r>
            <a:r>
              <a:rPr lang="en-US" sz="1400" dirty="0">
                <a:solidFill>
                  <a:schemeClr val="accent4"/>
                </a:solidFill>
                <a:latin typeface="Arial" charset="0"/>
                <a:ea typeface="Arial" charset="0"/>
                <a:cs typeface="Arial" charset="0"/>
              </a:rPr>
              <a:t>more efficient through </a:t>
            </a:r>
            <a:r>
              <a:rPr lang="en-US" sz="1400" dirty="0" smtClean="0">
                <a:solidFill>
                  <a:schemeClr val="accent4"/>
                </a:solidFill>
                <a:latin typeface="Arial" charset="0"/>
                <a:ea typeface="Arial" charset="0"/>
                <a:cs typeface="Arial" charset="0"/>
              </a:rPr>
              <a:t>agile notebook collaboration</a:t>
            </a:r>
          </a:p>
          <a:p>
            <a:pPr marL="182880" indent="-182880">
              <a:buClr>
                <a:srgbClr val="00B2FF"/>
              </a:buClr>
              <a:buFont typeface="Arial" charset="0"/>
              <a:buChar char="•"/>
            </a:pPr>
            <a:r>
              <a:rPr lang="en-US" sz="1400" dirty="0" smtClean="0">
                <a:solidFill>
                  <a:schemeClr val="accent4"/>
                </a:solidFill>
                <a:latin typeface="Arial" charset="0"/>
                <a:ea typeface="Arial" charset="0"/>
                <a:cs typeface="Arial" charset="0"/>
              </a:rPr>
              <a:t>Create powerful branded interactive narratives to share model results</a:t>
            </a:r>
          </a:p>
        </p:txBody>
      </p:sp>
      <p:sp>
        <p:nvSpPr>
          <p:cNvPr id="46" name="TextBox 45"/>
          <p:cNvSpPr txBox="1"/>
          <p:nvPr/>
        </p:nvSpPr>
        <p:spPr>
          <a:xfrm>
            <a:off x="4519049" y="1141713"/>
            <a:ext cx="3263944" cy="3580467"/>
          </a:xfrm>
          <a:prstGeom prst="rect">
            <a:avLst/>
          </a:prstGeom>
          <a:noFill/>
        </p:spPr>
        <p:txBody>
          <a:bodyPr wrap="square" rtlCol="0">
            <a:spAutoFit/>
          </a:bodyPr>
          <a:lstStyle/>
          <a:p>
            <a:pPr>
              <a:buClr>
                <a:srgbClr val="00B2FF"/>
              </a:buClr>
            </a:pPr>
            <a:r>
              <a:rPr lang="en-US" sz="1400" b="1" dirty="0">
                <a:solidFill>
                  <a:schemeClr val="accent4"/>
                </a:solidFill>
                <a:latin typeface="Arial" charset="0"/>
                <a:ea typeface="Arial" charset="0"/>
                <a:cs typeface="Arial" charset="0"/>
              </a:rPr>
              <a:t>INTERACTIVE VISUALIZATION</a:t>
            </a:r>
          </a:p>
          <a:p>
            <a:pPr marL="182880" indent="-182880">
              <a:buClr>
                <a:srgbClr val="00B2FF"/>
              </a:buClr>
              <a:buFont typeface="Arial" charset="0"/>
              <a:buChar char="•"/>
            </a:pPr>
            <a:r>
              <a:rPr lang="en-US" sz="1400" dirty="0">
                <a:solidFill>
                  <a:schemeClr val="accent4"/>
                </a:solidFill>
                <a:latin typeface="Arial" charset="0"/>
                <a:ea typeface="Arial" charset="0"/>
                <a:cs typeface="Arial" charset="0"/>
              </a:rPr>
              <a:t>Build interactive browser based visualizations </a:t>
            </a:r>
            <a:r>
              <a:rPr lang="en-US" sz="1400" dirty="0" smtClean="0">
                <a:solidFill>
                  <a:schemeClr val="accent4"/>
                </a:solidFill>
                <a:latin typeface="Arial" charset="0"/>
                <a:ea typeface="Arial" charset="0"/>
                <a:cs typeface="Arial" charset="0"/>
              </a:rPr>
              <a:t>and apps with </a:t>
            </a:r>
            <a:br>
              <a:rPr lang="en-US" sz="1400" dirty="0" smtClean="0">
                <a:solidFill>
                  <a:schemeClr val="accent4"/>
                </a:solidFill>
                <a:latin typeface="Arial" charset="0"/>
                <a:ea typeface="Arial" charset="0"/>
                <a:cs typeface="Arial" charset="0"/>
              </a:rPr>
            </a:br>
            <a:r>
              <a:rPr lang="en-US" sz="1400" dirty="0" smtClean="0">
                <a:solidFill>
                  <a:schemeClr val="accent4"/>
                </a:solidFill>
                <a:latin typeface="Arial" charset="0"/>
                <a:ea typeface="Arial" charset="0"/>
                <a:cs typeface="Arial" charset="0"/>
              </a:rPr>
              <a:t>Python</a:t>
            </a:r>
            <a:r>
              <a:rPr lang="en-US" sz="1400" dirty="0">
                <a:solidFill>
                  <a:schemeClr val="accent4"/>
                </a:solidFill>
                <a:latin typeface="Arial" charset="0"/>
                <a:ea typeface="Arial" charset="0"/>
                <a:cs typeface="Arial" charset="0"/>
              </a:rPr>
              <a:t>, R, Scala and JavaScript</a:t>
            </a:r>
          </a:p>
          <a:p>
            <a:pPr marL="182880" indent="-182880">
              <a:buClr>
                <a:srgbClr val="00B2FF"/>
              </a:buClr>
              <a:buFont typeface="Arial" charset="0"/>
              <a:buChar char="•"/>
            </a:pPr>
            <a:r>
              <a:rPr lang="en-US" sz="1400" dirty="0">
                <a:solidFill>
                  <a:schemeClr val="accent4"/>
                </a:solidFill>
                <a:latin typeface="Arial" charset="0"/>
                <a:ea typeface="Arial" charset="0"/>
                <a:cs typeface="Arial" charset="0"/>
              </a:rPr>
              <a:t>Interact with statistical plots, </a:t>
            </a:r>
            <a:r>
              <a:rPr lang="en-US" sz="1400" dirty="0" smtClean="0">
                <a:solidFill>
                  <a:schemeClr val="accent4"/>
                </a:solidFill>
                <a:latin typeface="Arial" charset="0"/>
                <a:ea typeface="Arial" charset="0"/>
                <a:cs typeface="Arial" charset="0"/>
              </a:rPr>
              <a:t/>
            </a:r>
            <a:br>
              <a:rPr lang="en-US" sz="1400" dirty="0" smtClean="0">
                <a:solidFill>
                  <a:schemeClr val="accent4"/>
                </a:solidFill>
                <a:latin typeface="Arial" charset="0"/>
                <a:ea typeface="Arial" charset="0"/>
                <a:cs typeface="Arial" charset="0"/>
              </a:rPr>
            </a:br>
            <a:r>
              <a:rPr lang="en-US" sz="1400" dirty="0" smtClean="0">
                <a:solidFill>
                  <a:schemeClr val="accent4"/>
                </a:solidFill>
                <a:latin typeface="Arial" charset="0"/>
                <a:ea typeface="Arial" charset="0"/>
                <a:cs typeface="Arial" charset="0"/>
              </a:rPr>
              <a:t>charts </a:t>
            </a:r>
            <a:r>
              <a:rPr lang="en-US" sz="1400" dirty="0">
                <a:solidFill>
                  <a:schemeClr val="accent4"/>
                </a:solidFill>
                <a:latin typeface="Arial" charset="0"/>
                <a:ea typeface="Arial" charset="0"/>
                <a:cs typeface="Arial" charset="0"/>
              </a:rPr>
              <a:t>and analytic applications</a:t>
            </a:r>
          </a:p>
          <a:p>
            <a:pPr marL="182880" indent="-182880">
              <a:buClr>
                <a:srgbClr val="00B2FF"/>
              </a:buClr>
              <a:buFont typeface="Arial" charset="0"/>
              <a:buChar char="•"/>
            </a:pPr>
            <a:r>
              <a:rPr lang="en-US" sz="1400" dirty="0">
                <a:solidFill>
                  <a:schemeClr val="accent4"/>
                </a:solidFill>
                <a:latin typeface="Arial" charset="0"/>
                <a:ea typeface="Arial" charset="0"/>
                <a:cs typeface="Arial" charset="0"/>
              </a:rPr>
              <a:t>Experience interactive Big Data </a:t>
            </a:r>
            <a:r>
              <a:rPr lang="en-US" sz="1400" dirty="0" smtClean="0">
                <a:solidFill>
                  <a:schemeClr val="accent4"/>
                </a:solidFill>
                <a:latin typeface="Arial" charset="0"/>
                <a:ea typeface="Arial" charset="0"/>
                <a:cs typeface="Arial" charset="0"/>
              </a:rPr>
              <a:t/>
            </a:r>
            <a:br>
              <a:rPr lang="en-US" sz="1400" dirty="0" smtClean="0">
                <a:solidFill>
                  <a:schemeClr val="accent4"/>
                </a:solidFill>
                <a:latin typeface="Arial" charset="0"/>
                <a:ea typeface="Arial" charset="0"/>
                <a:cs typeface="Arial" charset="0"/>
              </a:rPr>
            </a:br>
            <a:r>
              <a:rPr lang="en-US" sz="1400" dirty="0" smtClean="0">
                <a:solidFill>
                  <a:schemeClr val="accent4"/>
                </a:solidFill>
                <a:latin typeface="Arial" charset="0"/>
                <a:ea typeface="Arial" charset="0"/>
                <a:cs typeface="Arial" charset="0"/>
              </a:rPr>
              <a:t>and </a:t>
            </a:r>
            <a:r>
              <a:rPr lang="en-US" sz="1400" dirty="0">
                <a:solidFill>
                  <a:schemeClr val="accent4"/>
                </a:solidFill>
                <a:latin typeface="Arial" charset="0"/>
                <a:ea typeface="Arial" charset="0"/>
                <a:cs typeface="Arial" charset="0"/>
              </a:rPr>
              <a:t>real-time geospatial and time series </a:t>
            </a:r>
            <a:r>
              <a:rPr lang="en-US" sz="1400" dirty="0" smtClean="0">
                <a:solidFill>
                  <a:schemeClr val="accent4"/>
                </a:solidFill>
                <a:latin typeface="Arial" charset="0"/>
                <a:ea typeface="Arial" charset="0"/>
                <a:cs typeface="Arial" charset="0"/>
              </a:rPr>
              <a:t>visualizations</a:t>
            </a:r>
            <a:endParaRPr lang="en-US" sz="1400" dirty="0">
              <a:solidFill>
                <a:schemeClr val="accent4"/>
              </a:solidFill>
              <a:latin typeface="Arial" charset="0"/>
              <a:ea typeface="Arial" charset="0"/>
              <a:cs typeface="Arial" charset="0"/>
            </a:endParaRPr>
          </a:p>
          <a:p>
            <a:pPr>
              <a:spcBef>
                <a:spcPts val="1000"/>
              </a:spcBef>
              <a:buClr>
                <a:srgbClr val="00B2FF"/>
              </a:buClr>
            </a:pPr>
            <a:r>
              <a:rPr lang="en-US" sz="1400" b="1" dirty="0" smtClean="0">
                <a:solidFill>
                  <a:schemeClr val="accent4"/>
                </a:solidFill>
                <a:latin typeface="Arial" charset="0"/>
                <a:ea typeface="Arial" charset="0"/>
                <a:cs typeface="Arial" charset="0"/>
              </a:rPr>
              <a:t>VISUAL PROGRAMMING</a:t>
            </a:r>
          </a:p>
          <a:p>
            <a:pPr marL="182880" indent="-182880">
              <a:buClr>
                <a:srgbClr val="00B2FF"/>
              </a:buClr>
              <a:buFont typeface="Arial" charset="0"/>
              <a:buChar char="•"/>
            </a:pPr>
            <a:r>
              <a:rPr lang="en-US" sz="1400" dirty="0" smtClean="0">
                <a:solidFill>
                  <a:schemeClr val="accent4"/>
                </a:solidFill>
                <a:latin typeface="Arial" charset="0"/>
                <a:ea typeface="Arial" charset="0"/>
                <a:cs typeface="Arial" charset="0"/>
              </a:rPr>
              <a:t>Create predictive models with drag and drop visual programming</a:t>
            </a:r>
          </a:p>
          <a:p>
            <a:pPr>
              <a:spcBef>
                <a:spcPts val="1000"/>
              </a:spcBef>
              <a:buClr>
                <a:srgbClr val="00B2FF"/>
              </a:buClr>
            </a:pPr>
            <a:r>
              <a:rPr lang="en-US" sz="1400" b="1" dirty="0">
                <a:solidFill>
                  <a:schemeClr val="accent4"/>
                </a:solidFill>
                <a:latin typeface="Arial" charset="0"/>
                <a:ea typeface="Arial" charset="0"/>
                <a:cs typeface="Arial" charset="0"/>
              </a:rPr>
              <a:t>ANACONDA CLOUD</a:t>
            </a:r>
          </a:p>
          <a:p>
            <a:pPr marL="182880" indent="-182880">
              <a:buClr>
                <a:srgbClr val="00B2FF"/>
              </a:buClr>
              <a:buFont typeface="Arial" charset="0"/>
              <a:buChar char="•"/>
            </a:pPr>
            <a:r>
              <a:rPr lang="en-US" sz="1400" dirty="0">
                <a:solidFill>
                  <a:schemeClr val="accent4"/>
                </a:solidFill>
                <a:latin typeface="Arial" charset="0"/>
                <a:ea typeface="Arial" charset="0"/>
                <a:cs typeface="Arial" charset="0"/>
              </a:rPr>
              <a:t>Publish and share packages, notebooks &amp; </a:t>
            </a:r>
            <a:r>
              <a:rPr lang="en-US" sz="1400" dirty="0" smtClean="0">
                <a:solidFill>
                  <a:schemeClr val="accent4"/>
                </a:solidFill>
                <a:latin typeface="Arial" charset="0"/>
                <a:ea typeface="Arial" charset="0"/>
                <a:cs typeface="Arial" charset="0"/>
              </a:rPr>
              <a:t>environments</a:t>
            </a:r>
            <a:endParaRPr lang="en-US" sz="1400" dirty="0">
              <a:solidFill>
                <a:schemeClr val="accent4"/>
              </a:solidFill>
              <a:latin typeface="Arial" charset="0"/>
              <a:ea typeface="Arial" charset="0"/>
              <a:cs typeface="Arial" charset="0"/>
            </a:endParaRPr>
          </a:p>
        </p:txBody>
      </p:sp>
      <p:sp>
        <p:nvSpPr>
          <p:cNvPr id="14" name="TextBox 13"/>
          <p:cNvSpPr txBox="1"/>
          <p:nvPr/>
        </p:nvSpPr>
        <p:spPr>
          <a:xfrm>
            <a:off x="7866546" y="1141580"/>
            <a:ext cx="1149730" cy="253916"/>
          </a:xfrm>
          <a:prstGeom prst="rect">
            <a:avLst/>
          </a:prstGeom>
          <a:noFill/>
        </p:spPr>
        <p:txBody>
          <a:bodyPr wrap="square" rtlCol="0">
            <a:spAutoFit/>
          </a:bodyPr>
          <a:lstStyle/>
          <a:p>
            <a:pPr algn="ctr"/>
            <a:r>
              <a:rPr lang="en-US" sz="1050" b="1" dirty="0">
                <a:solidFill>
                  <a:srgbClr val="5EB748"/>
                </a:solidFill>
                <a:latin typeface="Arial" charset="0"/>
                <a:ea typeface="Arial" charset="0"/>
                <a:cs typeface="Arial" charset="0"/>
              </a:rPr>
              <a:t>ANALYTICS</a:t>
            </a:r>
          </a:p>
        </p:txBody>
      </p:sp>
      <p:sp>
        <p:nvSpPr>
          <p:cNvPr id="16" name="TextBox 15"/>
          <p:cNvSpPr txBox="1"/>
          <p:nvPr/>
        </p:nvSpPr>
        <p:spPr>
          <a:xfrm>
            <a:off x="7950732" y="1464652"/>
            <a:ext cx="981359" cy="415498"/>
          </a:xfrm>
          <a:prstGeom prst="rect">
            <a:avLst/>
          </a:prstGeom>
          <a:noFill/>
        </p:spPr>
        <p:txBody>
          <a:bodyPr wrap="none" rtlCol="0">
            <a:spAutoFit/>
          </a:bodyPr>
          <a:lstStyle/>
          <a:p>
            <a:pPr algn="ctr"/>
            <a:r>
              <a:rPr lang="en-US" sz="1050" dirty="0" smtClean="0">
                <a:solidFill>
                  <a:schemeClr val="bg1"/>
                </a:solidFill>
                <a:latin typeface="Arial" charset="0"/>
                <a:ea typeface="Arial" charset="0"/>
                <a:cs typeface="Arial" charset="0"/>
              </a:rPr>
              <a:t>Analytics </a:t>
            </a:r>
          </a:p>
          <a:p>
            <a:pPr algn="ctr"/>
            <a:r>
              <a:rPr lang="en-US" sz="1050" dirty="0" smtClean="0">
                <a:solidFill>
                  <a:schemeClr val="bg1"/>
                </a:solidFill>
                <a:latin typeface="Arial" charset="0"/>
                <a:ea typeface="Arial" charset="0"/>
                <a:cs typeface="Arial" charset="0"/>
              </a:rPr>
              <a:t>Development</a:t>
            </a:r>
            <a:endParaRPr lang="en-US" sz="1050" dirty="0">
              <a:solidFill>
                <a:schemeClr val="bg1"/>
              </a:solidFill>
              <a:latin typeface="Arial" charset="0"/>
              <a:ea typeface="Arial" charset="0"/>
              <a:cs typeface="Arial" charset="0"/>
            </a:endParaRPr>
          </a:p>
        </p:txBody>
      </p:sp>
      <p:sp>
        <p:nvSpPr>
          <p:cNvPr id="17" name="Rectangle 16"/>
          <p:cNvSpPr/>
          <p:nvPr/>
        </p:nvSpPr>
        <p:spPr>
          <a:xfrm>
            <a:off x="7915631" y="1949306"/>
            <a:ext cx="1051560" cy="365760"/>
          </a:xfrm>
          <a:prstGeom prst="rect">
            <a:avLst/>
          </a:prstGeom>
          <a:solidFill>
            <a:srgbClr val="9ECF7C"/>
          </a:solidFill>
          <a:ln>
            <a:solidFill>
              <a:srgbClr val="5EB7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latin typeface="Arial" charset="0"/>
                <a:ea typeface="Arial" charset="0"/>
                <a:cs typeface="Arial" charset="0"/>
              </a:rPr>
              <a:t>Visual </a:t>
            </a:r>
          </a:p>
          <a:p>
            <a:pPr algn="ctr"/>
            <a:r>
              <a:rPr lang="en-US" sz="900" dirty="0" smtClean="0">
                <a:latin typeface="Arial" charset="0"/>
                <a:ea typeface="Arial" charset="0"/>
                <a:cs typeface="Arial" charset="0"/>
              </a:rPr>
              <a:t>Programming</a:t>
            </a:r>
            <a:endParaRPr lang="en-US" sz="900" dirty="0">
              <a:latin typeface="Arial" charset="0"/>
              <a:ea typeface="Arial" charset="0"/>
              <a:cs typeface="Arial" charset="0"/>
            </a:endParaRPr>
          </a:p>
        </p:txBody>
      </p:sp>
      <p:sp>
        <p:nvSpPr>
          <p:cNvPr id="18" name="Rectangle 17"/>
          <p:cNvSpPr/>
          <p:nvPr/>
        </p:nvSpPr>
        <p:spPr>
          <a:xfrm>
            <a:off x="7915631" y="2347647"/>
            <a:ext cx="1051560" cy="219456"/>
          </a:xfrm>
          <a:prstGeom prst="rect">
            <a:avLst/>
          </a:prstGeom>
          <a:solidFill>
            <a:srgbClr val="9ECF7C"/>
          </a:solidFill>
          <a:ln>
            <a:solidFill>
              <a:srgbClr val="5EB7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latin typeface="Arial" charset="0"/>
                <a:ea typeface="Arial" charset="0"/>
                <a:cs typeface="Arial" charset="0"/>
              </a:rPr>
              <a:t>Notebooks</a:t>
            </a:r>
            <a:endParaRPr lang="en-US" sz="900" dirty="0">
              <a:latin typeface="Arial" charset="0"/>
              <a:ea typeface="Arial" charset="0"/>
              <a:cs typeface="Arial" charset="0"/>
            </a:endParaRPr>
          </a:p>
        </p:txBody>
      </p:sp>
    </p:spTree>
    <p:extLst>
      <p:ext uri="{BB962C8B-B14F-4D97-AF65-F5344CB8AC3E}">
        <p14:creationId xmlns:p14="http://schemas.microsoft.com/office/powerpoint/2010/main" val="55698594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7799126" y="1141713"/>
            <a:ext cx="1284570" cy="3592310"/>
          </a:xfrm>
          <a:prstGeom prst="rect">
            <a:avLst/>
          </a:prstGeom>
          <a:solidFill>
            <a:schemeClr val="bg1"/>
          </a:solidFill>
          <a:ln w="9525">
            <a:solidFill>
              <a:srgbClr val="5EB7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a typeface="Arial" charset="0"/>
              <a:cs typeface="Arial" charset="0"/>
            </a:endParaRPr>
          </a:p>
        </p:txBody>
      </p:sp>
      <p:sp>
        <p:nvSpPr>
          <p:cNvPr id="2" name="Title 1"/>
          <p:cNvSpPr>
            <a:spLocks noGrp="1"/>
          </p:cNvSpPr>
          <p:nvPr>
            <p:ph type="title"/>
          </p:nvPr>
        </p:nvSpPr>
        <p:spPr>
          <a:xfrm>
            <a:off x="457199" y="121024"/>
            <a:ext cx="6162247" cy="1116106"/>
          </a:xfrm>
        </p:spPr>
        <p:txBody>
          <a:bodyPr/>
          <a:lstStyle/>
          <a:p>
            <a:r>
              <a:rPr lang="en-US" dirty="0" smtClean="0"/>
              <a:t>Enterprise Advanced Analytics for Open </a:t>
            </a:r>
            <a:r>
              <a:rPr lang="en-US" smtClean="0"/>
              <a:t>Data Science</a:t>
            </a:r>
            <a:endParaRPr lang="en-US" dirty="0"/>
          </a:p>
        </p:txBody>
      </p:sp>
      <p:sp>
        <p:nvSpPr>
          <p:cNvPr id="21" name="TextBox 20"/>
          <p:cNvSpPr txBox="1"/>
          <p:nvPr/>
        </p:nvSpPr>
        <p:spPr>
          <a:xfrm>
            <a:off x="7866546" y="1141580"/>
            <a:ext cx="1149730" cy="253916"/>
          </a:xfrm>
          <a:prstGeom prst="rect">
            <a:avLst/>
          </a:prstGeom>
          <a:noFill/>
        </p:spPr>
        <p:txBody>
          <a:bodyPr wrap="square" rtlCol="0">
            <a:spAutoFit/>
          </a:bodyPr>
          <a:lstStyle/>
          <a:p>
            <a:pPr algn="ctr"/>
            <a:r>
              <a:rPr lang="en-US" sz="1050" b="1" dirty="0">
                <a:solidFill>
                  <a:srgbClr val="5EB748"/>
                </a:solidFill>
                <a:latin typeface="Arial" charset="0"/>
                <a:ea typeface="Arial" charset="0"/>
                <a:cs typeface="Arial" charset="0"/>
              </a:rPr>
              <a:t>ANALYTICS</a:t>
            </a:r>
          </a:p>
        </p:txBody>
      </p:sp>
      <p:sp>
        <p:nvSpPr>
          <p:cNvPr id="22" name="Rectangle 21"/>
          <p:cNvSpPr/>
          <p:nvPr/>
        </p:nvSpPr>
        <p:spPr>
          <a:xfrm>
            <a:off x="7869911" y="1400472"/>
            <a:ext cx="1143000" cy="3251244"/>
          </a:xfrm>
          <a:prstGeom prst="rect">
            <a:avLst/>
          </a:prstGeom>
          <a:solidFill>
            <a:srgbClr val="5EB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a typeface="Arial" charset="0"/>
              <a:cs typeface="Arial" charset="0"/>
            </a:endParaRPr>
          </a:p>
        </p:txBody>
      </p:sp>
      <p:sp>
        <p:nvSpPr>
          <p:cNvPr id="23" name="Rectangle 22"/>
          <p:cNvSpPr/>
          <p:nvPr/>
        </p:nvSpPr>
        <p:spPr>
          <a:xfrm>
            <a:off x="7915631" y="2123933"/>
            <a:ext cx="1051560" cy="219456"/>
          </a:xfrm>
          <a:prstGeom prst="rect">
            <a:avLst/>
          </a:prstGeom>
          <a:solidFill>
            <a:srgbClr val="9ECF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latin typeface="Arial" charset="0"/>
                <a:ea typeface="Arial" charset="0"/>
                <a:cs typeface="Arial" charset="0"/>
              </a:rPr>
              <a:t>Stats</a:t>
            </a:r>
            <a:endParaRPr lang="en-US" sz="900" dirty="0">
              <a:latin typeface="Arial" charset="0"/>
              <a:ea typeface="Arial" charset="0"/>
              <a:cs typeface="Arial" charset="0"/>
            </a:endParaRPr>
          </a:p>
        </p:txBody>
      </p:sp>
      <p:sp>
        <p:nvSpPr>
          <p:cNvPr id="24" name="Rectangle 23"/>
          <p:cNvSpPr/>
          <p:nvPr/>
        </p:nvSpPr>
        <p:spPr>
          <a:xfrm>
            <a:off x="7915631" y="1873316"/>
            <a:ext cx="1051560" cy="219456"/>
          </a:xfrm>
          <a:prstGeom prst="rect">
            <a:avLst/>
          </a:prstGeom>
          <a:solidFill>
            <a:srgbClr val="9ECF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latin typeface="Arial" charset="0"/>
                <a:ea typeface="Arial" charset="0"/>
                <a:cs typeface="Arial" charset="0"/>
              </a:rPr>
              <a:t>Data Mining</a:t>
            </a:r>
            <a:endParaRPr lang="en-US" sz="900" dirty="0">
              <a:latin typeface="Arial" charset="0"/>
              <a:ea typeface="Arial" charset="0"/>
              <a:cs typeface="Arial" charset="0"/>
            </a:endParaRPr>
          </a:p>
        </p:txBody>
      </p:sp>
      <p:sp>
        <p:nvSpPr>
          <p:cNvPr id="25" name="Rectangle 24"/>
          <p:cNvSpPr/>
          <p:nvPr/>
        </p:nvSpPr>
        <p:spPr>
          <a:xfrm>
            <a:off x="7915631" y="2374550"/>
            <a:ext cx="1051560" cy="219456"/>
          </a:xfrm>
          <a:prstGeom prst="rect">
            <a:avLst/>
          </a:prstGeom>
          <a:solidFill>
            <a:srgbClr val="9ECF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latin typeface="Arial" charset="0"/>
                <a:ea typeface="Arial" charset="0"/>
                <a:cs typeface="Arial" charset="0"/>
              </a:rPr>
              <a:t>Deep Learning</a:t>
            </a:r>
            <a:endParaRPr lang="en-US" sz="900" dirty="0">
              <a:latin typeface="Arial" charset="0"/>
              <a:ea typeface="Arial" charset="0"/>
              <a:cs typeface="Arial" charset="0"/>
            </a:endParaRPr>
          </a:p>
        </p:txBody>
      </p:sp>
      <p:sp>
        <p:nvSpPr>
          <p:cNvPr id="37" name="TextBox 36"/>
          <p:cNvSpPr txBox="1"/>
          <p:nvPr/>
        </p:nvSpPr>
        <p:spPr>
          <a:xfrm>
            <a:off x="7825264" y="1426657"/>
            <a:ext cx="1232295" cy="415498"/>
          </a:xfrm>
          <a:prstGeom prst="rect">
            <a:avLst/>
          </a:prstGeom>
          <a:noFill/>
        </p:spPr>
        <p:txBody>
          <a:bodyPr wrap="square" rtlCol="0">
            <a:spAutoFit/>
          </a:bodyPr>
          <a:lstStyle/>
          <a:p>
            <a:pPr algn="ctr"/>
            <a:r>
              <a:rPr lang="en-US" sz="1050" dirty="0" smtClean="0">
                <a:solidFill>
                  <a:schemeClr val="bg1"/>
                </a:solidFill>
                <a:latin typeface="Arial" charset="0"/>
                <a:ea typeface="Arial" charset="0"/>
                <a:cs typeface="Arial" charset="0"/>
              </a:rPr>
              <a:t>Advanced Analytics </a:t>
            </a:r>
            <a:endParaRPr lang="en-US" sz="1050" dirty="0">
              <a:solidFill>
                <a:schemeClr val="bg1"/>
              </a:solidFill>
              <a:latin typeface="Arial" charset="0"/>
              <a:ea typeface="Arial" charset="0"/>
              <a:cs typeface="Arial" charset="0"/>
            </a:endParaRPr>
          </a:p>
        </p:txBody>
      </p:sp>
      <p:sp>
        <p:nvSpPr>
          <p:cNvPr id="38" name="Rectangle 37"/>
          <p:cNvSpPr/>
          <p:nvPr/>
        </p:nvSpPr>
        <p:spPr>
          <a:xfrm>
            <a:off x="7915631" y="2625167"/>
            <a:ext cx="1051560" cy="365760"/>
          </a:xfrm>
          <a:prstGeom prst="rect">
            <a:avLst/>
          </a:prstGeom>
          <a:solidFill>
            <a:srgbClr val="9ECF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latin typeface="Arial" charset="0"/>
                <a:ea typeface="Arial" charset="0"/>
                <a:cs typeface="Arial" charset="0"/>
              </a:rPr>
              <a:t>Machine Learning</a:t>
            </a:r>
            <a:endParaRPr lang="en-US" sz="900" dirty="0">
              <a:latin typeface="Arial" charset="0"/>
              <a:ea typeface="Arial" charset="0"/>
              <a:cs typeface="Arial" charset="0"/>
            </a:endParaRPr>
          </a:p>
        </p:txBody>
      </p:sp>
      <p:sp>
        <p:nvSpPr>
          <p:cNvPr id="39" name="Rectangle 38"/>
          <p:cNvSpPr/>
          <p:nvPr/>
        </p:nvSpPr>
        <p:spPr>
          <a:xfrm>
            <a:off x="7915631" y="3022088"/>
            <a:ext cx="1051560" cy="365760"/>
          </a:xfrm>
          <a:prstGeom prst="rect">
            <a:avLst/>
          </a:prstGeom>
          <a:solidFill>
            <a:srgbClr val="9ECF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latin typeface="Arial" charset="0"/>
                <a:ea typeface="Arial" charset="0"/>
                <a:cs typeface="Arial" charset="0"/>
              </a:rPr>
              <a:t>Simulation &amp; Optimization</a:t>
            </a:r>
            <a:endParaRPr lang="en-US" sz="900" dirty="0">
              <a:latin typeface="Arial" charset="0"/>
              <a:ea typeface="Arial" charset="0"/>
              <a:cs typeface="Arial" charset="0"/>
            </a:endParaRPr>
          </a:p>
        </p:txBody>
      </p:sp>
      <p:sp>
        <p:nvSpPr>
          <p:cNvPr id="40" name="Rectangle 39"/>
          <p:cNvSpPr/>
          <p:nvPr/>
        </p:nvSpPr>
        <p:spPr>
          <a:xfrm>
            <a:off x="7915631" y="3419009"/>
            <a:ext cx="1051560" cy="219456"/>
          </a:xfrm>
          <a:prstGeom prst="rect">
            <a:avLst/>
          </a:prstGeom>
          <a:solidFill>
            <a:srgbClr val="9ECF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latin typeface="Arial" charset="0"/>
                <a:ea typeface="Arial" charset="0"/>
                <a:cs typeface="Arial" charset="0"/>
              </a:rPr>
              <a:t>Geospatial</a:t>
            </a:r>
            <a:endParaRPr lang="en-US" sz="900" dirty="0">
              <a:latin typeface="Arial" charset="0"/>
              <a:ea typeface="Arial" charset="0"/>
              <a:cs typeface="Arial" charset="0"/>
            </a:endParaRPr>
          </a:p>
        </p:txBody>
      </p:sp>
      <p:sp>
        <p:nvSpPr>
          <p:cNvPr id="41" name="Rectangle 40"/>
          <p:cNvSpPr/>
          <p:nvPr/>
        </p:nvSpPr>
        <p:spPr>
          <a:xfrm>
            <a:off x="7915631" y="3669626"/>
            <a:ext cx="1051560" cy="219456"/>
          </a:xfrm>
          <a:prstGeom prst="rect">
            <a:avLst/>
          </a:prstGeom>
          <a:solidFill>
            <a:srgbClr val="9ECF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latin typeface="Arial" charset="0"/>
                <a:ea typeface="Arial" charset="0"/>
                <a:cs typeface="Arial" charset="0"/>
              </a:rPr>
              <a:t>Text &amp; NLP</a:t>
            </a:r>
            <a:endParaRPr lang="en-US" sz="900" dirty="0">
              <a:latin typeface="Arial" charset="0"/>
              <a:ea typeface="Arial" charset="0"/>
              <a:cs typeface="Arial" charset="0"/>
            </a:endParaRPr>
          </a:p>
        </p:txBody>
      </p:sp>
      <p:sp>
        <p:nvSpPr>
          <p:cNvPr id="42" name="Rectangle 41"/>
          <p:cNvSpPr/>
          <p:nvPr/>
        </p:nvSpPr>
        <p:spPr>
          <a:xfrm>
            <a:off x="7915631" y="3920243"/>
            <a:ext cx="1051560" cy="365760"/>
          </a:xfrm>
          <a:prstGeom prst="rect">
            <a:avLst/>
          </a:prstGeom>
          <a:solidFill>
            <a:srgbClr val="9ECF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latin typeface="Arial" charset="0"/>
                <a:ea typeface="Arial" charset="0"/>
                <a:cs typeface="Arial" charset="0"/>
              </a:rPr>
              <a:t>Graph &amp; Network</a:t>
            </a:r>
            <a:endParaRPr lang="en-US" sz="900" dirty="0">
              <a:latin typeface="Arial" charset="0"/>
              <a:ea typeface="Arial" charset="0"/>
              <a:cs typeface="Arial" charset="0"/>
            </a:endParaRPr>
          </a:p>
        </p:txBody>
      </p:sp>
      <p:sp>
        <p:nvSpPr>
          <p:cNvPr id="43" name="Rectangle 42"/>
          <p:cNvSpPr/>
          <p:nvPr/>
        </p:nvSpPr>
        <p:spPr>
          <a:xfrm>
            <a:off x="7915631" y="4317166"/>
            <a:ext cx="1051560" cy="219456"/>
          </a:xfrm>
          <a:prstGeom prst="rect">
            <a:avLst/>
          </a:prstGeom>
          <a:solidFill>
            <a:srgbClr val="9ECF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latin typeface="Arial" charset="0"/>
                <a:ea typeface="Arial" charset="0"/>
                <a:cs typeface="Arial" charset="0"/>
              </a:rPr>
              <a:t>Image Analysis</a:t>
            </a:r>
            <a:endParaRPr lang="en-US" sz="900" dirty="0">
              <a:latin typeface="Arial" charset="0"/>
              <a:ea typeface="Arial" charset="0"/>
              <a:cs typeface="Arial" charset="0"/>
            </a:endParaRPr>
          </a:p>
        </p:txBody>
      </p:sp>
      <p:sp>
        <p:nvSpPr>
          <p:cNvPr id="47" name="TextBox 46"/>
          <p:cNvSpPr txBox="1"/>
          <p:nvPr/>
        </p:nvSpPr>
        <p:spPr>
          <a:xfrm>
            <a:off x="457199" y="1141713"/>
            <a:ext cx="4204770" cy="2108269"/>
          </a:xfrm>
          <a:prstGeom prst="rect">
            <a:avLst/>
          </a:prstGeom>
          <a:noFill/>
        </p:spPr>
        <p:txBody>
          <a:bodyPr wrap="square" rtlCol="0">
            <a:spAutoFit/>
          </a:bodyPr>
          <a:lstStyle/>
          <a:p>
            <a:pPr>
              <a:buClr>
                <a:srgbClr val="00B2FF"/>
              </a:buClr>
            </a:pPr>
            <a:r>
              <a:rPr lang="en-US" sz="1400" b="1" dirty="0" smtClean="0">
                <a:solidFill>
                  <a:schemeClr val="accent4"/>
                </a:solidFill>
                <a:latin typeface="Arial" charset="0"/>
                <a:ea typeface="Arial" charset="0"/>
                <a:cs typeface="Arial" charset="0"/>
              </a:rPr>
              <a:t>ADVANCED ANALYTICS</a:t>
            </a:r>
            <a:endParaRPr lang="en-US" sz="1400" b="1" dirty="0">
              <a:solidFill>
                <a:schemeClr val="accent4"/>
              </a:solidFill>
              <a:latin typeface="Arial" charset="0"/>
              <a:ea typeface="Arial" charset="0"/>
              <a:cs typeface="Arial" charset="0"/>
            </a:endParaRPr>
          </a:p>
          <a:p>
            <a:pPr marL="182880" indent="-182880">
              <a:buClr>
                <a:srgbClr val="00B2FF"/>
              </a:buClr>
              <a:buFont typeface="Arial" charset="0"/>
              <a:buChar char="•"/>
            </a:pPr>
            <a:r>
              <a:rPr lang="en-US" sz="1400" dirty="0" smtClean="0">
                <a:solidFill>
                  <a:schemeClr val="accent4"/>
                </a:solidFill>
                <a:latin typeface="Arial" charset="0"/>
                <a:ea typeface="Arial" charset="0"/>
                <a:cs typeface="Arial" charset="0"/>
              </a:rPr>
              <a:t>Choose from 700+ certified Python, R and Spark/Scala packages in repository for statistics, data mining, machine learning, deep learning, simulation &amp; optimization, text &amp; NLP, geospatial, graph &amp; network analysis, image/video/audio analysis</a:t>
            </a:r>
          </a:p>
          <a:p>
            <a:pPr marL="182880" indent="-182880">
              <a:spcBef>
                <a:spcPts val="600"/>
              </a:spcBef>
              <a:buClr>
                <a:srgbClr val="00B2FF"/>
              </a:buClr>
              <a:buFont typeface="Arial" charset="0"/>
              <a:buChar char="•"/>
            </a:pPr>
            <a:r>
              <a:rPr lang="en-US" sz="1400" dirty="0" smtClean="0">
                <a:solidFill>
                  <a:schemeClr val="accent4"/>
                </a:solidFill>
                <a:latin typeface="Arial" charset="0"/>
                <a:ea typeface="Arial" charset="0"/>
                <a:cs typeface="Arial" charset="0"/>
              </a:rPr>
              <a:t>Build numerical, statistical, predictive models with Python, R or Scala</a:t>
            </a:r>
          </a:p>
        </p:txBody>
      </p:sp>
      <p:sp>
        <p:nvSpPr>
          <p:cNvPr id="48" name="TextBox 47"/>
          <p:cNvSpPr txBox="1"/>
          <p:nvPr/>
        </p:nvSpPr>
        <p:spPr>
          <a:xfrm>
            <a:off x="4640072" y="1141713"/>
            <a:ext cx="3263944" cy="1461939"/>
          </a:xfrm>
          <a:prstGeom prst="rect">
            <a:avLst/>
          </a:prstGeom>
          <a:noFill/>
        </p:spPr>
        <p:txBody>
          <a:bodyPr wrap="square" rtlCol="0">
            <a:spAutoFit/>
          </a:bodyPr>
          <a:lstStyle/>
          <a:p>
            <a:pPr>
              <a:buClr>
                <a:srgbClr val="00B2FF"/>
              </a:buClr>
            </a:pPr>
            <a:r>
              <a:rPr lang="en-US" sz="1400" b="1" dirty="0" smtClean="0">
                <a:solidFill>
                  <a:schemeClr val="accent4"/>
                </a:solidFill>
                <a:latin typeface="Arial" charset="0"/>
                <a:ea typeface="Arial" charset="0"/>
                <a:cs typeface="Arial" charset="0"/>
              </a:rPr>
              <a:t>ADVANCED ANALYTICS</a:t>
            </a:r>
            <a:endParaRPr lang="en-US" sz="1400" b="1" dirty="0">
              <a:solidFill>
                <a:schemeClr val="accent4"/>
              </a:solidFill>
              <a:latin typeface="Arial" charset="0"/>
              <a:ea typeface="Arial" charset="0"/>
              <a:cs typeface="Arial" charset="0"/>
            </a:endParaRPr>
          </a:p>
          <a:p>
            <a:pPr marL="182880" indent="-182880">
              <a:buClr>
                <a:srgbClr val="00B2FF"/>
              </a:buClr>
              <a:buFont typeface="Arial" charset="0"/>
              <a:buChar char="•"/>
            </a:pPr>
            <a:r>
              <a:rPr lang="en-US" sz="1400" dirty="0" smtClean="0">
                <a:solidFill>
                  <a:schemeClr val="accent4"/>
                </a:solidFill>
                <a:latin typeface="Arial" charset="0"/>
                <a:ea typeface="Arial" charset="0"/>
                <a:cs typeface="Arial" charset="0"/>
              </a:rPr>
              <a:t>Choose your favorite interface for model building – command line, </a:t>
            </a:r>
            <a:br>
              <a:rPr lang="en-US" sz="1400" dirty="0" smtClean="0">
                <a:solidFill>
                  <a:schemeClr val="accent4"/>
                </a:solidFill>
                <a:latin typeface="Arial" charset="0"/>
                <a:ea typeface="Arial" charset="0"/>
                <a:cs typeface="Arial" charset="0"/>
              </a:rPr>
            </a:br>
            <a:r>
              <a:rPr lang="en-US" sz="1400" dirty="0" smtClean="0">
                <a:solidFill>
                  <a:schemeClr val="accent4"/>
                </a:solidFill>
                <a:latin typeface="Arial" charset="0"/>
                <a:ea typeface="Arial" charset="0"/>
                <a:cs typeface="Arial" charset="0"/>
              </a:rPr>
              <a:t>IDE or visual programming</a:t>
            </a:r>
          </a:p>
          <a:p>
            <a:pPr marL="182880" indent="-182880">
              <a:spcBef>
                <a:spcPts val="600"/>
              </a:spcBef>
              <a:buClr>
                <a:srgbClr val="00B2FF"/>
              </a:buClr>
              <a:buFont typeface="Arial" charset="0"/>
              <a:buChar char="•"/>
            </a:pPr>
            <a:r>
              <a:rPr lang="en-US" sz="1400" dirty="0">
                <a:solidFill>
                  <a:schemeClr val="accent4"/>
                </a:solidFill>
                <a:latin typeface="Arial" charset="0"/>
                <a:ea typeface="Arial" charset="0"/>
                <a:cs typeface="Arial" charset="0"/>
              </a:rPr>
              <a:t>Share and learn from Anaconda </a:t>
            </a:r>
            <a:r>
              <a:rPr lang="en-US" sz="1400" dirty="0" smtClean="0">
                <a:solidFill>
                  <a:schemeClr val="accent4"/>
                </a:solidFill>
                <a:latin typeface="Arial" charset="0"/>
                <a:ea typeface="Arial" charset="0"/>
                <a:cs typeface="Arial" charset="0"/>
              </a:rPr>
              <a:t>community via Anaconda Cloud</a:t>
            </a:r>
            <a:endParaRPr lang="en-US" sz="1400" dirty="0">
              <a:solidFill>
                <a:schemeClr val="accent4"/>
              </a:solidFill>
              <a:latin typeface="Arial" charset="0"/>
              <a:ea typeface="Arial" charset="0"/>
              <a:cs typeface="Arial" charset="0"/>
            </a:endParaRPr>
          </a:p>
        </p:txBody>
      </p:sp>
    </p:spTree>
    <p:extLst>
      <p:ext uri="{BB962C8B-B14F-4D97-AF65-F5344CB8AC3E}">
        <p14:creationId xmlns:p14="http://schemas.microsoft.com/office/powerpoint/2010/main" val="3815939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8" y="121024"/>
            <a:ext cx="8184777" cy="1116106"/>
          </a:xfrm>
        </p:spPr>
        <p:txBody>
          <a:bodyPr/>
          <a:lstStyle/>
          <a:p>
            <a:r>
              <a:rPr lang="en-US" dirty="0" smtClean="0"/>
              <a:t>Enterprise Applications for Open </a:t>
            </a:r>
            <a:r>
              <a:rPr lang="en-US" smtClean="0"/>
              <a:t>Data Science</a:t>
            </a:r>
            <a:endParaRPr lang="en-US"/>
          </a:p>
        </p:txBody>
      </p:sp>
      <p:sp>
        <p:nvSpPr>
          <p:cNvPr id="29" name="Rectangle 28"/>
          <p:cNvSpPr/>
          <p:nvPr/>
        </p:nvSpPr>
        <p:spPr>
          <a:xfrm>
            <a:off x="7785679" y="1141714"/>
            <a:ext cx="1284570" cy="2514270"/>
          </a:xfrm>
          <a:prstGeom prst="rect">
            <a:avLst/>
          </a:prstGeom>
          <a:solidFill>
            <a:schemeClr val="bg1"/>
          </a:solidFill>
          <a:ln w="9525">
            <a:solidFill>
              <a:srgbClr val="5EB7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a typeface="Arial" charset="0"/>
              <a:cs typeface="Arial" charset="0"/>
            </a:endParaRPr>
          </a:p>
        </p:txBody>
      </p:sp>
      <p:sp>
        <p:nvSpPr>
          <p:cNvPr id="30" name="TextBox 29"/>
          <p:cNvSpPr txBox="1"/>
          <p:nvPr/>
        </p:nvSpPr>
        <p:spPr>
          <a:xfrm>
            <a:off x="7819389" y="1141580"/>
            <a:ext cx="1217150" cy="253916"/>
          </a:xfrm>
          <a:prstGeom prst="rect">
            <a:avLst/>
          </a:prstGeom>
          <a:noFill/>
        </p:spPr>
        <p:txBody>
          <a:bodyPr wrap="square" rtlCol="0">
            <a:spAutoFit/>
          </a:bodyPr>
          <a:lstStyle/>
          <a:p>
            <a:r>
              <a:rPr lang="en-US" sz="1050" b="1" dirty="0">
                <a:solidFill>
                  <a:srgbClr val="5EB748"/>
                </a:solidFill>
                <a:latin typeface="Arial" charset="0"/>
                <a:ea typeface="Arial" charset="0"/>
                <a:cs typeface="Arial" charset="0"/>
              </a:rPr>
              <a:t>APPLICATIONS</a:t>
            </a:r>
          </a:p>
        </p:txBody>
      </p:sp>
      <p:sp>
        <p:nvSpPr>
          <p:cNvPr id="31" name="Rectangle 30"/>
          <p:cNvSpPr/>
          <p:nvPr/>
        </p:nvSpPr>
        <p:spPr>
          <a:xfrm>
            <a:off x="7856464" y="1406746"/>
            <a:ext cx="1143000" cy="269406"/>
          </a:xfrm>
          <a:prstGeom prst="rect">
            <a:avLst/>
          </a:prstGeom>
          <a:solidFill>
            <a:srgbClr val="5EB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latin typeface="Arial" charset="0"/>
                <a:ea typeface="Arial" charset="0"/>
                <a:cs typeface="Arial" charset="0"/>
              </a:rPr>
              <a:t>Reports</a:t>
            </a:r>
          </a:p>
        </p:txBody>
      </p:sp>
      <p:sp>
        <p:nvSpPr>
          <p:cNvPr id="32" name="Rectangle 31"/>
          <p:cNvSpPr/>
          <p:nvPr/>
        </p:nvSpPr>
        <p:spPr>
          <a:xfrm>
            <a:off x="7856464" y="2056214"/>
            <a:ext cx="1143000" cy="365760"/>
          </a:xfrm>
          <a:prstGeom prst="rect">
            <a:avLst/>
          </a:prstGeom>
          <a:solidFill>
            <a:srgbClr val="5EB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1"/>
                </a:solidFill>
                <a:latin typeface="Arial" charset="0"/>
                <a:ea typeface="Arial" charset="0"/>
                <a:cs typeface="Arial" charset="0"/>
              </a:rPr>
              <a:t>Visual Data Exploration</a:t>
            </a:r>
            <a:endParaRPr lang="en-US" sz="900" dirty="0">
              <a:solidFill>
                <a:schemeClr val="bg1"/>
              </a:solidFill>
              <a:latin typeface="Arial" charset="0"/>
              <a:ea typeface="Arial" charset="0"/>
              <a:cs typeface="Arial" charset="0"/>
            </a:endParaRPr>
          </a:p>
        </p:txBody>
      </p:sp>
      <p:sp>
        <p:nvSpPr>
          <p:cNvPr id="33" name="Rectangle 32"/>
          <p:cNvSpPr/>
          <p:nvPr/>
        </p:nvSpPr>
        <p:spPr>
          <a:xfrm>
            <a:off x="7856464" y="2477302"/>
            <a:ext cx="1143000" cy="365760"/>
          </a:xfrm>
          <a:prstGeom prst="rect">
            <a:avLst/>
          </a:prstGeom>
          <a:solidFill>
            <a:srgbClr val="5EB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Arial" charset="0"/>
                <a:ea typeface="Arial" charset="0"/>
                <a:cs typeface="Arial" charset="0"/>
              </a:rPr>
              <a:t>Advanced Spreadsheets</a:t>
            </a:r>
          </a:p>
        </p:txBody>
      </p:sp>
      <p:sp>
        <p:nvSpPr>
          <p:cNvPr id="35" name="Rectangle 34"/>
          <p:cNvSpPr/>
          <p:nvPr/>
        </p:nvSpPr>
        <p:spPr>
          <a:xfrm>
            <a:off x="7856464" y="2898390"/>
            <a:ext cx="1143000" cy="365760"/>
          </a:xfrm>
          <a:prstGeom prst="rect">
            <a:avLst/>
          </a:prstGeom>
          <a:solidFill>
            <a:srgbClr val="5EB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Arial" charset="0"/>
                <a:ea typeface="Arial" charset="0"/>
                <a:cs typeface="Arial" charset="0"/>
              </a:rPr>
              <a:t>Solution Templates</a:t>
            </a:r>
          </a:p>
        </p:txBody>
      </p:sp>
      <p:sp>
        <p:nvSpPr>
          <p:cNvPr id="36" name="Rectangle 35"/>
          <p:cNvSpPr/>
          <p:nvPr/>
        </p:nvSpPr>
        <p:spPr>
          <a:xfrm>
            <a:off x="7856464" y="3319477"/>
            <a:ext cx="1143000" cy="216542"/>
          </a:xfrm>
          <a:prstGeom prst="rect">
            <a:avLst/>
          </a:prstGeom>
          <a:solidFill>
            <a:srgbClr val="5EB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Arial" charset="0"/>
                <a:ea typeface="Arial" charset="0"/>
                <a:cs typeface="Arial" charset="0"/>
              </a:rPr>
              <a:t>APIs</a:t>
            </a:r>
          </a:p>
        </p:txBody>
      </p:sp>
      <p:sp>
        <p:nvSpPr>
          <p:cNvPr id="37" name="TextBox 36"/>
          <p:cNvSpPr txBox="1"/>
          <p:nvPr/>
        </p:nvSpPr>
        <p:spPr>
          <a:xfrm>
            <a:off x="457199" y="1141713"/>
            <a:ext cx="3707823" cy="3323987"/>
          </a:xfrm>
          <a:prstGeom prst="rect">
            <a:avLst/>
          </a:prstGeom>
          <a:noFill/>
        </p:spPr>
        <p:txBody>
          <a:bodyPr wrap="square" rtlCol="0">
            <a:spAutoFit/>
          </a:bodyPr>
          <a:lstStyle/>
          <a:p>
            <a:pPr>
              <a:buClr>
                <a:srgbClr val="00B2FF"/>
              </a:buClr>
            </a:pPr>
            <a:r>
              <a:rPr lang="en-US" sz="1400" b="1" dirty="0" smtClean="0">
                <a:solidFill>
                  <a:schemeClr val="accent4"/>
                </a:solidFill>
                <a:latin typeface="Arial" charset="0"/>
                <a:ea typeface="Arial" charset="0"/>
                <a:cs typeface="Arial" charset="0"/>
              </a:rPr>
              <a:t>ENTERPRISE NOTEBOOKS</a:t>
            </a:r>
          </a:p>
          <a:p>
            <a:pPr marL="182880" indent="-182880">
              <a:buClr>
                <a:srgbClr val="00B2FF"/>
              </a:buClr>
              <a:buFont typeface="Arial" charset="0"/>
              <a:buChar char="•"/>
            </a:pPr>
            <a:r>
              <a:rPr lang="en-US" sz="1400" dirty="0" smtClean="0">
                <a:solidFill>
                  <a:schemeClr val="accent4"/>
                </a:solidFill>
                <a:latin typeface="Arial" charset="0"/>
                <a:ea typeface="Arial" charset="0"/>
                <a:cs typeface="Arial" charset="0"/>
              </a:rPr>
              <a:t>Share executable notebooks with data narratives and interactive visualizations</a:t>
            </a:r>
            <a:br>
              <a:rPr lang="en-US" sz="1400" dirty="0" smtClean="0">
                <a:solidFill>
                  <a:schemeClr val="accent4"/>
                </a:solidFill>
                <a:latin typeface="Arial" charset="0"/>
                <a:ea typeface="Arial" charset="0"/>
                <a:cs typeface="Arial" charset="0"/>
              </a:rPr>
            </a:br>
            <a:endParaRPr lang="en-US" sz="1400" dirty="0" smtClean="0">
              <a:solidFill>
                <a:schemeClr val="accent4"/>
              </a:solidFill>
              <a:latin typeface="Arial" charset="0"/>
              <a:ea typeface="Arial" charset="0"/>
              <a:cs typeface="Arial" charset="0"/>
            </a:endParaRPr>
          </a:p>
          <a:p>
            <a:pPr>
              <a:buClr>
                <a:srgbClr val="00B2FF"/>
              </a:buClr>
            </a:pPr>
            <a:r>
              <a:rPr lang="en-US" sz="1400" b="1" dirty="0">
                <a:solidFill>
                  <a:schemeClr val="accent4"/>
                </a:solidFill>
                <a:latin typeface="Arial" charset="0"/>
                <a:ea typeface="Arial" charset="0"/>
                <a:cs typeface="Arial" charset="0"/>
              </a:rPr>
              <a:t>INTERACTIVE PRESENTATIONS</a:t>
            </a:r>
          </a:p>
          <a:p>
            <a:pPr marL="182880" indent="-182880">
              <a:buClr>
                <a:srgbClr val="00B2FF"/>
              </a:buClr>
              <a:buFont typeface="Arial" charset="0"/>
              <a:buChar char="•"/>
            </a:pPr>
            <a:r>
              <a:rPr lang="en-US" sz="1400" dirty="0">
                <a:solidFill>
                  <a:schemeClr val="accent4"/>
                </a:solidFill>
                <a:latin typeface="Arial" charset="0"/>
                <a:ea typeface="Arial" charset="0"/>
                <a:cs typeface="Arial" charset="0"/>
              </a:rPr>
              <a:t>Publish powerful branded interactive narratives to share model discoveries with executives</a:t>
            </a:r>
          </a:p>
          <a:p>
            <a:pPr marL="182880" indent="-182880">
              <a:buClr>
                <a:srgbClr val="00B2FF"/>
              </a:buClr>
              <a:buFont typeface="Arial" charset="0"/>
              <a:buChar char="•"/>
            </a:pPr>
            <a:r>
              <a:rPr lang="en-US" sz="1400" dirty="0">
                <a:solidFill>
                  <a:schemeClr val="accent4"/>
                </a:solidFill>
                <a:latin typeface="Arial" charset="0"/>
                <a:ea typeface="Arial" charset="0"/>
                <a:cs typeface="Arial" charset="0"/>
              </a:rPr>
              <a:t>Create PDFs for easy dissemination of model results </a:t>
            </a:r>
            <a:r>
              <a:rPr lang="en-US" sz="1400" dirty="0" smtClean="0">
                <a:solidFill>
                  <a:schemeClr val="accent4"/>
                </a:solidFill>
                <a:latin typeface="Arial" charset="0"/>
                <a:ea typeface="Arial" charset="0"/>
                <a:cs typeface="Arial" charset="0"/>
              </a:rPr>
              <a:t/>
            </a:r>
            <a:br>
              <a:rPr lang="en-US" sz="1400" dirty="0" smtClean="0">
                <a:solidFill>
                  <a:schemeClr val="accent4"/>
                </a:solidFill>
                <a:latin typeface="Arial" charset="0"/>
                <a:ea typeface="Arial" charset="0"/>
                <a:cs typeface="Arial" charset="0"/>
              </a:rPr>
            </a:br>
            <a:endParaRPr lang="en-US" sz="1400" dirty="0">
              <a:solidFill>
                <a:schemeClr val="accent4"/>
              </a:solidFill>
              <a:latin typeface="Arial" charset="0"/>
              <a:ea typeface="Arial" charset="0"/>
              <a:cs typeface="Arial" charset="0"/>
            </a:endParaRPr>
          </a:p>
          <a:p>
            <a:pPr>
              <a:buClr>
                <a:srgbClr val="00B2FF"/>
              </a:buClr>
            </a:pPr>
            <a:r>
              <a:rPr lang="en-US" sz="1400" b="1" dirty="0" smtClean="0">
                <a:solidFill>
                  <a:schemeClr val="accent4"/>
                </a:solidFill>
                <a:latin typeface="Arial" charset="0"/>
                <a:ea typeface="Arial" charset="0"/>
                <a:cs typeface="Arial" charset="0"/>
              </a:rPr>
              <a:t>ADVANCED </a:t>
            </a:r>
            <a:r>
              <a:rPr lang="en-US" sz="1400" b="1" dirty="0">
                <a:solidFill>
                  <a:schemeClr val="accent4"/>
                </a:solidFill>
                <a:latin typeface="Arial" charset="0"/>
                <a:ea typeface="Arial" charset="0"/>
                <a:cs typeface="Arial" charset="0"/>
              </a:rPr>
              <a:t>SPREADSHEETS</a:t>
            </a:r>
          </a:p>
          <a:p>
            <a:pPr marL="182880" indent="-182880">
              <a:buClr>
                <a:srgbClr val="00B2FF"/>
              </a:buClr>
              <a:buFont typeface="Arial" charset="0"/>
              <a:buChar char="•"/>
            </a:pPr>
            <a:r>
              <a:rPr lang="en-US" sz="1400" dirty="0" smtClean="0">
                <a:solidFill>
                  <a:schemeClr val="accent4"/>
                </a:solidFill>
                <a:latin typeface="Arial" charset="0"/>
                <a:ea typeface="Arial" charset="0"/>
                <a:cs typeface="Arial" charset="0"/>
              </a:rPr>
              <a:t>Use the familiar MS Excel with powerful Python analytics </a:t>
            </a:r>
          </a:p>
          <a:p>
            <a:pPr marL="182880" indent="-182880">
              <a:buClr>
                <a:srgbClr val="00B2FF"/>
              </a:buClr>
              <a:buFont typeface="Arial" charset="0"/>
              <a:buChar char="•"/>
            </a:pPr>
            <a:r>
              <a:rPr lang="en-US" sz="1400" dirty="0" smtClean="0">
                <a:solidFill>
                  <a:schemeClr val="accent4"/>
                </a:solidFill>
                <a:latin typeface="Arial" charset="0"/>
                <a:ea typeface="Arial" charset="0"/>
                <a:cs typeface="Arial" charset="0"/>
              </a:rPr>
              <a:t>See interactive visualizations in MS Excel</a:t>
            </a:r>
          </a:p>
        </p:txBody>
      </p:sp>
      <p:sp>
        <p:nvSpPr>
          <p:cNvPr id="38" name="TextBox 37"/>
          <p:cNvSpPr txBox="1"/>
          <p:nvPr/>
        </p:nvSpPr>
        <p:spPr>
          <a:xfrm>
            <a:off x="4402547" y="1141580"/>
            <a:ext cx="3179317" cy="3108543"/>
          </a:xfrm>
          <a:prstGeom prst="rect">
            <a:avLst/>
          </a:prstGeom>
          <a:noFill/>
        </p:spPr>
        <p:txBody>
          <a:bodyPr wrap="square" rtlCol="0">
            <a:spAutoFit/>
          </a:bodyPr>
          <a:lstStyle/>
          <a:p>
            <a:pPr>
              <a:buClr>
                <a:srgbClr val="00B2FF"/>
              </a:buClr>
            </a:pPr>
            <a:r>
              <a:rPr lang="en-US" sz="1400" b="1" dirty="0" smtClean="0">
                <a:solidFill>
                  <a:schemeClr val="accent4"/>
                </a:solidFill>
                <a:latin typeface="Arial" charset="0"/>
                <a:ea typeface="Arial" charset="0"/>
                <a:cs typeface="Arial" charset="0"/>
              </a:rPr>
              <a:t>INTERACTIVE APPS &amp; REPORTS</a:t>
            </a:r>
            <a:endParaRPr lang="en-US" sz="1400" b="1" dirty="0">
              <a:solidFill>
                <a:schemeClr val="accent4"/>
              </a:solidFill>
              <a:latin typeface="Arial" charset="0"/>
              <a:ea typeface="Arial" charset="0"/>
              <a:cs typeface="Arial" charset="0"/>
            </a:endParaRPr>
          </a:p>
          <a:p>
            <a:pPr marL="182880" indent="-182880">
              <a:buClr>
                <a:srgbClr val="00B2FF"/>
              </a:buClr>
              <a:buFont typeface="Arial" charset="0"/>
              <a:buChar char="•"/>
            </a:pPr>
            <a:r>
              <a:rPr lang="en-US" sz="1400" dirty="0" smtClean="0">
                <a:solidFill>
                  <a:schemeClr val="accent4"/>
                </a:solidFill>
                <a:latin typeface="Arial" charset="0"/>
                <a:ea typeface="Arial" charset="0"/>
                <a:cs typeface="Arial" charset="0"/>
              </a:rPr>
              <a:t>Use intelligent interactive visualizations and analytic applications throughout enterprise</a:t>
            </a:r>
          </a:p>
          <a:p>
            <a:pPr marL="182880" indent="-182880">
              <a:buClr>
                <a:srgbClr val="00B2FF"/>
              </a:buClr>
              <a:buFont typeface="Arial" charset="0"/>
              <a:buChar char="•"/>
            </a:pPr>
            <a:r>
              <a:rPr lang="en-US" sz="1400" dirty="0" smtClean="0">
                <a:solidFill>
                  <a:schemeClr val="accent4"/>
                </a:solidFill>
                <a:latin typeface="Arial" charset="0"/>
                <a:ea typeface="Arial" charset="0"/>
                <a:cs typeface="Arial" charset="0"/>
              </a:rPr>
              <a:t>View, interact and transform 1B+ rows in real time in the browser</a:t>
            </a:r>
          </a:p>
          <a:p>
            <a:pPr marL="182880" indent="-182880">
              <a:buClr>
                <a:srgbClr val="00B2FF"/>
              </a:buClr>
              <a:buFont typeface="Arial" charset="0"/>
              <a:buChar char="•"/>
            </a:pPr>
            <a:r>
              <a:rPr lang="en-US" sz="1400" dirty="0" smtClean="0">
                <a:solidFill>
                  <a:schemeClr val="accent4"/>
                </a:solidFill>
                <a:latin typeface="Arial" charset="0"/>
                <a:ea typeface="Arial" charset="0"/>
                <a:cs typeface="Arial" charset="0"/>
              </a:rPr>
              <a:t>Experience interactive Big Data and real time geospatial and time series visualizations</a:t>
            </a:r>
            <a:br>
              <a:rPr lang="en-US" sz="1400" dirty="0" smtClean="0">
                <a:solidFill>
                  <a:schemeClr val="accent4"/>
                </a:solidFill>
                <a:latin typeface="Arial" charset="0"/>
                <a:ea typeface="Arial" charset="0"/>
                <a:cs typeface="Arial" charset="0"/>
              </a:rPr>
            </a:br>
            <a:endParaRPr lang="en-US" sz="1400" dirty="0" smtClean="0">
              <a:solidFill>
                <a:schemeClr val="accent4"/>
              </a:solidFill>
              <a:latin typeface="Arial" charset="0"/>
              <a:ea typeface="Arial" charset="0"/>
              <a:cs typeface="Arial" charset="0"/>
            </a:endParaRPr>
          </a:p>
          <a:p>
            <a:pPr>
              <a:buClr>
                <a:srgbClr val="00B2FF"/>
              </a:buClr>
            </a:pPr>
            <a:r>
              <a:rPr lang="en-US" sz="1400" b="1" dirty="0">
                <a:solidFill>
                  <a:schemeClr val="accent4"/>
                </a:solidFill>
                <a:latin typeface="Arial" charset="0"/>
                <a:ea typeface="Arial" charset="0"/>
                <a:cs typeface="Arial" charset="0"/>
              </a:rPr>
              <a:t>APIs</a:t>
            </a:r>
          </a:p>
          <a:p>
            <a:pPr marL="182880" indent="-182880">
              <a:buClr>
                <a:srgbClr val="00B2FF"/>
              </a:buClr>
              <a:buFont typeface="Arial" charset="0"/>
              <a:buChar char="•"/>
            </a:pPr>
            <a:r>
              <a:rPr lang="en-US" sz="1400" dirty="0">
                <a:solidFill>
                  <a:schemeClr val="accent4"/>
                </a:solidFill>
                <a:latin typeface="Arial" charset="0"/>
                <a:ea typeface="Arial" charset="0"/>
                <a:cs typeface="Arial" charset="0"/>
              </a:rPr>
              <a:t>Automate embedding of predictive model with a RESTful API </a:t>
            </a:r>
            <a:r>
              <a:rPr lang="en-US" sz="1400" dirty="0" smtClean="0">
                <a:solidFill>
                  <a:schemeClr val="accent4"/>
                </a:solidFill>
                <a:latin typeface="Arial" charset="0"/>
                <a:ea typeface="Arial" charset="0"/>
                <a:cs typeface="Arial" charset="0"/>
              </a:rPr>
              <a:t>generator</a:t>
            </a:r>
            <a:endParaRPr lang="en-US" sz="1400" dirty="0">
              <a:solidFill>
                <a:schemeClr val="accent4"/>
              </a:solidFill>
              <a:latin typeface="Arial" charset="0"/>
              <a:ea typeface="Arial" charset="0"/>
              <a:cs typeface="Arial" charset="0"/>
            </a:endParaRPr>
          </a:p>
        </p:txBody>
      </p:sp>
      <p:sp>
        <p:nvSpPr>
          <p:cNvPr id="17" name="Rectangle 16"/>
          <p:cNvSpPr/>
          <p:nvPr/>
        </p:nvSpPr>
        <p:spPr>
          <a:xfrm>
            <a:off x="7856464" y="1731480"/>
            <a:ext cx="1143000" cy="269406"/>
          </a:xfrm>
          <a:prstGeom prst="rect">
            <a:avLst/>
          </a:prstGeom>
          <a:solidFill>
            <a:srgbClr val="5EB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latin typeface="Arial" charset="0"/>
                <a:ea typeface="Arial" charset="0"/>
                <a:cs typeface="Arial" charset="0"/>
              </a:rPr>
              <a:t>Notebooks</a:t>
            </a:r>
          </a:p>
        </p:txBody>
      </p:sp>
    </p:spTree>
    <p:extLst>
      <p:ext uri="{BB962C8B-B14F-4D97-AF65-F5344CB8AC3E}">
        <p14:creationId xmlns:p14="http://schemas.microsoft.com/office/powerpoint/2010/main" val="10634485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3"/>
          </p:nvPr>
        </p:nvSpPr>
        <p:spPr/>
        <p:txBody>
          <a:bodyPr/>
          <a:lstStyle/>
          <a:p>
            <a:r>
              <a:rPr lang="en-US" dirty="0">
                <a:solidFill>
                  <a:schemeClr val="accent4"/>
                </a:solidFill>
              </a:rPr>
              <a:t>An </a:t>
            </a:r>
            <a:r>
              <a:rPr lang="en-US" dirty="0">
                <a:solidFill>
                  <a:schemeClr val="accent1"/>
                </a:solidFill>
              </a:rPr>
              <a:t>interdisciplinary field </a:t>
            </a:r>
            <a:r>
              <a:rPr lang="en-US" dirty="0">
                <a:solidFill>
                  <a:schemeClr val="accent4"/>
                </a:solidFill>
              </a:rPr>
              <a:t>about processes and systems to </a:t>
            </a:r>
            <a:r>
              <a:rPr lang="en-US" dirty="0">
                <a:solidFill>
                  <a:srgbClr val="00A3E0"/>
                </a:solidFill>
              </a:rPr>
              <a:t>extract knowledge</a:t>
            </a:r>
            <a:r>
              <a:rPr lang="en-US" dirty="0">
                <a:solidFill>
                  <a:schemeClr val="accent4"/>
                </a:solidFill>
              </a:rPr>
              <a:t> or insights </a:t>
            </a:r>
            <a:r>
              <a:rPr lang="en-US" dirty="0">
                <a:solidFill>
                  <a:srgbClr val="00A3E0"/>
                </a:solidFill>
              </a:rPr>
              <a:t>from data </a:t>
            </a:r>
            <a:r>
              <a:rPr lang="en-US" dirty="0">
                <a:solidFill>
                  <a:schemeClr val="accent4"/>
                </a:solidFill>
              </a:rPr>
              <a:t>in various </a:t>
            </a:r>
            <a:r>
              <a:rPr lang="en-US" dirty="0" smtClean="0">
                <a:solidFill>
                  <a:schemeClr val="accent4"/>
                </a:solidFill>
              </a:rPr>
              <a:t>forms.</a:t>
            </a:r>
            <a:endParaRPr lang="en-US" dirty="0">
              <a:solidFill>
                <a:schemeClr val="accent4"/>
              </a:solidFill>
            </a:endParaRPr>
          </a:p>
        </p:txBody>
      </p:sp>
      <p:sp>
        <p:nvSpPr>
          <p:cNvPr id="7" name="Text Placeholder 6"/>
          <p:cNvSpPr>
            <a:spLocks noGrp="1"/>
          </p:cNvSpPr>
          <p:nvPr>
            <p:ph type="body" sz="quarter" idx="14"/>
          </p:nvPr>
        </p:nvSpPr>
        <p:spPr/>
        <p:txBody>
          <a:bodyPr/>
          <a:lstStyle/>
          <a:p>
            <a:endParaRPr lang="en-US"/>
          </a:p>
        </p:txBody>
      </p:sp>
      <p:sp>
        <p:nvSpPr>
          <p:cNvPr id="3" name="Title 2"/>
          <p:cNvSpPr>
            <a:spLocks noGrp="1"/>
          </p:cNvSpPr>
          <p:nvPr>
            <p:ph type="title"/>
          </p:nvPr>
        </p:nvSpPr>
        <p:spPr/>
        <p:txBody>
          <a:bodyPr/>
          <a:lstStyle/>
          <a:p>
            <a:r>
              <a:rPr lang="en-US" dirty="0" smtClean="0"/>
              <a:t>Data Science is…</a:t>
            </a:r>
            <a:endParaRPr lang="en-US" dirty="0"/>
          </a:p>
        </p:txBody>
      </p:sp>
    </p:spTree>
    <p:extLst>
      <p:ext uri="{BB962C8B-B14F-4D97-AF65-F5344CB8AC3E}">
        <p14:creationId xmlns:p14="http://schemas.microsoft.com/office/powerpoint/2010/main" val="162712168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7900540" y="1107830"/>
            <a:ext cx="1049894" cy="3546958"/>
          </a:xfrm>
          <a:prstGeom prst="rect">
            <a:avLst/>
          </a:prstGeom>
          <a:solidFill>
            <a:srgbClr val="1D3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a typeface="Arial" charset="0"/>
              <a:cs typeface="Arial" charset="0"/>
            </a:endParaRPr>
          </a:p>
        </p:txBody>
      </p:sp>
      <p:sp>
        <p:nvSpPr>
          <p:cNvPr id="2" name="Title 1"/>
          <p:cNvSpPr>
            <a:spLocks noGrp="1"/>
          </p:cNvSpPr>
          <p:nvPr>
            <p:ph type="title"/>
          </p:nvPr>
        </p:nvSpPr>
        <p:spPr/>
        <p:txBody>
          <a:bodyPr/>
          <a:lstStyle/>
          <a:p>
            <a:r>
              <a:rPr lang="en-US" dirty="0" smtClean="0"/>
              <a:t>Enterprise Python Optimization for Open Data Science</a:t>
            </a:r>
            <a:endParaRPr lang="en-US" dirty="0"/>
          </a:p>
        </p:txBody>
      </p:sp>
      <p:sp>
        <p:nvSpPr>
          <p:cNvPr id="19" name="TextBox 18"/>
          <p:cNvSpPr txBox="1"/>
          <p:nvPr/>
        </p:nvSpPr>
        <p:spPr>
          <a:xfrm>
            <a:off x="7882532" y="1751447"/>
            <a:ext cx="1298163" cy="2585323"/>
          </a:xfrm>
          <a:prstGeom prst="rect">
            <a:avLst/>
          </a:prstGeom>
          <a:noFill/>
        </p:spPr>
        <p:txBody>
          <a:bodyPr wrap="square" rtlCol="0">
            <a:spAutoFit/>
          </a:bodyPr>
          <a:lstStyle/>
          <a:p>
            <a:pPr>
              <a:lnSpc>
                <a:spcPct val="150000"/>
              </a:lnSpc>
            </a:pPr>
            <a:r>
              <a:rPr lang="en-US" sz="900" dirty="0">
                <a:solidFill>
                  <a:schemeClr val="bg1"/>
                </a:solidFill>
                <a:latin typeface="Arial" charset="0"/>
                <a:ea typeface="Arial" charset="0"/>
                <a:cs typeface="Arial" charset="0"/>
              </a:rPr>
              <a:t>Distributed </a:t>
            </a:r>
            <a:endParaRPr lang="en-US" sz="900" dirty="0" smtClean="0">
              <a:solidFill>
                <a:schemeClr val="bg1"/>
              </a:solidFill>
              <a:latin typeface="Arial" charset="0"/>
              <a:ea typeface="Arial" charset="0"/>
              <a:cs typeface="Arial" charset="0"/>
            </a:endParaRPr>
          </a:p>
          <a:p>
            <a:pPr>
              <a:lnSpc>
                <a:spcPct val="150000"/>
              </a:lnSpc>
            </a:pPr>
            <a:r>
              <a:rPr lang="en-US" sz="900" dirty="0" smtClean="0">
                <a:solidFill>
                  <a:schemeClr val="bg1"/>
                </a:solidFill>
                <a:latin typeface="Arial" charset="0"/>
                <a:ea typeface="Arial" charset="0"/>
                <a:cs typeface="Arial" charset="0"/>
              </a:rPr>
              <a:t>Computing</a:t>
            </a:r>
          </a:p>
          <a:p>
            <a:pPr>
              <a:lnSpc>
                <a:spcPct val="150000"/>
              </a:lnSpc>
            </a:pPr>
            <a:endParaRPr lang="en-US" sz="900" dirty="0">
              <a:solidFill>
                <a:schemeClr val="bg1"/>
              </a:solidFill>
              <a:latin typeface="Arial" charset="0"/>
              <a:ea typeface="Arial" charset="0"/>
              <a:cs typeface="Arial" charset="0"/>
            </a:endParaRPr>
          </a:p>
          <a:p>
            <a:pPr>
              <a:lnSpc>
                <a:spcPct val="150000"/>
              </a:lnSpc>
            </a:pPr>
            <a:r>
              <a:rPr lang="en-US" sz="900" dirty="0">
                <a:solidFill>
                  <a:schemeClr val="bg1"/>
                </a:solidFill>
                <a:latin typeface="Arial" charset="0"/>
                <a:ea typeface="Arial" charset="0"/>
                <a:cs typeface="Arial" charset="0"/>
              </a:rPr>
              <a:t>Parallelism </a:t>
            </a:r>
            <a:r>
              <a:rPr lang="en-US" sz="900" dirty="0" smtClean="0">
                <a:solidFill>
                  <a:schemeClr val="bg1"/>
                </a:solidFill>
                <a:latin typeface="Arial" charset="0"/>
                <a:ea typeface="Arial" charset="0"/>
                <a:cs typeface="Arial" charset="0"/>
              </a:rPr>
              <a:t>&amp;</a:t>
            </a:r>
            <a:br>
              <a:rPr lang="en-US" sz="900" dirty="0" smtClean="0">
                <a:solidFill>
                  <a:schemeClr val="bg1"/>
                </a:solidFill>
                <a:latin typeface="Arial" charset="0"/>
                <a:ea typeface="Arial" charset="0"/>
                <a:cs typeface="Arial" charset="0"/>
              </a:rPr>
            </a:br>
            <a:r>
              <a:rPr lang="en-US" sz="900" dirty="0" smtClean="0">
                <a:solidFill>
                  <a:schemeClr val="bg1"/>
                </a:solidFill>
                <a:latin typeface="Arial" charset="0"/>
                <a:ea typeface="Arial" charset="0"/>
                <a:cs typeface="Arial" charset="0"/>
              </a:rPr>
              <a:t>Multi-threading</a:t>
            </a:r>
          </a:p>
          <a:p>
            <a:pPr>
              <a:lnSpc>
                <a:spcPct val="150000"/>
              </a:lnSpc>
            </a:pPr>
            <a:endParaRPr lang="en-US" sz="900" dirty="0">
              <a:solidFill>
                <a:schemeClr val="bg1"/>
              </a:solidFill>
              <a:latin typeface="Arial" charset="0"/>
              <a:ea typeface="Arial" charset="0"/>
              <a:cs typeface="Arial" charset="0"/>
            </a:endParaRPr>
          </a:p>
          <a:p>
            <a:pPr>
              <a:lnSpc>
                <a:spcPct val="150000"/>
              </a:lnSpc>
            </a:pPr>
            <a:r>
              <a:rPr lang="en-US" sz="900" dirty="0">
                <a:solidFill>
                  <a:schemeClr val="bg1"/>
                </a:solidFill>
                <a:latin typeface="Arial" charset="0"/>
                <a:ea typeface="Arial" charset="0"/>
                <a:cs typeface="Arial" charset="0"/>
              </a:rPr>
              <a:t>Compiled </a:t>
            </a:r>
            <a:r>
              <a:rPr lang="en-US" sz="900" dirty="0" smtClean="0">
                <a:solidFill>
                  <a:schemeClr val="bg1"/>
                </a:solidFill>
                <a:latin typeface="Arial" charset="0"/>
                <a:ea typeface="Arial" charset="0"/>
                <a:cs typeface="Arial" charset="0"/>
              </a:rPr>
              <a:t>Assets</a:t>
            </a:r>
          </a:p>
          <a:p>
            <a:pPr>
              <a:lnSpc>
                <a:spcPct val="150000"/>
              </a:lnSpc>
            </a:pPr>
            <a:endParaRPr lang="en-US" sz="900" dirty="0" smtClean="0">
              <a:solidFill>
                <a:schemeClr val="bg1"/>
              </a:solidFill>
              <a:latin typeface="Arial" charset="0"/>
              <a:ea typeface="Arial" charset="0"/>
              <a:cs typeface="Arial" charset="0"/>
            </a:endParaRPr>
          </a:p>
          <a:p>
            <a:pPr>
              <a:lnSpc>
                <a:spcPct val="150000"/>
              </a:lnSpc>
            </a:pPr>
            <a:r>
              <a:rPr lang="en-US" sz="900" dirty="0">
                <a:solidFill>
                  <a:schemeClr val="bg1"/>
                </a:solidFill>
                <a:latin typeface="Arial" charset="0"/>
                <a:ea typeface="Arial" charset="0"/>
                <a:cs typeface="Arial" charset="0"/>
              </a:rPr>
              <a:t>GPUs &amp; Multi-core</a:t>
            </a:r>
          </a:p>
          <a:p>
            <a:pPr>
              <a:lnSpc>
                <a:spcPct val="150000"/>
              </a:lnSpc>
            </a:pPr>
            <a:endParaRPr lang="en-US" sz="900" dirty="0" smtClean="0">
              <a:solidFill>
                <a:schemeClr val="bg1"/>
              </a:solidFill>
              <a:latin typeface="Arial" charset="0"/>
              <a:ea typeface="Arial" charset="0"/>
              <a:cs typeface="Arial" charset="0"/>
            </a:endParaRPr>
          </a:p>
          <a:p>
            <a:pPr>
              <a:lnSpc>
                <a:spcPct val="150000"/>
              </a:lnSpc>
            </a:pPr>
            <a:r>
              <a:rPr lang="en-US" sz="900" dirty="0">
                <a:solidFill>
                  <a:schemeClr val="bg1"/>
                </a:solidFill>
                <a:latin typeface="Arial" charset="0"/>
                <a:ea typeface="Arial" charset="0"/>
                <a:cs typeface="Arial" charset="0"/>
              </a:rPr>
              <a:t>Compiler</a:t>
            </a:r>
          </a:p>
          <a:p>
            <a:pPr>
              <a:lnSpc>
                <a:spcPct val="150000"/>
              </a:lnSpc>
            </a:pPr>
            <a:endParaRPr lang="en-US" sz="900" dirty="0">
              <a:solidFill>
                <a:schemeClr val="bg1"/>
              </a:solidFill>
              <a:latin typeface="Arial" charset="0"/>
              <a:ea typeface="Arial" charset="0"/>
              <a:cs typeface="Arial" charset="0"/>
            </a:endParaRPr>
          </a:p>
        </p:txBody>
      </p:sp>
      <p:sp>
        <p:nvSpPr>
          <p:cNvPr id="21" name="TextBox 20"/>
          <p:cNvSpPr txBox="1"/>
          <p:nvPr/>
        </p:nvSpPr>
        <p:spPr>
          <a:xfrm>
            <a:off x="7670280" y="1186196"/>
            <a:ext cx="1510415" cy="369332"/>
          </a:xfrm>
          <a:prstGeom prst="rect">
            <a:avLst/>
          </a:prstGeom>
          <a:noFill/>
        </p:spPr>
        <p:txBody>
          <a:bodyPr wrap="square" rtlCol="0">
            <a:spAutoFit/>
          </a:bodyPr>
          <a:lstStyle/>
          <a:p>
            <a:pPr algn="ctr"/>
            <a:r>
              <a:rPr lang="en-US" sz="900" b="1" dirty="0" smtClean="0">
                <a:solidFill>
                  <a:schemeClr val="bg1"/>
                </a:solidFill>
                <a:latin typeface="Arial" charset="0"/>
                <a:ea typeface="Arial" charset="0"/>
                <a:cs typeface="Arial" charset="0"/>
              </a:rPr>
              <a:t>HIGH </a:t>
            </a:r>
          </a:p>
          <a:p>
            <a:pPr algn="ctr"/>
            <a:r>
              <a:rPr lang="en-US" sz="900" b="1" dirty="0" smtClean="0">
                <a:solidFill>
                  <a:schemeClr val="bg1"/>
                </a:solidFill>
                <a:latin typeface="Arial" charset="0"/>
                <a:ea typeface="Arial" charset="0"/>
                <a:cs typeface="Arial" charset="0"/>
              </a:rPr>
              <a:t>PERFORMANCE</a:t>
            </a:r>
            <a:endParaRPr lang="en-US" sz="900" b="1" dirty="0">
              <a:solidFill>
                <a:schemeClr val="bg1"/>
              </a:solidFill>
              <a:latin typeface="Arial" charset="0"/>
              <a:ea typeface="Arial" charset="0"/>
              <a:cs typeface="Arial" charset="0"/>
            </a:endParaRPr>
          </a:p>
        </p:txBody>
      </p:sp>
      <p:sp>
        <p:nvSpPr>
          <p:cNvPr id="6" name="Rectangle 5"/>
          <p:cNvSpPr/>
          <p:nvPr/>
        </p:nvSpPr>
        <p:spPr>
          <a:xfrm>
            <a:off x="4357633" y="-615635"/>
            <a:ext cx="1088426" cy="600164"/>
          </a:xfrm>
          <a:prstGeom prst="rect">
            <a:avLst/>
          </a:prstGeom>
        </p:spPr>
        <p:txBody>
          <a:bodyPr wrap="square">
            <a:spAutoFit/>
          </a:bodyPr>
          <a:lstStyle/>
          <a:p>
            <a:r>
              <a:rPr lang="en-US" sz="1100" dirty="0">
                <a:solidFill>
                  <a:schemeClr val="bg1"/>
                </a:solidFill>
                <a:latin typeface="Arial" charset="0"/>
                <a:ea typeface="Arial" charset="0"/>
                <a:cs typeface="Arial" charset="0"/>
              </a:rPr>
              <a:t>HIGH PERFORMANCE</a:t>
            </a:r>
          </a:p>
        </p:txBody>
      </p:sp>
      <p:sp>
        <p:nvSpPr>
          <p:cNvPr id="14" name="TextBox 13"/>
          <p:cNvSpPr txBox="1"/>
          <p:nvPr/>
        </p:nvSpPr>
        <p:spPr>
          <a:xfrm>
            <a:off x="457199" y="1107830"/>
            <a:ext cx="3803905" cy="3539430"/>
          </a:xfrm>
          <a:prstGeom prst="rect">
            <a:avLst/>
          </a:prstGeom>
          <a:noFill/>
        </p:spPr>
        <p:txBody>
          <a:bodyPr wrap="square" rtlCol="0">
            <a:spAutoFit/>
          </a:bodyPr>
          <a:lstStyle/>
          <a:p>
            <a:pPr>
              <a:buClr>
                <a:srgbClr val="00B2FF"/>
              </a:buClr>
            </a:pPr>
            <a:r>
              <a:rPr lang="en-US" sz="1400" b="1" dirty="0" smtClean="0">
                <a:solidFill>
                  <a:schemeClr val="accent4"/>
                </a:solidFill>
                <a:latin typeface="Arial" charset="0"/>
                <a:ea typeface="Arial" charset="0"/>
                <a:cs typeface="Arial" charset="0"/>
              </a:rPr>
              <a:t>DISTRIBUTED COMPUTING</a:t>
            </a:r>
            <a:endParaRPr lang="en-US" sz="1400" b="1" dirty="0">
              <a:solidFill>
                <a:schemeClr val="accent4"/>
              </a:solidFill>
              <a:latin typeface="Arial" charset="0"/>
              <a:ea typeface="Arial" charset="0"/>
              <a:cs typeface="Arial" charset="0"/>
            </a:endParaRPr>
          </a:p>
          <a:p>
            <a:pPr marL="182880" indent="-182880">
              <a:buClr>
                <a:srgbClr val="00B2FF"/>
              </a:buClr>
              <a:buFont typeface="Arial" charset="0"/>
              <a:buChar char="•"/>
            </a:pPr>
            <a:r>
              <a:rPr lang="en-US" sz="1400" dirty="0" smtClean="0">
                <a:solidFill>
                  <a:schemeClr val="accent4"/>
                </a:solidFill>
                <a:latin typeface="Arial" charset="0"/>
                <a:ea typeface="Arial" charset="0"/>
                <a:cs typeface="Arial" charset="0"/>
              </a:rPr>
              <a:t>Query and schedule tasks on a cluster</a:t>
            </a:r>
            <a:br>
              <a:rPr lang="en-US" sz="1400" dirty="0" smtClean="0">
                <a:solidFill>
                  <a:schemeClr val="accent4"/>
                </a:solidFill>
                <a:latin typeface="Arial" charset="0"/>
                <a:ea typeface="Arial" charset="0"/>
                <a:cs typeface="Arial" charset="0"/>
              </a:rPr>
            </a:br>
            <a:endParaRPr lang="en-US" sz="1400" dirty="0" smtClean="0">
              <a:solidFill>
                <a:schemeClr val="accent4"/>
              </a:solidFill>
              <a:latin typeface="Arial" charset="0"/>
              <a:ea typeface="Arial" charset="0"/>
              <a:cs typeface="Arial" charset="0"/>
            </a:endParaRPr>
          </a:p>
          <a:p>
            <a:pPr>
              <a:buClr>
                <a:srgbClr val="00B2FF"/>
              </a:buClr>
            </a:pPr>
            <a:r>
              <a:rPr lang="en-US" sz="1400" b="1" dirty="0" smtClean="0">
                <a:solidFill>
                  <a:schemeClr val="accent4"/>
                </a:solidFill>
                <a:latin typeface="Arial" charset="0"/>
                <a:ea typeface="Arial" charset="0"/>
                <a:cs typeface="Arial" charset="0"/>
              </a:rPr>
              <a:t>PARALLELISM &amp; MULTI-THREADING</a:t>
            </a:r>
          </a:p>
          <a:p>
            <a:pPr marL="182880" indent="-182880">
              <a:buClr>
                <a:srgbClr val="00B2FF"/>
              </a:buClr>
              <a:buFont typeface="Arial" charset="0"/>
              <a:buChar char="•"/>
            </a:pPr>
            <a:r>
              <a:rPr lang="en-US" sz="1400" dirty="0" smtClean="0">
                <a:solidFill>
                  <a:schemeClr val="accent4"/>
                </a:solidFill>
                <a:latin typeface="Arial" charset="0"/>
                <a:ea typeface="Arial" charset="0"/>
                <a:cs typeface="Arial" charset="0"/>
              </a:rPr>
              <a:t>Write parallel machine learning and statistics algorithms easily</a:t>
            </a:r>
            <a:br>
              <a:rPr lang="en-US" sz="1400" dirty="0" smtClean="0">
                <a:solidFill>
                  <a:schemeClr val="accent4"/>
                </a:solidFill>
                <a:latin typeface="Arial" charset="0"/>
                <a:ea typeface="Arial" charset="0"/>
                <a:cs typeface="Arial" charset="0"/>
              </a:rPr>
            </a:br>
            <a:endParaRPr lang="en-US" sz="1400" dirty="0" smtClean="0">
              <a:solidFill>
                <a:schemeClr val="accent4"/>
              </a:solidFill>
              <a:latin typeface="Arial" charset="0"/>
              <a:ea typeface="Arial" charset="0"/>
              <a:cs typeface="Arial" charset="0"/>
            </a:endParaRPr>
          </a:p>
          <a:p>
            <a:pPr>
              <a:buClr>
                <a:srgbClr val="00B2FF"/>
              </a:buClr>
            </a:pPr>
            <a:r>
              <a:rPr lang="en-US" sz="1400" b="1" dirty="0" smtClean="0">
                <a:solidFill>
                  <a:schemeClr val="accent4"/>
                </a:solidFill>
                <a:latin typeface="Arial" charset="0"/>
                <a:ea typeface="Arial" charset="0"/>
                <a:cs typeface="Arial" charset="0"/>
              </a:rPr>
              <a:t>GPUs &amp; MULTI-CORES</a:t>
            </a:r>
          </a:p>
          <a:p>
            <a:pPr marL="182880" indent="-182880">
              <a:buClr>
                <a:srgbClr val="00B2FF"/>
              </a:buClr>
              <a:buFont typeface="Arial" charset="0"/>
              <a:buChar char="•"/>
            </a:pPr>
            <a:r>
              <a:rPr lang="en-US" sz="1400" dirty="0" smtClean="0">
                <a:solidFill>
                  <a:schemeClr val="accent4"/>
                </a:solidFill>
                <a:latin typeface="Arial" charset="0"/>
                <a:ea typeface="Arial" charset="0"/>
                <a:cs typeface="Arial" charset="0"/>
              </a:rPr>
              <a:t>Take advantage of multi-cores and GPU hardware with compiled Python </a:t>
            </a:r>
          </a:p>
          <a:p>
            <a:pPr marL="182880" indent="-182880">
              <a:buClr>
                <a:srgbClr val="00B2FF"/>
              </a:buClr>
              <a:buFont typeface="Arial" charset="0"/>
              <a:buChar char="•"/>
            </a:pPr>
            <a:r>
              <a:rPr lang="en-US" sz="1400" dirty="0" smtClean="0">
                <a:solidFill>
                  <a:schemeClr val="accent4"/>
                </a:solidFill>
                <a:latin typeface="Arial" charset="0"/>
                <a:ea typeface="Arial" charset="0"/>
                <a:cs typeface="Arial" charset="0"/>
              </a:rPr>
              <a:t>Optimized for for 32 and 64-bit x86 CPUs</a:t>
            </a:r>
          </a:p>
          <a:p>
            <a:pPr marL="182880" indent="-182880">
              <a:buClr>
                <a:srgbClr val="00B2FF"/>
              </a:buClr>
              <a:buFont typeface="Arial" charset="0"/>
              <a:buChar char="•"/>
            </a:pPr>
            <a:r>
              <a:rPr lang="en-US" sz="1400" dirty="0" smtClean="0">
                <a:solidFill>
                  <a:schemeClr val="accent4"/>
                </a:solidFill>
                <a:latin typeface="Arial" charset="0"/>
                <a:ea typeface="Arial" charset="0"/>
                <a:cs typeface="Arial" charset="0"/>
              </a:rPr>
              <a:t>Use multi-core math libraries</a:t>
            </a:r>
          </a:p>
          <a:p>
            <a:pPr marL="182880" indent="-182880">
              <a:buClr>
                <a:srgbClr val="00B2FF"/>
              </a:buClr>
              <a:buFont typeface="Arial" charset="0"/>
              <a:buChar char="•"/>
            </a:pPr>
            <a:endParaRPr lang="en-US" sz="1400" dirty="0">
              <a:solidFill>
                <a:schemeClr val="accent4"/>
              </a:solidFill>
              <a:latin typeface="Arial" charset="0"/>
              <a:ea typeface="Arial" charset="0"/>
              <a:cs typeface="Arial" charset="0"/>
            </a:endParaRPr>
          </a:p>
          <a:p>
            <a:pPr>
              <a:buClr>
                <a:srgbClr val="00B2FF"/>
              </a:buClr>
            </a:pPr>
            <a:r>
              <a:rPr lang="en-US" sz="1400" b="1" dirty="0">
                <a:solidFill>
                  <a:schemeClr val="accent4"/>
                </a:solidFill>
                <a:latin typeface="Arial" charset="0"/>
                <a:ea typeface="Arial" charset="0"/>
                <a:cs typeface="Arial" charset="0"/>
              </a:rPr>
              <a:t>COMPILER</a:t>
            </a:r>
          </a:p>
          <a:p>
            <a:pPr marL="182880" indent="-182880">
              <a:buClr>
                <a:srgbClr val="00B2FF"/>
              </a:buClr>
              <a:buFont typeface="Arial" charset="0"/>
              <a:buChar char="•"/>
            </a:pPr>
            <a:r>
              <a:rPr lang="en-US" sz="1400" dirty="0">
                <a:solidFill>
                  <a:schemeClr val="accent4"/>
                </a:solidFill>
                <a:latin typeface="Arial" charset="0"/>
                <a:ea typeface="Arial" charset="0"/>
                <a:cs typeface="Arial" charset="0"/>
              </a:rPr>
              <a:t>Boost Python performance 2-200X with Python </a:t>
            </a:r>
            <a:r>
              <a:rPr lang="en-US" sz="1400" dirty="0" smtClean="0">
                <a:solidFill>
                  <a:schemeClr val="accent4"/>
                </a:solidFill>
                <a:latin typeface="Arial" charset="0"/>
                <a:ea typeface="Arial" charset="0"/>
                <a:cs typeface="Arial" charset="0"/>
              </a:rPr>
              <a:t>compiler</a:t>
            </a:r>
            <a:endParaRPr lang="en-US" sz="1400" b="1" dirty="0">
              <a:solidFill>
                <a:schemeClr val="accent4"/>
              </a:solidFill>
              <a:latin typeface="Arial" charset="0"/>
              <a:ea typeface="Arial" charset="0"/>
              <a:cs typeface="Arial" charset="0"/>
            </a:endParaRPr>
          </a:p>
        </p:txBody>
      </p:sp>
      <p:sp>
        <p:nvSpPr>
          <p:cNvPr id="15" name="TextBox 14"/>
          <p:cNvSpPr txBox="1"/>
          <p:nvPr/>
        </p:nvSpPr>
        <p:spPr>
          <a:xfrm>
            <a:off x="4291206" y="1107830"/>
            <a:ext cx="3263944" cy="3539430"/>
          </a:xfrm>
          <a:prstGeom prst="rect">
            <a:avLst/>
          </a:prstGeom>
          <a:noFill/>
        </p:spPr>
        <p:txBody>
          <a:bodyPr wrap="square" rtlCol="0">
            <a:spAutoFit/>
          </a:bodyPr>
          <a:lstStyle/>
          <a:p>
            <a:pPr>
              <a:buClr>
                <a:srgbClr val="00B2FF"/>
              </a:buClr>
            </a:pPr>
            <a:r>
              <a:rPr lang="en-US" sz="1400" b="1" dirty="0" smtClean="0">
                <a:solidFill>
                  <a:schemeClr val="accent4"/>
                </a:solidFill>
                <a:latin typeface="Arial" charset="0"/>
                <a:ea typeface="Arial" charset="0"/>
                <a:cs typeface="Arial" charset="0"/>
              </a:rPr>
              <a:t>COMPILED ASSETS</a:t>
            </a:r>
            <a:endParaRPr lang="en-US" sz="1400" b="1" dirty="0">
              <a:solidFill>
                <a:schemeClr val="accent4"/>
              </a:solidFill>
              <a:latin typeface="Arial" charset="0"/>
              <a:ea typeface="Arial" charset="0"/>
              <a:cs typeface="Arial" charset="0"/>
            </a:endParaRPr>
          </a:p>
          <a:p>
            <a:pPr marL="182880" indent="-182880">
              <a:buClr>
                <a:srgbClr val="00B2FF"/>
              </a:buClr>
              <a:buFont typeface="Arial" charset="0"/>
              <a:buChar char="•"/>
            </a:pPr>
            <a:r>
              <a:rPr lang="en-US" sz="1400" dirty="0" smtClean="0">
                <a:solidFill>
                  <a:schemeClr val="accent4"/>
                </a:solidFill>
                <a:latin typeface="Arial" charset="0"/>
                <a:ea typeface="Arial" charset="0"/>
                <a:cs typeface="Arial" charset="0"/>
              </a:rPr>
              <a:t>Exploit optimized GPU libraries with easy-to-use Python interface for Intel and NVIDA provided algorithms for: linear algebra, Monte Carlo simulation, sparse matrix operations, fast array functions, FFTs, sorting</a:t>
            </a:r>
          </a:p>
          <a:p>
            <a:pPr marL="182880" indent="-182880">
              <a:buClr>
                <a:srgbClr val="00B2FF"/>
              </a:buClr>
              <a:buFont typeface="Arial" charset="0"/>
              <a:buChar char="•"/>
            </a:pPr>
            <a:r>
              <a:rPr lang="en-US" sz="1400" dirty="0" smtClean="0">
                <a:solidFill>
                  <a:schemeClr val="accent4"/>
                </a:solidFill>
                <a:latin typeface="Arial" charset="0"/>
                <a:ea typeface="Arial" charset="0"/>
                <a:cs typeface="Arial" charset="0"/>
              </a:rPr>
              <a:t>Reuse and package legacy code</a:t>
            </a:r>
          </a:p>
          <a:p>
            <a:pPr marL="182880" indent="-182880">
              <a:buClr>
                <a:srgbClr val="00B2FF"/>
              </a:buClr>
              <a:buFont typeface="Arial" charset="0"/>
              <a:buChar char="•"/>
            </a:pPr>
            <a:r>
              <a:rPr lang="en-US" sz="1400" dirty="0" smtClean="0">
                <a:solidFill>
                  <a:schemeClr val="accent4"/>
                </a:solidFill>
                <a:latin typeface="Arial" charset="0"/>
                <a:ea typeface="Arial" charset="0"/>
                <a:cs typeface="Arial" charset="0"/>
              </a:rPr>
              <a:t>Improve performance through use of compiled assets (C/C++/Fortran)</a:t>
            </a:r>
          </a:p>
          <a:p>
            <a:pPr marL="182880" indent="-182880">
              <a:buClr>
                <a:srgbClr val="00B2FF"/>
              </a:buClr>
              <a:buFont typeface="Arial" charset="0"/>
              <a:buChar char="•"/>
            </a:pPr>
            <a:r>
              <a:rPr lang="en-US" sz="1400" dirty="0" smtClean="0">
                <a:solidFill>
                  <a:schemeClr val="accent4"/>
                </a:solidFill>
                <a:latin typeface="Arial" charset="0"/>
                <a:ea typeface="Arial" charset="0"/>
                <a:cs typeface="Arial" charset="0"/>
              </a:rPr>
              <a:t>Employ highly optimized Python for optimal performance on Intel CPUs</a:t>
            </a:r>
            <a:br>
              <a:rPr lang="en-US" sz="1400" dirty="0" smtClean="0">
                <a:solidFill>
                  <a:schemeClr val="accent4"/>
                </a:solidFill>
                <a:latin typeface="Arial" charset="0"/>
                <a:ea typeface="Arial" charset="0"/>
                <a:cs typeface="Arial" charset="0"/>
              </a:rPr>
            </a:br>
            <a:endParaRPr lang="en-US" sz="1400" dirty="0" smtClean="0">
              <a:solidFill>
                <a:schemeClr val="accent4"/>
              </a:solidFill>
              <a:latin typeface="Arial" charset="0"/>
              <a:ea typeface="Arial" charset="0"/>
              <a:cs typeface="Arial" charset="0"/>
            </a:endParaRPr>
          </a:p>
          <a:p>
            <a:pPr>
              <a:buClr>
                <a:srgbClr val="00B2FF"/>
              </a:buClr>
            </a:pPr>
            <a:r>
              <a:rPr lang="en-US" sz="1400" b="1" dirty="0" smtClean="0">
                <a:solidFill>
                  <a:schemeClr val="accent4"/>
                </a:solidFill>
                <a:latin typeface="Arial" charset="0"/>
                <a:ea typeface="Arial" charset="0"/>
                <a:cs typeface="Arial" charset="0"/>
              </a:rPr>
              <a:t>PROFILING</a:t>
            </a:r>
          </a:p>
          <a:p>
            <a:pPr marL="182880" indent="-182880">
              <a:buClr>
                <a:srgbClr val="00B2FF"/>
              </a:buClr>
              <a:buFont typeface="Arial" charset="0"/>
              <a:buChar char="•"/>
            </a:pPr>
            <a:r>
              <a:rPr lang="en-US" sz="1400" dirty="0" smtClean="0">
                <a:solidFill>
                  <a:schemeClr val="accent4"/>
                </a:solidFill>
                <a:latin typeface="Arial" charset="0"/>
                <a:ea typeface="Arial" charset="0"/>
                <a:cs typeface="Arial" charset="0"/>
              </a:rPr>
              <a:t>Utilize data, code and in-notebook profilers to identify bottlenecks</a:t>
            </a:r>
          </a:p>
        </p:txBody>
      </p:sp>
    </p:spTree>
    <p:extLst>
      <p:ext uri="{BB962C8B-B14F-4D97-AF65-F5344CB8AC3E}">
        <p14:creationId xmlns:p14="http://schemas.microsoft.com/office/powerpoint/2010/main" val="202086951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solidFill>
                  <a:schemeClr val="accent2"/>
                </a:solidFill>
              </a:rPr>
              <a:t>Anaconda Powers </a:t>
            </a:r>
            <a:r>
              <a:rPr lang="en-US" dirty="0" smtClean="0">
                <a:solidFill>
                  <a:schemeClr val="accent2"/>
                </a:solidFill>
              </a:rPr>
              <a:t>Teams</a:t>
            </a:r>
            <a:endParaRPr lang="en-US" dirty="0"/>
          </a:p>
        </p:txBody>
      </p:sp>
      <p:sp>
        <p:nvSpPr>
          <p:cNvPr id="5" name="Text Placeholder 4"/>
          <p:cNvSpPr>
            <a:spLocks noGrp="1"/>
          </p:cNvSpPr>
          <p:nvPr>
            <p:ph type="body" sz="quarter" idx="10"/>
          </p:nvPr>
        </p:nvSpPr>
        <p:spPr/>
        <p:txBody>
          <a:bodyPr/>
          <a:lstStyle/>
          <a:p>
            <a:r>
              <a:rPr lang="en-US" dirty="0" smtClean="0"/>
              <a:t>EXPLORE </a:t>
            </a:r>
            <a:br>
              <a:rPr lang="en-US" dirty="0" smtClean="0"/>
            </a:br>
            <a:r>
              <a:rPr lang="en-US" dirty="0" smtClean="0"/>
              <a:t>&amp; ANALYZE</a:t>
            </a:r>
            <a:endParaRPr lang="en-US" dirty="0"/>
          </a:p>
        </p:txBody>
      </p:sp>
      <p:sp>
        <p:nvSpPr>
          <p:cNvPr id="16" name="Text Placeholder 15"/>
          <p:cNvSpPr>
            <a:spLocks noGrp="1"/>
          </p:cNvSpPr>
          <p:nvPr>
            <p:ph type="body" sz="quarter" idx="11"/>
          </p:nvPr>
        </p:nvSpPr>
        <p:spPr/>
        <p:txBody>
          <a:bodyPr/>
          <a:lstStyle/>
          <a:p>
            <a:r>
              <a:rPr lang="en-US" dirty="0" smtClean="0"/>
              <a:t>COLLABORATE </a:t>
            </a:r>
            <a:br>
              <a:rPr lang="en-US" dirty="0" smtClean="0"/>
            </a:br>
            <a:r>
              <a:rPr lang="en-US" dirty="0" smtClean="0"/>
              <a:t>&amp; PUBLISH</a:t>
            </a:r>
            <a:endParaRPr lang="en-US" dirty="0"/>
          </a:p>
        </p:txBody>
      </p:sp>
      <p:sp>
        <p:nvSpPr>
          <p:cNvPr id="17" name="Text Placeholder 16"/>
          <p:cNvSpPr>
            <a:spLocks noGrp="1"/>
          </p:cNvSpPr>
          <p:nvPr>
            <p:ph type="body" sz="quarter" idx="12"/>
          </p:nvPr>
        </p:nvSpPr>
        <p:spPr/>
        <p:txBody>
          <a:bodyPr/>
          <a:lstStyle/>
          <a:p>
            <a:r>
              <a:rPr lang="en-US" dirty="0" smtClean="0"/>
              <a:t>DEPLOY &amp;</a:t>
            </a:r>
            <a:br>
              <a:rPr lang="en-US" dirty="0" smtClean="0"/>
            </a:br>
            <a:r>
              <a:rPr lang="en-US" dirty="0" smtClean="0"/>
              <a:t>OPERATE</a:t>
            </a:r>
            <a:endParaRPr lang="en-US" dirty="0"/>
          </a:p>
        </p:txBody>
      </p:sp>
      <p:sp>
        <p:nvSpPr>
          <p:cNvPr id="18" name="Text Placeholder 17"/>
          <p:cNvSpPr>
            <a:spLocks noGrp="1"/>
          </p:cNvSpPr>
          <p:nvPr>
            <p:ph type="body" sz="quarter" idx="13"/>
          </p:nvPr>
        </p:nvSpPr>
        <p:spPr>
          <a:noFill/>
          <a:ln>
            <a:solidFill>
              <a:srgbClr val="E57200"/>
            </a:solidFill>
          </a:ln>
        </p:spPr>
        <p:txBody>
          <a:bodyPr>
            <a:normAutofit fontScale="92500" lnSpcReduction="20000"/>
          </a:bodyPr>
          <a:lstStyle/>
          <a:p>
            <a:pPr>
              <a:buClr>
                <a:srgbClr val="E57200"/>
              </a:buClr>
            </a:pPr>
            <a:r>
              <a:rPr lang="en-US" dirty="0"/>
              <a:t>Explore &amp; prepare data</a:t>
            </a:r>
          </a:p>
          <a:p>
            <a:pPr>
              <a:buClr>
                <a:srgbClr val="E57200"/>
              </a:buClr>
            </a:pPr>
            <a:r>
              <a:rPr lang="en-US" dirty="0"/>
              <a:t>Build, test, validate data science models with Python &amp; R</a:t>
            </a:r>
          </a:p>
          <a:p>
            <a:pPr>
              <a:buClr>
                <a:srgbClr val="E57200"/>
              </a:buClr>
            </a:pPr>
            <a:r>
              <a:rPr lang="en-US" dirty="0"/>
              <a:t>Build simulations &amp; optimizations</a:t>
            </a:r>
          </a:p>
          <a:p>
            <a:pPr>
              <a:buClr>
                <a:srgbClr val="E57200"/>
              </a:buClr>
            </a:pPr>
            <a:r>
              <a:rPr lang="en-US" dirty="0"/>
              <a:t>View data lineage &amp; reuse transformations </a:t>
            </a:r>
          </a:p>
          <a:p>
            <a:pPr>
              <a:buClr>
                <a:srgbClr val="E57200"/>
              </a:buClr>
            </a:pPr>
            <a:r>
              <a:rPr lang="en-US" dirty="0"/>
              <a:t>Leverage &amp; explore </a:t>
            </a:r>
            <a:r>
              <a:rPr lang="en-US" dirty="0" smtClean="0"/>
              <a:t>metadata</a:t>
            </a:r>
            <a:endParaRPr lang="en-US" dirty="0"/>
          </a:p>
        </p:txBody>
      </p:sp>
      <p:sp>
        <p:nvSpPr>
          <p:cNvPr id="22" name="Text Placeholder 21"/>
          <p:cNvSpPr>
            <a:spLocks noGrp="1"/>
          </p:cNvSpPr>
          <p:nvPr>
            <p:ph type="body" sz="quarter" idx="14"/>
          </p:nvPr>
        </p:nvSpPr>
        <p:spPr>
          <a:noFill/>
          <a:ln>
            <a:solidFill>
              <a:srgbClr val="605F9D"/>
            </a:solidFill>
          </a:ln>
        </p:spPr>
        <p:txBody>
          <a:bodyPr>
            <a:normAutofit fontScale="92500" lnSpcReduction="10000"/>
          </a:bodyPr>
          <a:lstStyle/>
          <a:p>
            <a:pPr>
              <a:buClr>
                <a:srgbClr val="605F9D"/>
              </a:buClr>
            </a:pPr>
            <a:r>
              <a:rPr lang="en-US" dirty="0"/>
              <a:t>Create &amp; share data science notebooks with interactive visualizations</a:t>
            </a:r>
          </a:p>
          <a:p>
            <a:pPr>
              <a:buClr>
                <a:srgbClr val="605F9D"/>
              </a:buClr>
            </a:pPr>
            <a:r>
              <a:rPr lang="en-US" dirty="0"/>
              <a:t>Identify reusable data science assets easily</a:t>
            </a:r>
          </a:p>
          <a:p>
            <a:pPr>
              <a:buClr>
                <a:srgbClr val="605F9D"/>
              </a:buClr>
            </a:pPr>
            <a:r>
              <a:rPr lang="en-US" dirty="0"/>
              <a:t>Authorize access to data science projects</a:t>
            </a:r>
          </a:p>
          <a:p>
            <a:pPr>
              <a:buClr>
                <a:srgbClr val="605F9D"/>
              </a:buClr>
            </a:pPr>
            <a:r>
              <a:rPr lang="en-US" dirty="0"/>
              <a:t>Manage &amp; control data science asset </a:t>
            </a:r>
            <a:r>
              <a:rPr lang="en-US" dirty="0" smtClean="0"/>
              <a:t>versions</a:t>
            </a:r>
            <a:endParaRPr lang="en-US" dirty="0"/>
          </a:p>
        </p:txBody>
      </p:sp>
      <p:sp>
        <p:nvSpPr>
          <p:cNvPr id="24" name="Text Placeholder 23"/>
          <p:cNvSpPr>
            <a:spLocks noGrp="1"/>
          </p:cNvSpPr>
          <p:nvPr>
            <p:ph type="body" sz="quarter" idx="15"/>
          </p:nvPr>
        </p:nvSpPr>
        <p:spPr>
          <a:noFill/>
          <a:ln>
            <a:solidFill>
              <a:srgbClr val="BB2031"/>
            </a:solidFill>
          </a:ln>
        </p:spPr>
        <p:txBody>
          <a:bodyPr>
            <a:normAutofit/>
          </a:bodyPr>
          <a:lstStyle/>
          <a:p>
            <a:pPr>
              <a:buClr>
                <a:srgbClr val="BB2031"/>
              </a:buClr>
            </a:pPr>
            <a:r>
              <a:rPr lang="en-US" sz="1300" dirty="0"/>
              <a:t>Build &amp; share data science packages &amp; environments</a:t>
            </a:r>
          </a:p>
          <a:p>
            <a:pPr>
              <a:buClr>
                <a:srgbClr val="BB2031"/>
              </a:buClr>
            </a:pPr>
            <a:r>
              <a:rPr lang="en-US" sz="1300" dirty="0"/>
              <a:t>Launch &amp; provision distributed </a:t>
            </a:r>
            <a:r>
              <a:rPr lang="en-US" sz="1300" dirty="0" smtClean="0"/>
              <a:t>environments</a:t>
            </a:r>
            <a:endParaRPr lang="en-US" sz="1300" dirty="0"/>
          </a:p>
        </p:txBody>
      </p:sp>
    </p:spTree>
    <p:extLst>
      <p:ext uri="{BB962C8B-B14F-4D97-AF65-F5344CB8AC3E}">
        <p14:creationId xmlns:p14="http://schemas.microsoft.com/office/powerpoint/2010/main" val="691052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bg/>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xEl>
                                              <p:pRg st="2" end="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
                                            <p:bg/>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xEl>
                                              <p:pRg st="0" end="0"/>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6" grpId="0" build="p"/>
      <p:bldP spid="17" grpId="0" build="p"/>
      <p:bldP spid="18" grpId="0" build="p" animBg="1"/>
      <p:bldP spid="22" grpId="0" build="p" animBg="1"/>
      <p:bldP spid="24" grpId="0" build="p"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02109" y="1116359"/>
            <a:ext cx="3251825" cy="3198995"/>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46068" y="1206720"/>
            <a:ext cx="3261527" cy="3187319"/>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02355" y="1297081"/>
            <a:ext cx="3262085" cy="3195856"/>
          </a:xfrm>
          <a:prstGeom prst="rect">
            <a:avLst/>
          </a:prstGeom>
        </p:spPr>
      </p:pic>
      <p:sp>
        <p:nvSpPr>
          <p:cNvPr id="4" name="Title 3"/>
          <p:cNvSpPr>
            <a:spLocks noGrp="1"/>
          </p:cNvSpPr>
          <p:nvPr>
            <p:ph type="title"/>
          </p:nvPr>
        </p:nvSpPr>
        <p:spPr/>
        <p:txBody>
          <a:bodyPr/>
          <a:lstStyle/>
          <a:p>
            <a:r>
              <a:rPr lang="en-US" dirty="0" smtClean="0"/>
              <a:t>Write Once, Deploy Anywhere</a:t>
            </a:r>
            <a:endParaRPr lang="en-US" dirty="0"/>
          </a:p>
        </p:txBody>
      </p:sp>
      <p:sp>
        <p:nvSpPr>
          <p:cNvPr id="8" name="Rectangle 7"/>
          <p:cNvSpPr/>
          <p:nvPr/>
        </p:nvSpPr>
        <p:spPr>
          <a:xfrm>
            <a:off x="637837" y="1377414"/>
            <a:ext cx="3256380" cy="3195856"/>
          </a:xfrm>
          <a:prstGeom prst="rect">
            <a:avLst/>
          </a:prstGeom>
          <a:solidFill>
            <a:schemeClr val="bg1"/>
          </a:solidFill>
          <a:ln>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7" name="Group 6"/>
          <p:cNvGrpSpPr/>
          <p:nvPr/>
        </p:nvGrpSpPr>
        <p:grpSpPr>
          <a:xfrm>
            <a:off x="676415" y="1336556"/>
            <a:ext cx="3035238" cy="3216294"/>
            <a:chOff x="744071" y="1358723"/>
            <a:chExt cx="3035238" cy="3216294"/>
          </a:xfrm>
        </p:grpSpPr>
        <p:pic>
          <p:nvPicPr>
            <p:cNvPr id="23" name="Picture 2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145500" y="1358723"/>
              <a:ext cx="2311878" cy="657700"/>
            </a:xfrm>
            <a:prstGeom prst="rect">
              <a:avLst/>
            </a:prstGeom>
          </p:spPr>
        </p:pic>
        <p:sp>
          <p:nvSpPr>
            <p:cNvPr id="10" name="TextBox 9"/>
            <p:cNvSpPr txBox="1"/>
            <p:nvPr/>
          </p:nvSpPr>
          <p:spPr>
            <a:xfrm rot="16200000">
              <a:off x="-541386" y="2788170"/>
              <a:ext cx="2940245" cy="369332"/>
            </a:xfrm>
            <a:prstGeom prst="rect">
              <a:avLst/>
            </a:prstGeom>
            <a:noFill/>
          </p:spPr>
          <p:txBody>
            <a:bodyPr wrap="square" rtlCol="0">
              <a:spAutoFit/>
            </a:bodyPr>
            <a:lstStyle/>
            <a:p>
              <a:r>
                <a:rPr lang="en-US" b="1" dirty="0" smtClean="0">
                  <a:solidFill>
                    <a:srgbClr val="25374D"/>
                  </a:solidFill>
                  <a:latin typeface="Arial" charset="0"/>
                  <a:ea typeface="Arial" charset="0"/>
                  <a:cs typeface="Arial" charset="0"/>
                </a:rPr>
                <a:t>OPEN DATA SCIENCE</a:t>
              </a:r>
              <a:endParaRPr lang="en-US" b="1" dirty="0">
                <a:solidFill>
                  <a:srgbClr val="25374D"/>
                </a:solidFill>
                <a:latin typeface="Arial" charset="0"/>
                <a:ea typeface="Arial" charset="0"/>
                <a:cs typeface="Arial" charset="0"/>
              </a:endParaRPr>
            </a:p>
          </p:txBody>
        </p:sp>
        <p:sp>
          <p:nvSpPr>
            <p:cNvPr id="20" name="TextBox 19"/>
            <p:cNvSpPr txBox="1"/>
            <p:nvPr/>
          </p:nvSpPr>
          <p:spPr>
            <a:xfrm>
              <a:off x="1395253" y="2266693"/>
              <a:ext cx="2384056" cy="2308324"/>
            </a:xfrm>
            <a:prstGeom prst="rect">
              <a:avLst/>
            </a:prstGeom>
            <a:noFill/>
          </p:spPr>
          <p:txBody>
            <a:bodyPr wrap="square" rtlCol="0">
              <a:spAutoFit/>
            </a:bodyPr>
            <a:lstStyle/>
            <a:p>
              <a:pPr>
                <a:lnSpc>
                  <a:spcPct val="200000"/>
                </a:lnSpc>
              </a:pPr>
              <a:r>
                <a:rPr lang="en-US" sz="1200" dirty="0" smtClean="0">
                  <a:solidFill>
                    <a:srgbClr val="25374D"/>
                  </a:solidFill>
                  <a:latin typeface="Arial" charset="0"/>
                  <a:ea typeface="Arial" charset="0"/>
                  <a:cs typeface="Arial" charset="0"/>
                </a:rPr>
                <a:t>Explore &amp; Analyze</a:t>
              </a:r>
            </a:p>
            <a:p>
              <a:pPr>
                <a:lnSpc>
                  <a:spcPct val="200000"/>
                </a:lnSpc>
              </a:pPr>
              <a:endParaRPr lang="en-US" sz="1200" dirty="0" smtClean="0">
                <a:solidFill>
                  <a:srgbClr val="25374D"/>
                </a:solidFill>
                <a:latin typeface="Arial" charset="0"/>
                <a:ea typeface="Arial" charset="0"/>
                <a:cs typeface="Arial" charset="0"/>
              </a:endParaRPr>
            </a:p>
            <a:p>
              <a:pPr>
                <a:lnSpc>
                  <a:spcPct val="200000"/>
                </a:lnSpc>
              </a:pPr>
              <a:r>
                <a:rPr lang="en-US" sz="1200" dirty="0" smtClean="0">
                  <a:solidFill>
                    <a:srgbClr val="25374D"/>
                  </a:solidFill>
                  <a:latin typeface="Arial" charset="0"/>
                  <a:ea typeface="Arial" charset="0"/>
                  <a:cs typeface="Arial" charset="0"/>
                </a:rPr>
                <a:t>Collaborate &amp; Publish</a:t>
              </a:r>
            </a:p>
            <a:p>
              <a:pPr>
                <a:lnSpc>
                  <a:spcPct val="200000"/>
                </a:lnSpc>
              </a:pPr>
              <a:endParaRPr lang="en-US" sz="1200" dirty="0">
                <a:solidFill>
                  <a:srgbClr val="25374D"/>
                </a:solidFill>
                <a:latin typeface="Arial" charset="0"/>
                <a:ea typeface="Arial" charset="0"/>
                <a:cs typeface="Arial" charset="0"/>
              </a:endParaRPr>
            </a:p>
            <a:p>
              <a:pPr>
                <a:lnSpc>
                  <a:spcPct val="200000"/>
                </a:lnSpc>
              </a:pPr>
              <a:r>
                <a:rPr lang="en-US" sz="1200" dirty="0" smtClean="0">
                  <a:solidFill>
                    <a:srgbClr val="25374D"/>
                  </a:solidFill>
                  <a:latin typeface="Arial" charset="0"/>
                  <a:ea typeface="Arial" charset="0"/>
                  <a:cs typeface="Arial" charset="0"/>
                </a:rPr>
                <a:t>Deploy &amp; Operate</a:t>
              </a:r>
            </a:p>
            <a:p>
              <a:pPr>
                <a:lnSpc>
                  <a:spcPct val="200000"/>
                </a:lnSpc>
              </a:pPr>
              <a:endParaRPr lang="en-US" sz="1200" dirty="0">
                <a:solidFill>
                  <a:srgbClr val="25374D"/>
                </a:solidFill>
                <a:latin typeface="Arial" charset="0"/>
                <a:ea typeface="Arial" charset="0"/>
                <a:cs typeface="Arial" charset="0"/>
              </a:endParaRPr>
            </a:p>
          </p:txBody>
        </p:sp>
      </p:grpSp>
      <p:grpSp>
        <p:nvGrpSpPr>
          <p:cNvPr id="82" name="Group 81"/>
          <p:cNvGrpSpPr/>
          <p:nvPr/>
        </p:nvGrpSpPr>
        <p:grpSpPr>
          <a:xfrm>
            <a:off x="3894217" y="4202705"/>
            <a:ext cx="5201723" cy="436092"/>
            <a:chOff x="3894217" y="4202705"/>
            <a:chExt cx="5201723" cy="436092"/>
          </a:xfrm>
        </p:grpSpPr>
        <p:sp>
          <p:nvSpPr>
            <p:cNvPr id="32" name="Rectangle 31"/>
            <p:cNvSpPr/>
            <p:nvPr/>
          </p:nvSpPr>
          <p:spPr>
            <a:xfrm>
              <a:off x="4835993" y="4278111"/>
              <a:ext cx="1770797" cy="289823"/>
            </a:xfrm>
            <a:prstGeom prst="rect">
              <a:avLst/>
            </a:prstGeom>
          </p:spPr>
          <p:txBody>
            <a:bodyPr wrap="square">
              <a:spAutoFit/>
            </a:bodyPr>
            <a:lstStyle/>
            <a:p>
              <a:pPr lvl="0">
                <a:lnSpc>
                  <a:spcPct val="90000"/>
                </a:lnSpc>
                <a:spcBef>
                  <a:spcPts val="600"/>
                </a:spcBef>
                <a:spcAft>
                  <a:spcPts val="300"/>
                </a:spcAft>
                <a:buClr>
                  <a:srgbClr val="F15D22"/>
                </a:buClr>
              </a:pPr>
              <a:r>
                <a:rPr lang="en-US" sz="1400" b="1" dirty="0" smtClean="0">
                  <a:solidFill>
                    <a:schemeClr val="accent4"/>
                  </a:solidFill>
                </a:rPr>
                <a:t>Servers</a:t>
              </a:r>
              <a:endParaRPr lang="en-US" sz="1000" dirty="0">
                <a:solidFill>
                  <a:schemeClr val="accent4"/>
                </a:solidFill>
              </a:endParaRPr>
            </a:p>
          </p:txBody>
        </p:sp>
        <p:cxnSp>
          <p:nvCxnSpPr>
            <p:cNvPr id="33" name="Straight Connector 32"/>
            <p:cNvCxnSpPr/>
            <p:nvPr/>
          </p:nvCxnSpPr>
          <p:spPr>
            <a:xfrm flipV="1">
              <a:off x="3894217" y="4398649"/>
              <a:ext cx="923989" cy="15820"/>
            </a:xfrm>
            <a:prstGeom prst="line">
              <a:avLst/>
            </a:prstGeom>
            <a:ln w="38100">
              <a:solidFill>
                <a:schemeClr val="accent4"/>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600700" y="4414469"/>
              <a:ext cx="1562100" cy="1"/>
            </a:xfrm>
            <a:prstGeom prst="line">
              <a:avLst/>
            </a:prstGeom>
            <a:ln w="3810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7162801" y="4202705"/>
              <a:ext cx="1933139" cy="436092"/>
              <a:chOff x="7162801" y="4176071"/>
              <a:chExt cx="1933139" cy="436092"/>
            </a:xfrm>
          </p:grpSpPr>
          <p:sp>
            <p:nvSpPr>
              <p:cNvPr id="75" name="Rectangle 74"/>
              <p:cNvSpPr/>
              <p:nvPr/>
            </p:nvSpPr>
            <p:spPr>
              <a:xfrm>
                <a:off x="7189404" y="4176071"/>
                <a:ext cx="1906536" cy="436092"/>
              </a:xfrm>
              <a:prstGeom prst="rect">
                <a:avLst/>
              </a:prstGeom>
              <a:solidFill>
                <a:schemeClr val="accent3">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7162801" y="4195601"/>
                <a:ext cx="1768135" cy="397032"/>
              </a:xfrm>
              <a:prstGeom prst="rect">
                <a:avLst/>
              </a:prstGeom>
            </p:spPr>
            <p:txBody>
              <a:bodyPr wrap="square" anchor="ctr">
                <a:spAutoFit/>
              </a:bodyPr>
              <a:lstStyle/>
              <a:p>
                <a:pPr marL="0" lvl="1">
                  <a:lnSpc>
                    <a:spcPct val="90000"/>
                  </a:lnSpc>
                  <a:buClr>
                    <a:srgbClr val="515254"/>
                  </a:buClr>
                  <a:buSzPct val="100000"/>
                </a:pPr>
                <a:r>
                  <a:rPr lang="en-US" sz="1100" dirty="0" smtClean="0">
                    <a:solidFill>
                      <a:schemeClr val="accent4"/>
                    </a:solidFill>
                  </a:rPr>
                  <a:t>Linux, Windows</a:t>
                </a:r>
              </a:p>
              <a:p>
                <a:pPr marL="0" lvl="1">
                  <a:lnSpc>
                    <a:spcPct val="90000"/>
                  </a:lnSpc>
                  <a:buClr>
                    <a:srgbClr val="515254"/>
                  </a:buClr>
                  <a:buSzPct val="100000"/>
                </a:pPr>
                <a:r>
                  <a:rPr lang="en-US" sz="1100" dirty="0" smtClean="0">
                    <a:solidFill>
                      <a:schemeClr val="accent4"/>
                    </a:solidFill>
                  </a:rPr>
                  <a:t>OSX</a:t>
                </a:r>
                <a:endParaRPr lang="en-US" sz="1100" dirty="0">
                  <a:solidFill>
                    <a:schemeClr val="accent4"/>
                  </a:solidFill>
                </a:endParaRPr>
              </a:p>
            </p:txBody>
          </p:sp>
        </p:grpSp>
      </p:grpSp>
      <p:grpSp>
        <p:nvGrpSpPr>
          <p:cNvPr id="81" name="Group 80"/>
          <p:cNvGrpSpPr/>
          <p:nvPr/>
        </p:nvGrpSpPr>
        <p:grpSpPr>
          <a:xfrm>
            <a:off x="4053766" y="3595127"/>
            <a:ext cx="5042174" cy="557210"/>
            <a:chOff x="4053766" y="3595127"/>
            <a:chExt cx="5042174" cy="557210"/>
          </a:xfrm>
        </p:grpSpPr>
        <p:sp>
          <p:nvSpPr>
            <p:cNvPr id="37" name="Rectangle 36"/>
            <p:cNvSpPr/>
            <p:nvPr/>
          </p:nvSpPr>
          <p:spPr>
            <a:xfrm>
              <a:off x="4835993" y="3672206"/>
              <a:ext cx="2456768" cy="480131"/>
            </a:xfrm>
            <a:prstGeom prst="rect">
              <a:avLst/>
            </a:prstGeom>
          </p:spPr>
          <p:txBody>
            <a:bodyPr wrap="square">
              <a:spAutoFit/>
            </a:bodyPr>
            <a:lstStyle/>
            <a:p>
              <a:pPr lvl="0">
                <a:lnSpc>
                  <a:spcPct val="90000"/>
                </a:lnSpc>
                <a:spcBef>
                  <a:spcPts val="600"/>
                </a:spcBef>
                <a:spcAft>
                  <a:spcPts val="300"/>
                </a:spcAft>
                <a:buClr>
                  <a:srgbClr val="F15D22"/>
                </a:buClr>
              </a:pPr>
              <a:r>
                <a:rPr lang="en-US" sz="1400" b="1" dirty="0" smtClean="0">
                  <a:solidFill>
                    <a:schemeClr val="accent4"/>
                  </a:solidFill>
                </a:rPr>
                <a:t>GPUs &amp; High End Workstations</a:t>
              </a:r>
              <a:endParaRPr lang="en-US" sz="1400" b="1" dirty="0">
                <a:solidFill>
                  <a:schemeClr val="accent4"/>
                </a:solidFill>
              </a:endParaRPr>
            </a:p>
          </p:txBody>
        </p:sp>
        <p:cxnSp>
          <p:nvCxnSpPr>
            <p:cNvPr id="38" name="Straight Connector 37"/>
            <p:cNvCxnSpPr/>
            <p:nvPr/>
          </p:nvCxnSpPr>
          <p:spPr>
            <a:xfrm>
              <a:off x="4053766" y="3806951"/>
              <a:ext cx="764440" cy="0"/>
            </a:xfrm>
            <a:prstGeom prst="line">
              <a:avLst/>
            </a:prstGeom>
            <a:ln w="38100">
              <a:solidFill>
                <a:schemeClr val="accent4"/>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480699" y="3806951"/>
              <a:ext cx="677288" cy="0"/>
            </a:xfrm>
            <a:prstGeom prst="line">
              <a:avLst/>
            </a:prstGeom>
            <a:ln w="3810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7162801" y="3595127"/>
              <a:ext cx="1933139" cy="436092"/>
              <a:chOff x="7162801" y="3639175"/>
              <a:chExt cx="1933139" cy="436092"/>
            </a:xfrm>
          </p:grpSpPr>
          <p:sp>
            <p:nvSpPr>
              <p:cNvPr id="74" name="Rectangle 73"/>
              <p:cNvSpPr/>
              <p:nvPr/>
            </p:nvSpPr>
            <p:spPr>
              <a:xfrm>
                <a:off x="7189404" y="3639175"/>
                <a:ext cx="1906536" cy="436092"/>
              </a:xfrm>
              <a:prstGeom prst="rect">
                <a:avLst/>
              </a:prstGeom>
              <a:solidFill>
                <a:schemeClr val="accent3">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7162801" y="3658705"/>
                <a:ext cx="1768135" cy="397032"/>
              </a:xfrm>
              <a:prstGeom prst="rect">
                <a:avLst/>
              </a:prstGeom>
              <a:ln>
                <a:noFill/>
              </a:ln>
            </p:spPr>
            <p:txBody>
              <a:bodyPr wrap="square" numCol="1" anchor="ctr">
                <a:spAutoFit/>
              </a:bodyPr>
              <a:lstStyle/>
              <a:p>
                <a:pPr marL="0" lvl="1">
                  <a:lnSpc>
                    <a:spcPct val="90000"/>
                  </a:lnSpc>
                  <a:buClr>
                    <a:srgbClr val="515254"/>
                  </a:buClr>
                  <a:buSzPct val="100000"/>
                </a:pPr>
                <a:r>
                  <a:rPr lang="en-US" sz="1100" dirty="0" smtClean="0">
                    <a:solidFill>
                      <a:schemeClr val="accent4"/>
                    </a:solidFill>
                  </a:rPr>
                  <a:t>Linux &amp; Windows</a:t>
                </a:r>
              </a:p>
              <a:p>
                <a:pPr marL="0" lvl="1">
                  <a:lnSpc>
                    <a:spcPct val="90000"/>
                  </a:lnSpc>
                  <a:buClr>
                    <a:srgbClr val="515254"/>
                  </a:buClr>
                  <a:buSzPct val="100000"/>
                </a:pPr>
                <a:r>
                  <a:rPr lang="en-US" sz="1100" dirty="0" smtClean="0">
                    <a:solidFill>
                      <a:schemeClr val="accent4"/>
                    </a:solidFill>
                  </a:rPr>
                  <a:t>NVIDIA, AMD, X86/ARM</a:t>
                </a:r>
              </a:p>
            </p:txBody>
          </p:sp>
        </p:grpSp>
      </p:grpSp>
      <p:grpSp>
        <p:nvGrpSpPr>
          <p:cNvPr id="31" name="Group 30"/>
          <p:cNvGrpSpPr/>
          <p:nvPr/>
        </p:nvGrpSpPr>
        <p:grpSpPr>
          <a:xfrm>
            <a:off x="4204613" y="3040817"/>
            <a:ext cx="5010408" cy="436092"/>
            <a:chOff x="4204613" y="3040817"/>
            <a:chExt cx="5010408" cy="436092"/>
          </a:xfrm>
        </p:grpSpPr>
        <p:sp>
          <p:nvSpPr>
            <p:cNvPr id="42" name="Rectangle 41"/>
            <p:cNvSpPr/>
            <p:nvPr/>
          </p:nvSpPr>
          <p:spPr>
            <a:xfrm>
              <a:off x="4835993" y="3140062"/>
              <a:ext cx="2512788" cy="286232"/>
            </a:xfrm>
            <a:prstGeom prst="rect">
              <a:avLst/>
            </a:prstGeom>
          </p:spPr>
          <p:txBody>
            <a:bodyPr wrap="square">
              <a:spAutoFit/>
            </a:bodyPr>
            <a:lstStyle/>
            <a:p>
              <a:pPr lvl="0">
                <a:lnSpc>
                  <a:spcPct val="90000"/>
                </a:lnSpc>
                <a:spcBef>
                  <a:spcPts val="600"/>
                </a:spcBef>
                <a:spcAft>
                  <a:spcPts val="300"/>
                </a:spcAft>
                <a:buClr>
                  <a:srgbClr val="F15D22"/>
                </a:buClr>
              </a:pPr>
              <a:r>
                <a:rPr lang="en-US" sz="1400" b="1" dirty="0" smtClean="0">
                  <a:solidFill>
                    <a:schemeClr val="accent4"/>
                  </a:solidFill>
                </a:rPr>
                <a:t>Clusters</a:t>
              </a:r>
              <a:endParaRPr lang="en-US" sz="1400" b="1" dirty="0">
                <a:solidFill>
                  <a:schemeClr val="accent4"/>
                </a:solidFill>
              </a:endParaRPr>
            </a:p>
          </p:txBody>
        </p:sp>
        <p:cxnSp>
          <p:nvCxnSpPr>
            <p:cNvPr id="43" name="Straight Connector 42"/>
            <p:cNvCxnSpPr/>
            <p:nvPr/>
          </p:nvCxnSpPr>
          <p:spPr>
            <a:xfrm>
              <a:off x="4204613" y="3274572"/>
              <a:ext cx="613593" cy="0"/>
            </a:xfrm>
            <a:prstGeom prst="line">
              <a:avLst/>
            </a:prstGeom>
            <a:ln w="38100">
              <a:solidFill>
                <a:schemeClr val="accent4"/>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5721391" y="3271367"/>
              <a:ext cx="1441409" cy="3205"/>
            </a:xfrm>
            <a:prstGeom prst="line">
              <a:avLst/>
            </a:prstGeom>
            <a:ln w="3810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7162801" y="3040817"/>
              <a:ext cx="2052220" cy="436092"/>
              <a:chOff x="7162801" y="3108178"/>
              <a:chExt cx="2052220" cy="436092"/>
            </a:xfrm>
          </p:grpSpPr>
          <p:sp>
            <p:nvSpPr>
              <p:cNvPr id="73" name="Rectangle 72"/>
              <p:cNvSpPr/>
              <p:nvPr/>
            </p:nvSpPr>
            <p:spPr>
              <a:xfrm>
                <a:off x="7189404" y="3108178"/>
                <a:ext cx="1906536" cy="436092"/>
              </a:xfrm>
              <a:prstGeom prst="rect">
                <a:avLst/>
              </a:prstGeom>
              <a:solidFill>
                <a:schemeClr val="accent3">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7162801" y="3127708"/>
                <a:ext cx="2052220" cy="397032"/>
              </a:xfrm>
              <a:prstGeom prst="rect">
                <a:avLst/>
              </a:prstGeom>
            </p:spPr>
            <p:txBody>
              <a:bodyPr wrap="square" anchor="ctr">
                <a:spAutoFit/>
              </a:bodyPr>
              <a:lstStyle/>
              <a:p>
                <a:pPr marL="0" lvl="1">
                  <a:lnSpc>
                    <a:spcPct val="90000"/>
                  </a:lnSpc>
                  <a:buClr>
                    <a:srgbClr val="515254"/>
                  </a:buClr>
                  <a:buSzPct val="100000"/>
                </a:pPr>
                <a:r>
                  <a:rPr lang="en-US" sz="1100" dirty="0" smtClean="0">
                    <a:solidFill>
                      <a:schemeClr val="accent4"/>
                    </a:solidFill>
                  </a:rPr>
                  <a:t>Yarn, Mesos, MPI</a:t>
                </a:r>
              </a:p>
              <a:p>
                <a:pPr marL="0" lvl="1">
                  <a:lnSpc>
                    <a:spcPct val="90000"/>
                  </a:lnSpc>
                  <a:buClr>
                    <a:srgbClr val="515254"/>
                  </a:buClr>
                  <a:buSzPct val="100000"/>
                </a:pPr>
                <a:r>
                  <a:rPr lang="en-US" sz="1100" dirty="0" smtClean="0">
                    <a:solidFill>
                      <a:schemeClr val="accent4"/>
                    </a:solidFill>
                  </a:rPr>
                  <a:t>Power8, LSF, Sungrid Engine</a:t>
                </a:r>
                <a:endParaRPr lang="en-US" sz="1100" dirty="0">
                  <a:solidFill>
                    <a:schemeClr val="accent4"/>
                  </a:solidFill>
                </a:endParaRPr>
              </a:p>
            </p:txBody>
          </p:sp>
        </p:grpSp>
      </p:grpSp>
      <p:grpSp>
        <p:nvGrpSpPr>
          <p:cNvPr id="28" name="Group 27"/>
          <p:cNvGrpSpPr/>
          <p:nvPr/>
        </p:nvGrpSpPr>
        <p:grpSpPr>
          <a:xfrm>
            <a:off x="4286669" y="1582081"/>
            <a:ext cx="4809271" cy="436092"/>
            <a:chOff x="4286669" y="1582081"/>
            <a:chExt cx="4809271" cy="436092"/>
          </a:xfrm>
        </p:grpSpPr>
        <p:sp>
          <p:nvSpPr>
            <p:cNvPr id="47" name="Rectangle 46"/>
            <p:cNvSpPr/>
            <p:nvPr/>
          </p:nvSpPr>
          <p:spPr>
            <a:xfrm>
              <a:off x="4835993" y="1646868"/>
              <a:ext cx="1770797" cy="286232"/>
            </a:xfrm>
            <a:prstGeom prst="rect">
              <a:avLst/>
            </a:prstGeom>
          </p:spPr>
          <p:txBody>
            <a:bodyPr wrap="square">
              <a:spAutoFit/>
            </a:bodyPr>
            <a:lstStyle/>
            <a:p>
              <a:pPr lvl="0">
                <a:lnSpc>
                  <a:spcPct val="90000"/>
                </a:lnSpc>
                <a:spcBef>
                  <a:spcPts val="600"/>
                </a:spcBef>
                <a:spcAft>
                  <a:spcPts val="300"/>
                </a:spcAft>
                <a:buClr>
                  <a:srgbClr val="F15D22"/>
                </a:buClr>
              </a:pPr>
              <a:r>
                <a:rPr lang="en-US" sz="1400" b="1" dirty="0" smtClean="0">
                  <a:solidFill>
                    <a:schemeClr val="accent4"/>
                  </a:solidFill>
                </a:rPr>
                <a:t>NoSQL</a:t>
              </a:r>
              <a:endParaRPr lang="en-US" sz="1400" b="1" dirty="0">
                <a:solidFill>
                  <a:schemeClr val="accent4"/>
                </a:solidFill>
              </a:endParaRPr>
            </a:p>
          </p:txBody>
        </p:sp>
        <p:cxnSp>
          <p:nvCxnSpPr>
            <p:cNvPr id="48" name="Straight Connector 47"/>
            <p:cNvCxnSpPr/>
            <p:nvPr/>
          </p:nvCxnSpPr>
          <p:spPr>
            <a:xfrm flipV="1">
              <a:off x="4286669" y="1800215"/>
              <a:ext cx="531537" cy="11908"/>
            </a:xfrm>
            <a:prstGeom prst="line">
              <a:avLst/>
            </a:prstGeom>
            <a:ln w="38100">
              <a:solidFill>
                <a:schemeClr val="accent4"/>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5600700" y="1794364"/>
              <a:ext cx="1562100" cy="5755"/>
            </a:xfrm>
            <a:prstGeom prst="line">
              <a:avLst/>
            </a:prstGeom>
            <a:ln w="3810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7162802" y="1582081"/>
              <a:ext cx="1933138" cy="436092"/>
              <a:chOff x="7162802" y="1580519"/>
              <a:chExt cx="1933138" cy="436092"/>
            </a:xfrm>
          </p:grpSpPr>
          <p:sp>
            <p:nvSpPr>
              <p:cNvPr id="78" name="Rectangle 77"/>
              <p:cNvSpPr/>
              <p:nvPr/>
            </p:nvSpPr>
            <p:spPr>
              <a:xfrm>
                <a:off x="7189404" y="1580519"/>
                <a:ext cx="1906536" cy="436092"/>
              </a:xfrm>
              <a:prstGeom prst="rect">
                <a:avLst/>
              </a:prstGeom>
              <a:solidFill>
                <a:schemeClr val="accent3">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7162802" y="1600049"/>
                <a:ext cx="1688236" cy="397032"/>
              </a:xfrm>
              <a:prstGeom prst="rect">
                <a:avLst/>
              </a:prstGeom>
            </p:spPr>
            <p:txBody>
              <a:bodyPr wrap="square" anchor="ctr">
                <a:spAutoFit/>
              </a:bodyPr>
              <a:lstStyle/>
              <a:p>
                <a:pPr marL="0" lvl="1">
                  <a:lnSpc>
                    <a:spcPct val="90000"/>
                  </a:lnSpc>
                  <a:buClr>
                    <a:srgbClr val="515254"/>
                  </a:buClr>
                  <a:buSzPct val="100000"/>
                </a:pPr>
                <a:r>
                  <a:rPr lang="en-US" sz="1100" dirty="0" smtClean="0">
                    <a:solidFill>
                      <a:schemeClr val="accent4"/>
                    </a:solidFill>
                  </a:rPr>
                  <a:t>MongoDB</a:t>
                </a:r>
              </a:p>
              <a:p>
                <a:pPr marL="0" lvl="1">
                  <a:lnSpc>
                    <a:spcPct val="90000"/>
                  </a:lnSpc>
                  <a:buClr>
                    <a:srgbClr val="515254"/>
                  </a:buClr>
                  <a:buSzPct val="100000"/>
                </a:pPr>
                <a:r>
                  <a:rPr lang="en-US" sz="1100" dirty="0" smtClean="0">
                    <a:solidFill>
                      <a:schemeClr val="accent4"/>
                    </a:solidFill>
                  </a:rPr>
                  <a:t>Cassandra / DataStax</a:t>
                </a:r>
                <a:endParaRPr lang="en-US" sz="1100" dirty="0">
                  <a:solidFill>
                    <a:schemeClr val="accent4"/>
                  </a:solidFill>
                </a:endParaRPr>
              </a:p>
            </p:txBody>
          </p:sp>
        </p:grpSp>
      </p:grpSp>
      <p:grpSp>
        <p:nvGrpSpPr>
          <p:cNvPr id="27" name="Group 26"/>
          <p:cNvGrpSpPr/>
          <p:nvPr/>
        </p:nvGrpSpPr>
        <p:grpSpPr>
          <a:xfrm>
            <a:off x="4286669" y="1072161"/>
            <a:ext cx="4809271" cy="436092"/>
            <a:chOff x="4286669" y="1072161"/>
            <a:chExt cx="4809271" cy="436092"/>
          </a:xfrm>
        </p:grpSpPr>
        <p:sp>
          <p:nvSpPr>
            <p:cNvPr id="52" name="Rectangle 51"/>
            <p:cNvSpPr/>
            <p:nvPr/>
          </p:nvSpPr>
          <p:spPr>
            <a:xfrm>
              <a:off x="4835993" y="1148848"/>
              <a:ext cx="1770797" cy="286232"/>
            </a:xfrm>
            <a:prstGeom prst="rect">
              <a:avLst/>
            </a:prstGeom>
          </p:spPr>
          <p:txBody>
            <a:bodyPr wrap="square">
              <a:spAutoFit/>
            </a:bodyPr>
            <a:lstStyle/>
            <a:p>
              <a:pPr lvl="0">
                <a:lnSpc>
                  <a:spcPct val="90000"/>
                </a:lnSpc>
                <a:spcBef>
                  <a:spcPts val="600"/>
                </a:spcBef>
                <a:spcAft>
                  <a:spcPts val="300"/>
                </a:spcAft>
                <a:buClr>
                  <a:srgbClr val="F15D22"/>
                </a:buClr>
              </a:pPr>
              <a:r>
                <a:rPr lang="en-US" sz="1400" b="1" dirty="0" smtClean="0">
                  <a:solidFill>
                    <a:schemeClr val="accent4"/>
                  </a:solidFill>
                </a:rPr>
                <a:t>Hadoop</a:t>
              </a:r>
              <a:endParaRPr lang="en-US" sz="1400" b="1" dirty="0">
                <a:solidFill>
                  <a:schemeClr val="accent4"/>
                </a:solidFill>
              </a:endParaRPr>
            </a:p>
          </p:txBody>
        </p:sp>
        <p:cxnSp>
          <p:nvCxnSpPr>
            <p:cNvPr id="53" name="Straight Connector 52"/>
            <p:cNvCxnSpPr/>
            <p:nvPr/>
          </p:nvCxnSpPr>
          <p:spPr>
            <a:xfrm flipV="1">
              <a:off x="4286669" y="1273403"/>
              <a:ext cx="531537" cy="10775"/>
            </a:xfrm>
            <a:prstGeom prst="line">
              <a:avLst/>
            </a:prstGeom>
            <a:ln w="38100">
              <a:solidFill>
                <a:schemeClr val="accent4"/>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721391" y="1291964"/>
              <a:ext cx="1441409" cy="0"/>
            </a:xfrm>
            <a:prstGeom prst="line">
              <a:avLst/>
            </a:prstGeom>
            <a:ln w="3810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7189404" y="1072161"/>
              <a:ext cx="1906536" cy="436092"/>
              <a:chOff x="7189404" y="1063283"/>
              <a:chExt cx="1906536" cy="436092"/>
            </a:xfrm>
          </p:grpSpPr>
          <p:sp>
            <p:nvSpPr>
              <p:cNvPr id="79" name="Rectangle 78"/>
              <p:cNvSpPr/>
              <p:nvPr/>
            </p:nvSpPr>
            <p:spPr>
              <a:xfrm>
                <a:off x="7189404" y="1063283"/>
                <a:ext cx="1906536" cy="436092"/>
              </a:xfrm>
              <a:prstGeom prst="rect">
                <a:avLst/>
              </a:prstGeom>
              <a:solidFill>
                <a:schemeClr val="accent3">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7260459" y="1128980"/>
                <a:ext cx="1688236" cy="304699"/>
              </a:xfrm>
              <a:prstGeom prst="rect">
                <a:avLst/>
              </a:prstGeom>
            </p:spPr>
            <p:txBody>
              <a:bodyPr wrap="square" lIns="0" tIns="0" rIns="0" bIns="0" anchor="ctr">
                <a:spAutoFit/>
              </a:bodyPr>
              <a:lstStyle/>
              <a:p>
                <a:pPr marL="0" lvl="1">
                  <a:lnSpc>
                    <a:spcPct val="90000"/>
                  </a:lnSpc>
                  <a:buClr>
                    <a:srgbClr val="515254"/>
                  </a:buClr>
                  <a:buSzPct val="100000"/>
                </a:pPr>
                <a:r>
                  <a:rPr lang="en-US" sz="1100" dirty="0" smtClean="0">
                    <a:solidFill>
                      <a:schemeClr val="accent4"/>
                    </a:solidFill>
                  </a:rPr>
                  <a:t>Cloudera, Hortonworks</a:t>
                </a:r>
              </a:p>
              <a:p>
                <a:pPr marL="0" lvl="1">
                  <a:lnSpc>
                    <a:spcPct val="90000"/>
                  </a:lnSpc>
                  <a:buClr>
                    <a:srgbClr val="515254"/>
                  </a:buClr>
                  <a:buSzPct val="100000"/>
                </a:pPr>
                <a:r>
                  <a:rPr lang="en-US" sz="1100" dirty="0" smtClean="0">
                    <a:solidFill>
                      <a:schemeClr val="accent4"/>
                    </a:solidFill>
                  </a:rPr>
                  <a:t>Apache Hadoop &amp; Spark</a:t>
                </a:r>
              </a:p>
            </p:txBody>
          </p:sp>
        </p:grpSp>
      </p:grpSp>
      <p:grpSp>
        <p:nvGrpSpPr>
          <p:cNvPr id="30" name="Group 29"/>
          <p:cNvGrpSpPr/>
          <p:nvPr/>
        </p:nvGrpSpPr>
        <p:grpSpPr>
          <a:xfrm>
            <a:off x="4270491" y="2557531"/>
            <a:ext cx="4825449" cy="436092"/>
            <a:chOff x="4270491" y="2557531"/>
            <a:chExt cx="4825449" cy="436092"/>
          </a:xfrm>
        </p:grpSpPr>
        <p:sp>
          <p:nvSpPr>
            <p:cNvPr id="58" name="Rectangle 57"/>
            <p:cNvSpPr/>
            <p:nvPr/>
          </p:nvSpPr>
          <p:spPr>
            <a:xfrm>
              <a:off x="4819815" y="2631536"/>
              <a:ext cx="1770797" cy="286232"/>
            </a:xfrm>
            <a:prstGeom prst="rect">
              <a:avLst/>
            </a:prstGeom>
          </p:spPr>
          <p:txBody>
            <a:bodyPr wrap="square">
              <a:spAutoFit/>
            </a:bodyPr>
            <a:lstStyle/>
            <a:p>
              <a:pPr lvl="0">
                <a:lnSpc>
                  <a:spcPct val="90000"/>
                </a:lnSpc>
                <a:spcBef>
                  <a:spcPts val="600"/>
                </a:spcBef>
                <a:spcAft>
                  <a:spcPts val="300"/>
                </a:spcAft>
                <a:buClr>
                  <a:srgbClr val="F15D22"/>
                </a:buClr>
              </a:pPr>
              <a:r>
                <a:rPr lang="en-US" sz="1400" b="1" dirty="0" smtClean="0">
                  <a:solidFill>
                    <a:schemeClr val="accent4"/>
                  </a:solidFill>
                </a:rPr>
                <a:t>Files</a:t>
              </a:r>
              <a:endParaRPr lang="en-US" sz="1400" b="1" dirty="0">
                <a:solidFill>
                  <a:schemeClr val="accent4"/>
                </a:solidFill>
              </a:endParaRPr>
            </a:p>
          </p:txBody>
        </p:sp>
        <p:cxnSp>
          <p:nvCxnSpPr>
            <p:cNvPr id="59" name="Straight Connector 58"/>
            <p:cNvCxnSpPr/>
            <p:nvPr/>
          </p:nvCxnSpPr>
          <p:spPr>
            <a:xfrm flipV="1">
              <a:off x="4270491" y="2784883"/>
              <a:ext cx="531537" cy="11908"/>
            </a:xfrm>
            <a:prstGeom prst="line">
              <a:avLst/>
            </a:prstGeom>
            <a:ln w="38100">
              <a:solidFill>
                <a:schemeClr val="accent4"/>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5372100" y="2779032"/>
              <a:ext cx="1774522" cy="17759"/>
            </a:xfrm>
            <a:prstGeom prst="line">
              <a:avLst/>
            </a:prstGeom>
            <a:ln w="3810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7146623" y="2557531"/>
              <a:ext cx="1949317" cy="436092"/>
              <a:chOff x="7146623" y="2600679"/>
              <a:chExt cx="1949317" cy="436092"/>
            </a:xfrm>
          </p:grpSpPr>
          <p:sp>
            <p:nvSpPr>
              <p:cNvPr id="76" name="Rectangle 75"/>
              <p:cNvSpPr/>
              <p:nvPr/>
            </p:nvSpPr>
            <p:spPr>
              <a:xfrm>
                <a:off x="7189404" y="2600679"/>
                <a:ext cx="1906536" cy="436092"/>
              </a:xfrm>
              <a:prstGeom prst="rect">
                <a:avLst/>
              </a:prstGeom>
              <a:solidFill>
                <a:schemeClr val="accent3">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7146623" y="2620209"/>
                <a:ext cx="1704414" cy="397032"/>
              </a:xfrm>
              <a:prstGeom prst="rect">
                <a:avLst/>
              </a:prstGeom>
            </p:spPr>
            <p:txBody>
              <a:bodyPr wrap="square" anchor="ctr">
                <a:spAutoFit/>
              </a:bodyPr>
              <a:lstStyle/>
              <a:p>
                <a:pPr marL="0" lvl="1">
                  <a:lnSpc>
                    <a:spcPct val="90000"/>
                  </a:lnSpc>
                  <a:buClr>
                    <a:srgbClr val="515254"/>
                  </a:buClr>
                  <a:buSzPct val="100000"/>
                </a:pPr>
                <a:r>
                  <a:rPr lang="en-US" sz="1100" dirty="0" smtClean="0">
                    <a:solidFill>
                      <a:schemeClr val="accent4"/>
                    </a:solidFill>
                  </a:rPr>
                  <a:t>Microsoft Excel</a:t>
                </a:r>
              </a:p>
              <a:p>
                <a:pPr marL="0" lvl="1">
                  <a:lnSpc>
                    <a:spcPct val="90000"/>
                  </a:lnSpc>
                  <a:buClr>
                    <a:srgbClr val="515254"/>
                  </a:buClr>
                  <a:buSzPct val="100000"/>
                </a:pPr>
                <a:r>
                  <a:rPr lang="en-US" sz="1100" dirty="0" smtClean="0">
                    <a:solidFill>
                      <a:schemeClr val="accent4"/>
                    </a:solidFill>
                  </a:rPr>
                  <a:t>Trifacta, Import.io</a:t>
                </a:r>
                <a:endParaRPr lang="en-US" sz="1100" dirty="0">
                  <a:solidFill>
                    <a:schemeClr val="accent4"/>
                  </a:solidFill>
                </a:endParaRPr>
              </a:p>
            </p:txBody>
          </p:sp>
        </p:grpSp>
      </p:grpSp>
      <p:grpSp>
        <p:nvGrpSpPr>
          <p:cNvPr id="29" name="Group 28"/>
          <p:cNvGrpSpPr/>
          <p:nvPr/>
        </p:nvGrpSpPr>
        <p:grpSpPr>
          <a:xfrm>
            <a:off x="4286669" y="2065367"/>
            <a:ext cx="4809271" cy="436092"/>
            <a:chOff x="4286669" y="2065367"/>
            <a:chExt cx="4809271" cy="436092"/>
          </a:xfrm>
        </p:grpSpPr>
        <p:sp>
          <p:nvSpPr>
            <p:cNvPr id="64" name="Rectangle 63"/>
            <p:cNvSpPr/>
            <p:nvPr/>
          </p:nvSpPr>
          <p:spPr>
            <a:xfrm>
              <a:off x="4835993" y="2139202"/>
              <a:ext cx="1770797" cy="286232"/>
            </a:xfrm>
            <a:prstGeom prst="rect">
              <a:avLst/>
            </a:prstGeom>
          </p:spPr>
          <p:txBody>
            <a:bodyPr wrap="square">
              <a:spAutoFit/>
            </a:bodyPr>
            <a:lstStyle/>
            <a:p>
              <a:pPr lvl="0">
                <a:lnSpc>
                  <a:spcPct val="90000"/>
                </a:lnSpc>
                <a:spcBef>
                  <a:spcPts val="600"/>
                </a:spcBef>
                <a:spcAft>
                  <a:spcPts val="300"/>
                </a:spcAft>
                <a:buClr>
                  <a:srgbClr val="F15D22"/>
                </a:buClr>
              </a:pPr>
              <a:r>
                <a:rPr lang="en-US" sz="1400" b="1" dirty="0" smtClean="0">
                  <a:solidFill>
                    <a:schemeClr val="accent4"/>
                  </a:solidFill>
                </a:rPr>
                <a:t>DW &amp; SQL</a:t>
              </a:r>
              <a:endParaRPr lang="en-US" sz="1400" b="1" dirty="0">
                <a:solidFill>
                  <a:schemeClr val="accent4"/>
                </a:solidFill>
              </a:endParaRPr>
            </a:p>
          </p:txBody>
        </p:sp>
        <p:cxnSp>
          <p:nvCxnSpPr>
            <p:cNvPr id="65" name="Straight Connector 64"/>
            <p:cNvCxnSpPr/>
            <p:nvPr/>
          </p:nvCxnSpPr>
          <p:spPr>
            <a:xfrm flipV="1">
              <a:off x="4286669" y="2292549"/>
              <a:ext cx="531537" cy="11908"/>
            </a:xfrm>
            <a:prstGeom prst="line">
              <a:avLst/>
            </a:prstGeom>
            <a:ln w="38100">
              <a:solidFill>
                <a:schemeClr val="accent4"/>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5915025" y="2286700"/>
              <a:ext cx="1247775" cy="17757"/>
            </a:xfrm>
            <a:prstGeom prst="line">
              <a:avLst/>
            </a:prstGeom>
            <a:ln w="3810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7162801" y="2065367"/>
              <a:ext cx="1933139" cy="436092"/>
              <a:chOff x="7162801" y="2095894"/>
              <a:chExt cx="1933139" cy="436092"/>
            </a:xfrm>
          </p:grpSpPr>
          <p:sp>
            <p:nvSpPr>
              <p:cNvPr id="77" name="Rectangle 76"/>
              <p:cNvSpPr/>
              <p:nvPr/>
            </p:nvSpPr>
            <p:spPr>
              <a:xfrm>
                <a:off x="7189404" y="2095894"/>
                <a:ext cx="1906536" cy="436092"/>
              </a:xfrm>
              <a:prstGeom prst="rect">
                <a:avLst/>
              </a:prstGeom>
              <a:solidFill>
                <a:schemeClr val="accent3">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7162801" y="2115424"/>
                <a:ext cx="1688236" cy="397032"/>
              </a:xfrm>
              <a:prstGeom prst="rect">
                <a:avLst/>
              </a:prstGeom>
            </p:spPr>
            <p:txBody>
              <a:bodyPr wrap="square" anchor="ctr">
                <a:spAutoFit/>
              </a:bodyPr>
              <a:lstStyle/>
              <a:p>
                <a:pPr marL="0" lvl="1">
                  <a:lnSpc>
                    <a:spcPct val="90000"/>
                  </a:lnSpc>
                  <a:buClr>
                    <a:srgbClr val="515254"/>
                  </a:buClr>
                  <a:buSzPct val="100000"/>
                </a:pPr>
                <a:r>
                  <a:rPr lang="en-US" sz="1100" dirty="0" smtClean="0">
                    <a:solidFill>
                      <a:schemeClr val="accent4"/>
                    </a:solidFill>
                  </a:rPr>
                  <a:t>Any SQL DB</a:t>
                </a:r>
              </a:p>
              <a:p>
                <a:pPr marL="0" lvl="1">
                  <a:lnSpc>
                    <a:spcPct val="90000"/>
                  </a:lnSpc>
                  <a:buClr>
                    <a:srgbClr val="515254"/>
                  </a:buClr>
                  <a:buSzPct val="100000"/>
                </a:pPr>
                <a:r>
                  <a:rPr lang="en-US" sz="1100" dirty="0" smtClean="0">
                    <a:solidFill>
                      <a:schemeClr val="accent4"/>
                    </a:solidFill>
                  </a:rPr>
                  <a:t>Any SQL DW, Impala</a:t>
                </a:r>
                <a:endParaRPr lang="en-US" sz="1100" dirty="0">
                  <a:solidFill>
                    <a:schemeClr val="accent4"/>
                  </a:solidFill>
                </a:endParaRPr>
              </a:p>
            </p:txBody>
          </p:sp>
        </p:grpSp>
      </p:grpSp>
    </p:spTree>
    <p:extLst>
      <p:ext uri="{BB962C8B-B14F-4D97-AF65-F5344CB8AC3E}">
        <p14:creationId xmlns:p14="http://schemas.microsoft.com/office/powerpoint/2010/main" val="299223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ppt_x</p:attrName>
                                        </p:attrNameLst>
                                      </p:cBhvr>
                                      <p:tavLst>
                                        <p:tav tm="0">
                                          <p:val>
                                            <p:strVal val="#ppt_x-#ppt_w*1.125000"/>
                                          </p:val>
                                        </p:tav>
                                        <p:tav tm="100000">
                                          <p:val>
                                            <p:strVal val="#ppt_x"/>
                                          </p:val>
                                        </p:tav>
                                      </p:tavLst>
                                    </p:anim>
                                    <p:animEffect transition="in" filter="wipe(right)">
                                      <p:cBhvr>
                                        <p:cTn id="8" dur="500"/>
                                        <p:tgtEl>
                                          <p:spTgt spid="27"/>
                                        </p:tgtEl>
                                      </p:cBhvr>
                                    </p:animEffect>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p:tgtEl>
                                          <p:spTgt spid="28"/>
                                        </p:tgtEl>
                                        <p:attrNameLst>
                                          <p:attrName>ppt_x</p:attrName>
                                        </p:attrNameLst>
                                      </p:cBhvr>
                                      <p:tavLst>
                                        <p:tav tm="0">
                                          <p:val>
                                            <p:strVal val="#ppt_x-#ppt_w*1.125000"/>
                                          </p:val>
                                        </p:tav>
                                        <p:tav tm="100000">
                                          <p:val>
                                            <p:strVal val="#ppt_x"/>
                                          </p:val>
                                        </p:tav>
                                      </p:tavLst>
                                    </p:anim>
                                    <p:animEffect transition="in" filter="wipe(right)">
                                      <p:cBhvr>
                                        <p:cTn id="13" dur="500"/>
                                        <p:tgtEl>
                                          <p:spTgt spid="28"/>
                                        </p:tgtEl>
                                      </p:cBhvr>
                                    </p:animEffect>
                                  </p:childTnLst>
                                </p:cTn>
                              </p:par>
                            </p:childTnLst>
                          </p:cTn>
                        </p:par>
                        <p:par>
                          <p:cTn id="14" fill="hold">
                            <p:stCondLst>
                              <p:cond delay="1000"/>
                            </p:stCondLst>
                            <p:childTnLst>
                              <p:par>
                                <p:cTn id="15" presetID="12" presetClass="entr" presetSubtype="8" fill="hold" nodeType="after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p:tgtEl>
                                          <p:spTgt spid="29"/>
                                        </p:tgtEl>
                                        <p:attrNameLst>
                                          <p:attrName>ppt_x</p:attrName>
                                        </p:attrNameLst>
                                      </p:cBhvr>
                                      <p:tavLst>
                                        <p:tav tm="0">
                                          <p:val>
                                            <p:strVal val="#ppt_x-#ppt_w*1.125000"/>
                                          </p:val>
                                        </p:tav>
                                        <p:tav tm="100000">
                                          <p:val>
                                            <p:strVal val="#ppt_x"/>
                                          </p:val>
                                        </p:tav>
                                      </p:tavLst>
                                    </p:anim>
                                    <p:animEffect transition="in" filter="wipe(right)">
                                      <p:cBhvr>
                                        <p:cTn id="18" dur="500"/>
                                        <p:tgtEl>
                                          <p:spTgt spid="29"/>
                                        </p:tgtEl>
                                      </p:cBhvr>
                                    </p:animEffect>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additive="base">
                                        <p:cTn id="22" dur="500"/>
                                        <p:tgtEl>
                                          <p:spTgt spid="30"/>
                                        </p:tgtEl>
                                        <p:attrNameLst>
                                          <p:attrName>ppt_x</p:attrName>
                                        </p:attrNameLst>
                                      </p:cBhvr>
                                      <p:tavLst>
                                        <p:tav tm="0">
                                          <p:val>
                                            <p:strVal val="#ppt_x-#ppt_w*1.125000"/>
                                          </p:val>
                                        </p:tav>
                                        <p:tav tm="100000">
                                          <p:val>
                                            <p:strVal val="#ppt_x"/>
                                          </p:val>
                                        </p:tav>
                                      </p:tavLst>
                                    </p:anim>
                                    <p:animEffect transition="in" filter="wipe(right)">
                                      <p:cBhvr>
                                        <p:cTn id="23" dur="500"/>
                                        <p:tgtEl>
                                          <p:spTgt spid="30"/>
                                        </p:tgtEl>
                                      </p:cBhvr>
                                    </p:animEffect>
                                  </p:childTnLst>
                                </p:cTn>
                              </p:par>
                            </p:childTnLst>
                          </p:cTn>
                        </p:par>
                        <p:par>
                          <p:cTn id="24" fill="hold">
                            <p:stCondLst>
                              <p:cond delay="2000"/>
                            </p:stCondLst>
                            <p:childTnLst>
                              <p:par>
                                <p:cTn id="25" presetID="12" presetClass="entr" presetSubtype="8"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500"/>
                                        <p:tgtEl>
                                          <p:spTgt spid="31"/>
                                        </p:tgtEl>
                                        <p:attrNameLst>
                                          <p:attrName>ppt_x</p:attrName>
                                        </p:attrNameLst>
                                      </p:cBhvr>
                                      <p:tavLst>
                                        <p:tav tm="0">
                                          <p:val>
                                            <p:strVal val="#ppt_x-#ppt_w*1.125000"/>
                                          </p:val>
                                        </p:tav>
                                        <p:tav tm="100000">
                                          <p:val>
                                            <p:strVal val="#ppt_x"/>
                                          </p:val>
                                        </p:tav>
                                      </p:tavLst>
                                    </p:anim>
                                    <p:animEffect transition="in" filter="wipe(right)">
                                      <p:cBhvr>
                                        <p:cTn id="28" dur="500"/>
                                        <p:tgtEl>
                                          <p:spTgt spid="31"/>
                                        </p:tgtEl>
                                      </p:cBhvr>
                                    </p:animEffect>
                                  </p:childTnLst>
                                </p:cTn>
                              </p:par>
                            </p:childTnLst>
                          </p:cTn>
                        </p:par>
                        <p:par>
                          <p:cTn id="29" fill="hold">
                            <p:stCondLst>
                              <p:cond delay="2500"/>
                            </p:stCondLst>
                            <p:childTnLst>
                              <p:par>
                                <p:cTn id="30" presetID="12" presetClass="entr" presetSubtype="8" fill="hold" nodeType="afterEffect">
                                  <p:stCondLst>
                                    <p:cond delay="0"/>
                                  </p:stCondLst>
                                  <p:childTnLst>
                                    <p:set>
                                      <p:cBhvr>
                                        <p:cTn id="31" dur="1" fill="hold">
                                          <p:stCondLst>
                                            <p:cond delay="0"/>
                                          </p:stCondLst>
                                        </p:cTn>
                                        <p:tgtEl>
                                          <p:spTgt spid="81"/>
                                        </p:tgtEl>
                                        <p:attrNameLst>
                                          <p:attrName>style.visibility</p:attrName>
                                        </p:attrNameLst>
                                      </p:cBhvr>
                                      <p:to>
                                        <p:strVal val="visible"/>
                                      </p:to>
                                    </p:set>
                                    <p:anim calcmode="lin" valueType="num">
                                      <p:cBhvr additive="base">
                                        <p:cTn id="32" dur="500"/>
                                        <p:tgtEl>
                                          <p:spTgt spid="81"/>
                                        </p:tgtEl>
                                        <p:attrNameLst>
                                          <p:attrName>ppt_x</p:attrName>
                                        </p:attrNameLst>
                                      </p:cBhvr>
                                      <p:tavLst>
                                        <p:tav tm="0">
                                          <p:val>
                                            <p:strVal val="#ppt_x-#ppt_w*1.125000"/>
                                          </p:val>
                                        </p:tav>
                                        <p:tav tm="100000">
                                          <p:val>
                                            <p:strVal val="#ppt_x"/>
                                          </p:val>
                                        </p:tav>
                                      </p:tavLst>
                                    </p:anim>
                                    <p:animEffect transition="in" filter="wipe(right)">
                                      <p:cBhvr>
                                        <p:cTn id="33" dur="500"/>
                                        <p:tgtEl>
                                          <p:spTgt spid="81"/>
                                        </p:tgtEl>
                                      </p:cBhvr>
                                    </p:animEffect>
                                  </p:childTnLst>
                                </p:cTn>
                              </p:par>
                            </p:childTnLst>
                          </p:cTn>
                        </p:par>
                        <p:par>
                          <p:cTn id="34" fill="hold">
                            <p:stCondLst>
                              <p:cond delay="3000"/>
                            </p:stCondLst>
                            <p:childTnLst>
                              <p:par>
                                <p:cTn id="35" presetID="12" presetClass="entr" presetSubtype="8" fill="hold" nodeType="afterEffect">
                                  <p:stCondLst>
                                    <p:cond delay="0"/>
                                  </p:stCondLst>
                                  <p:childTnLst>
                                    <p:set>
                                      <p:cBhvr>
                                        <p:cTn id="36" dur="1" fill="hold">
                                          <p:stCondLst>
                                            <p:cond delay="0"/>
                                          </p:stCondLst>
                                        </p:cTn>
                                        <p:tgtEl>
                                          <p:spTgt spid="82"/>
                                        </p:tgtEl>
                                        <p:attrNameLst>
                                          <p:attrName>style.visibility</p:attrName>
                                        </p:attrNameLst>
                                      </p:cBhvr>
                                      <p:to>
                                        <p:strVal val="visible"/>
                                      </p:to>
                                    </p:set>
                                    <p:anim calcmode="lin" valueType="num">
                                      <p:cBhvr additive="base">
                                        <p:cTn id="37" dur="500"/>
                                        <p:tgtEl>
                                          <p:spTgt spid="82"/>
                                        </p:tgtEl>
                                        <p:attrNameLst>
                                          <p:attrName>ppt_x</p:attrName>
                                        </p:attrNameLst>
                                      </p:cBhvr>
                                      <p:tavLst>
                                        <p:tav tm="0">
                                          <p:val>
                                            <p:strVal val="#ppt_x-#ppt_w*1.125000"/>
                                          </p:val>
                                        </p:tav>
                                        <p:tav tm="100000">
                                          <p:val>
                                            <p:strVal val="#ppt_x"/>
                                          </p:val>
                                        </p:tav>
                                      </p:tavLst>
                                    </p:anim>
                                    <p:animEffect transition="in" filter="wipe(right)">
                                      <p:cBhvr>
                                        <p:cTn id="38"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199" y="121024"/>
            <a:ext cx="8319248" cy="1116106"/>
          </a:xfrm>
        </p:spPr>
        <p:txBody>
          <a:bodyPr>
            <a:noAutofit/>
          </a:bodyPr>
          <a:lstStyle/>
          <a:p>
            <a:r>
              <a:rPr lang="en-US" sz="4000" dirty="0" smtClean="0"/>
              <a:t>Anaconda</a:t>
            </a:r>
            <a:r>
              <a:rPr lang="en-US" sz="3600" dirty="0" smtClean="0"/>
              <a:t/>
            </a:r>
            <a:br>
              <a:rPr lang="en-US" sz="3600" dirty="0" smtClean="0"/>
            </a:br>
            <a:r>
              <a:rPr lang="en-US" sz="2400" dirty="0" smtClean="0"/>
              <a:t>Accelerates Adoption of Open Data Science for Enterprises</a:t>
            </a:r>
            <a:endParaRPr lang="en-US" sz="3200"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654075" y="1946799"/>
            <a:ext cx="1727200" cy="1739900"/>
          </a:xfrm>
          <a:prstGeom prst="rect">
            <a:avLst/>
          </a:prstGeom>
        </p:spPr>
      </p:pic>
      <p:sp>
        <p:nvSpPr>
          <p:cNvPr id="28" name="Rectangle 27"/>
          <p:cNvSpPr/>
          <p:nvPr/>
        </p:nvSpPr>
        <p:spPr>
          <a:xfrm>
            <a:off x="457199" y="4246928"/>
            <a:ext cx="8490468" cy="428264"/>
          </a:xfrm>
          <a:prstGeom prst="rect">
            <a:avLst/>
          </a:prstGeom>
          <a:solidFill>
            <a:srgbClr val="00A3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Arial" charset="0"/>
                <a:ea typeface="Arial" charset="0"/>
                <a:cs typeface="Arial" charset="0"/>
              </a:rPr>
              <a:t>Across all Data, Operating Systems, &amp; Hardware Platforms</a:t>
            </a:r>
            <a:endParaRPr lang="en-US" dirty="0">
              <a:latin typeface="Arial" charset="0"/>
              <a:ea typeface="Arial" charset="0"/>
              <a:cs typeface="Arial" charset="0"/>
            </a:endParaRPr>
          </a:p>
        </p:txBody>
      </p:sp>
      <p:grpSp>
        <p:nvGrpSpPr>
          <p:cNvPr id="5" name="Group 4"/>
          <p:cNvGrpSpPr/>
          <p:nvPr/>
        </p:nvGrpSpPr>
        <p:grpSpPr>
          <a:xfrm>
            <a:off x="270796" y="1438546"/>
            <a:ext cx="3639587" cy="855547"/>
            <a:chOff x="467129" y="1438546"/>
            <a:chExt cx="3639587" cy="855547"/>
          </a:xfrm>
        </p:grpSpPr>
        <p:cxnSp>
          <p:nvCxnSpPr>
            <p:cNvPr id="22" name="Straight Connector 21"/>
            <p:cNvCxnSpPr/>
            <p:nvPr/>
          </p:nvCxnSpPr>
          <p:spPr>
            <a:xfrm>
              <a:off x="3495962" y="1723086"/>
              <a:ext cx="610754" cy="571007"/>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2692434" y="1728616"/>
              <a:ext cx="810492"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467129" y="1438546"/>
              <a:ext cx="2225306" cy="584775"/>
            </a:xfrm>
            <a:prstGeom prst="rect">
              <a:avLst/>
            </a:prstGeom>
            <a:noFill/>
          </p:spPr>
          <p:txBody>
            <a:bodyPr wrap="square" rtlCol="0">
              <a:spAutoFit/>
            </a:bodyPr>
            <a:lstStyle/>
            <a:p>
              <a:pPr algn="r"/>
              <a:r>
                <a:rPr lang="en-US" sz="1600" b="1" dirty="0" smtClean="0">
                  <a:solidFill>
                    <a:schemeClr val="accent4"/>
                  </a:solidFill>
                  <a:latin typeface="Arial" charset="0"/>
                  <a:ea typeface="Arial" charset="0"/>
                  <a:cs typeface="Arial" charset="0"/>
                </a:rPr>
                <a:t>Explore &amp; Visualize complex data easily</a:t>
              </a:r>
              <a:endParaRPr lang="en-US" sz="1100" b="1" dirty="0">
                <a:solidFill>
                  <a:schemeClr val="accent4"/>
                </a:solidFill>
                <a:latin typeface="Arial" charset="0"/>
                <a:ea typeface="Arial" charset="0"/>
                <a:cs typeface="Arial" charset="0"/>
              </a:endParaRPr>
            </a:p>
          </p:txBody>
        </p:sp>
      </p:grpSp>
      <p:grpSp>
        <p:nvGrpSpPr>
          <p:cNvPr id="7" name="Group 6"/>
          <p:cNvGrpSpPr/>
          <p:nvPr/>
        </p:nvGrpSpPr>
        <p:grpSpPr>
          <a:xfrm>
            <a:off x="5124967" y="1442273"/>
            <a:ext cx="3822700" cy="835370"/>
            <a:chOff x="5321300" y="1442273"/>
            <a:chExt cx="3822700" cy="835370"/>
          </a:xfrm>
        </p:grpSpPr>
        <p:cxnSp>
          <p:nvCxnSpPr>
            <p:cNvPr id="31" name="Straight Connector 30"/>
            <p:cNvCxnSpPr/>
            <p:nvPr/>
          </p:nvCxnSpPr>
          <p:spPr>
            <a:xfrm flipV="1">
              <a:off x="5321300" y="1723086"/>
              <a:ext cx="654916" cy="554557"/>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5976216" y="1723086"/>
              <a:ext cx="810492"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6802492" y="1442273"/>
              <a:ext cx="2341508" cy="584775"/>
            </a:xfrm>
            <a:prstGeom prst="rect">
              <a:avLst/>
            </a:prstGeom>
            <a:noFill/>
          </p:spPr>
          <p:txBody>
            <a:bodyPr wrap="square" rtlCol="0">
              <a:spAutoFit/>
            </a:bodyPr>
            <a:lstStyle/>
            <a:p>
              <a:r>
                <a:rPr lang="en-US" sz="1600" b="1" dirty="0" smtClean="0">
                  <a:solidFill>
                    <a:schemeClr val="accent4"/>
                  </a:solidFill>
                  <a:latin typeface="Arial" charset="0"/>
                  <a:ea typeface="Arial" charset="0"/>
                  <a:cs typeface="Arial" charset="0"/>
                </a:rPr>
                <a:t>Harness Open Source Python &amp; R Analytics</a:t>
              </a:r>
              <a:endParaRPr lang="en-US" sz="1100" b="1" dirty="0">
                <a:solidFill>
                  <a:schemeClr val="accent4"/>
                </a:solidFill>
                <a:latin typeface="Arial" charset="0"/>
                <a:ea typeface="Arial" charset="0"/>
                <a:cs typeface="Arial" charset="0"/>
              </a:endParaRPr>
            </a:p>
          </p:txBody>
        </p:sp>
      </p:grpSp>
      <p:grpSp>
        <p:nvGrpSpPr>
          <p:cNvPr id="9" name="Group 8"/>
          <p:cNvGrpSpPr/>
          <p:nvPr/>
        </p:nvGrpSpPr>
        <p:grpSpPr>
          <a:xfrm>
            <a:off x="606477" y="2262471"/>
            <a:ext cx="3085698" cy="1077218"/>
            <a:chOff x="802810" y="2262471"/>
            <a:chExt cx="3085698" cy="1077218"/>
          </a:xfrm>
        </p:grpSpPr>
        <p:cxnSp>
          <p:nvCxnSpPr>
            <p:cNvPr id="17" name="Straight Connector 16"/>
            <p:cNvCxnSpPr/>
            <p:nvPr/>
          </p:nvCxnSpPr>
          <p:spPr>
            <a:xfrm>
              <a:off x="3078016" y="2816749"/>
              <a:ext cx="810492"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802810" y="2262471"/>
              <a:ext cx="2225306" cy="1077218"/>
            </a:xfrm>
            <a:prstGeom prst="rect">
              <a:avLst/>
            </a:prstGeom>
            <a:noFill/>
          </p:spPr>
          <p:txBody>
            <a:bodyPr wrap="square" rtlCol="0">
              <a:spAutoFit/>
            </a:bodyPr>
            <a:lstStyle/>
            <a:p>
              <a:pPr algn="r"/>
              <a:r>
                <a:rPr lang="en-US" sz="1600" b="1" dirty="0" smtClean="0">
                  <a:solidFill>
                    <a:schemeClr val="accent4"/>
                  </a:solidFill>
                  <a:latin typeface="Arial" charset="0"/>
                  <a:ea typeface="Arial" charset="0"/>
                  <a:cs typeface="Arial" charset="0"/>
                </a:rPr>
                <a:t>Write Once, Deploy Anywhere for Scalable High Performance</a:t>
              </a:r>
              <a:endParaRPr lang="en-US" sz="1100" b="1" dirty="0">
                <a:solidFill>
                  <a:schemeClr val="accent4"/>
                </a:solidFill>
                <a:latin typeface="Arial" charset="0"/>
                <a:ea typeface="Arial" charset="0"/>
                <a:cs typeface="Arial" charset="0"/>
              </a:endParaRPr>
            </a:p>
          </p:txBody>
        </p:sp>
      </p:grpSp>
      <p:grpSp>
        <p:nvGrpSpPr>
          <p:cNvPr id="11" name="Group 10"/>
          <p:cNvGrpSpPr/>
          <p:nvPr/>
        </p:nvGrpSpPr>
        <p:grpSpPr>
          <a:xfrm>
            <a:off x="181594" y="3327678"/>
            <a:ext cx="3766945" cy="799490"/>
            <a:chOff x="377927" y="3327678"/>
            <a:chExt cx="3766945" cy="799490"/>
          </a:xfrm>
        </p:grpSpPr>
        <p:cxnSp>
          <p:nvCxnSpPr>
            <p:cNvPr id="33" name="Straight Connector 32"/>
            <p:cNvCxnSpPr/>
            <p:nvPr/>
          </p:nvCxnSpPr>
          <p:spPr>
            <a:xfrm flipV="1">
              <a:off x="3495962" y="3327678"/>
              <a:ext cx="648910" cy="528186"/>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2690767" y="3850334"/>
              <a:ext cx="810492"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377927" y="3542393"/>
              <a:ext cx="2314508" cy="584775"/>
            </a:xfrm>
            <a:prstGeom prst="rect">
              <a:avLst/>
            </a:prstGeom>
            <a:noFill/>
          </p:spPr>
          <p:txBody>
            <a:bodyPr wrap="square" rtlCol="0">
              <a:spAutoFit/>
            </a:bodyPr>
            <a:lstStyle/>
            <a:p>
              <a:pPr algn="r"/>
              <a:r>
                <a:rPr lang="en-US" sz="1600" b="1" dirty="0" smtClean="0">
                  <a:solidFill>
                    <a:schemeClr val="accent4"/>
                  </a:solidFill>
                  <a:latin typeface="Arial" charset="0"/>
                  <a:ea typeface="Arial" charset="0"/>
                  <a:cs typeface="Arial" charset="0"/>
                </a:rPr>
                <a:t>Data Engineering Simplified for </a:t>
              </a:r>
              <a:r>
                <a:rPr lang="en-US" sz="1600" b="1" dirty="0">
                  <a:solidFill>
                    <a:schemeClr val="accent4"/>
                  </a:solidFill>
                  <a:latin typeface="Arial" charset="0"/>
                  <a:ea typeface="Arial" charset="0"/>
                  <a:cs typeface="Arial" charset="0"/>
                </a:rPr>
                <a:t>A</a:t>
              </a:r>
              <a:r>
                <a:rPr lang="en-US" sz="1600" b="1" dirty="0" smtClean="0">
                  <a:solidFill>
                    <a:schemeClr val="accent4"/>
                  </a:solidFill>
                  <a:latin typeface="Arial" charset="0"/>
                  <a:ea typeface="Arial" charset="0"/>
                  <a:cs typeface="Arial" charset="0"/>
                </a:rPr>
                <a:t>ll Data</a:t>
              </a:r>
              <a:endParaRPr lang="en-US" sz="1100" b="1" dirty="0">
                <a:solidFill>
                  <a:schemeClr val="accent4"/>
                </a:solidFill>
                <a:latin typeface="Arial" charset="0"/>
                <a:ea typeface="Arial" charset="0"/>
                <a:cs typeface="Arial" charset="0"/>
              </a:endParaRPr>
            </a:p>
          </p:txBody>
        </p:sp>
      </p:grpSp>
      <p:grpSp>
        <p:nvGrpSpPr>
          <p:cNvPr id="10" name="Group 9"/>
          <p:cNvGrpSpPr/>
          <p:nvPr/>
        </p:nvGrpSpPr>
        <p:grpSpPr>
          <a:xfrm>
            <a:off x="5330475" y="2408611"/>
            <a:ext cx="3420859" cy="830997"/>
            <a:chOff x="5526808" y="2408611"/>
            <a:chExt cx="3420859" cy="830997"/>
          </a:xfrm>
        </p:grpSpPr>
        <p:cxnSp>
          <p:nvCxnSpPr>
            <p:cNvPr id="8" name="Straight Connector 7"/>
            <p:cNvCxnSpPr/>
            <p:nvPr/>
          </p:nvCxnSpPr>
          <p:spPr>
            <a:xfrm>
              <a:off x="5526808" y="2816749"/>
              <a:ext cx="810492"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6356819" y="2408611"/>
              <a:ext cx="2590848" cy="830997"/>
            </a:xfrm>
            <a:prstGeom prst="rect">
              <a:avLst/>
            </a:prstGeom>
            <a:noFill/>
          </p:spPr>
          <p:txBody>
            <a:bodyPr wrap="square" rtlCol="0">
              <a:spAutoFit/>
            </a:bodyPr>
            <a:lstStyle/>
            <a:p>
              <a:r>
                <a:rPr lang="en-US" sz="1600" b="1" dirty="0" smtClean="0">
                  <a:solidFill>
                    <a:schemeClr val="accent4"/>
                  </a:solidFill>
                  <a:latin typeface="Arial" charset="0"/>
                  <a:ea typeface="Arial" charset="0"/>
                  <a:cs typeface="Arial" charset="0"/>
                </a:rPr>
                <a:t>Collaborate with Your Team anywhere in the World</a:t>
              </a:r>
              <a:endParaRPr lang="en-US" sz="1100" b="1" dirty="0">
                <a:solidFill>
                  <a:schemeClr val="accent4"/>
                </a:solidFill>
                <a:latin typeface="Arial" charset="0"/>
                <a:ea typeface="Arial" charset="0"/>
                <a:cs typeface="Arial" charset="0"/>
              </a:endParaRPr>
            </a:p>
          </p:txBody>
        </p:sp>
      </p:grpSp>
      <p:grpSp>
        <p:nvGrpSpPr>
          <p:cNvPr id="12" name="Group 11"/>
          <p:cNvGrpSpPr/>
          <p:nvPr/>
        </p:nvGrpSpPr>
        <p:grpSpPr>
          <a:xfrm>
            <a:off x="5111109" y="3327677"/>
            <a:ext cx="3836558" cy="795305"/>
            <a:chOff x="5307442" y="3327677"/>
            <a:chExt cx="3836558" cy="795305"/>
          </a:xfrm>
        </p:grpSpPr>
        <p:cxnSp>
          <p:nvCxnSpPr>
            <p:cNvPr id="21" name="Straight Connector 20"/>
            <p:cNvCxnSpPr/>
            <p:nvPr/>
          </p:nvCxnSpPr>
          <p:spPr>
            <a:xfrm>
              <a:off x="5307442" y="3327677"/>
              <a:ext cx="624612" cy="522657"/>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5923587" y="3850334"/>
              <a:ext cx="810492"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6802492" y="3538207"/>
              <a:ext cx="2341508" cy="584775"/>
            </a:xfrm>
            <a:prstGeom prst="rect">
              <a:avLst/>
            </a:prstGeom>
            <a:noFill/>
          </p:spPr>
          <p:txBody>
            <a:bodyPr wrap="square" rtlCol="0">
              <a:spAutoFit/>
            </a:bodyPr>
            <a:lstStyle/>
            <a:p>
              <a:r>
                <a:rPr lang="en-US" sz="1600" b="1" dirty="0" smtClean="0">
                  <a:solidFill>
                    <a:schemeClr val="accent4"/>
                  </a:solidFill>
                  <a:latin typeface="Arial" charset="0"/>
                  <a:ea typeface="Arial" charset="0"/>
                  <a:cs typeface="Arial" charset="0"/>
                </a:rPr>
                <a:t>Integrate Data from Anywhere</a:t>
              </a:r>
              <a:endParaRPr lang="en-US" sz="1100" b="1" dirty="0">
                <a:solidFill>
                  <a:schemeClr val="accent4"/>
                </a:solidFill>
                <a:latin typeface="Arial" charset="0"/>
                <a:ea typeface="Arial" charset="0"/>
                <a:cs typeface="Arial" charset="0"/>
              </a:endParaRPr>
            </a:p>
          </p:txBody>
        </p:sp>
      </p:grpSp>
    </p:spTree>
    <p:extLst>
      <p:ext uri="{BB962C8B-B14F-4D97-AF65-F5344CB8AC3E}">
        <p14:creationId xmlns:p14="http://schemas.microsoft.com/office/powerpoint/2010/main" val="1782331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righ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righ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2"/>
                </a:solidFill>
              </a:rPr>
              <a:t>Anaconda Learning Paths</a:t>
            </a:r>
            <a:endParaRPr lang="en-US" dirty="0"/>
          </a:p>
        </p:txBody>
      </p:sp>
      <p:sp>
        <p:nvSpPr>
          <p:cNvPr id="30" name="TextBox 29"/>
          <p:cNvSpPr txBox="1"/>
          <p:nvPr/>
        </p:nvSpPr>
        <p:spPr>
          <a:xfrm>
            <a:off x="625120" y="2252086"/>
            <a:ext cx="7181058" cy="2062103"/>
          </a:xfrm>
          <a:prstGeom prst="rect">
            <a:avLst/>
          </a:prstGeom>
          <a:noFill/>
          <a:ln w="19050" cmpd="sng">
            <a:noFill/>
          </a:ln>
        </p:spPr>
        <p:txBody>
          <a:bodyPr wrap="square" rtlCol="0">
            <a:spAutoFit/>
          </a:bodyPr>
          <a:lstStyle/>
          <a:p>
            <a:pPr marL="342900" indent="-342900">
              <a:buFont typeface="+mj-lt"/>
              <a:buAutoNum type="arabicPeriod"/>
            </a:pPr>
            <a:r>
              <a:rPr lang="en-US" sz="1600" dirty="0" smtClean="0">
                <a:solidFill>
                  <a:schemeClr val="accent4"/>
                </a:solidFill>
              </a:rPr>
              <a:t>Intro </a:t>
            </a:r>
            <a:r>
              <a:rPr lang="en-US" sz="1600" dirty="0">
                <a:solidFill>
                  <a:schemeClr val="accent4"/>
                </a:solidFill>
              </a:rPr>
              <a:t>to Data Science </a:t>
            </a:r>
            <a:r>
              <a:rPr lang="en-US" sz="1600" dirty="0" smtClean="0">
                <a:solidFill>
                  <a:schemeClr val="accent4"/>
                </a:solidFill>
              </a:rPr>
              <a:t/>
            </a:r>
            <a:br>
              <a:rPr lang="en-US" sz="1600" dirty="0" smtClean="0">
                <a:solidFill>
                  <a:schemeClr val="accent4"/>
                </a:solidFill>
              </a:rPr>
            </a:br>
            <a:r>
              <a:rPr lang="en-US" sz="1600" dirty="0" smtClean="0">
                <a:solidFill>
                  <a:schemeClr val="accent4"/>
                </a:solidFill>
              </a:rPr>
              <a:t>with Anaconda</a:t>
            </a:r>
          </a:p>
          <a:p>
            <a:pPr marL="342900" indent="-342900">
              <a:buFont typeface="+mj-lt"/>
              <a:buAutoNum type="arabicPeriod"/>
            </a:pPr>
            <a:r>
              <a:rPr lang="en-US" sz="1600" dirty="0" smtClean="0">
                <a:solidFill>
                  <a:schemeClr val="accent4"/>
                </a:solidFill>
              </a:rPr>
              <a:t>Intro </a:t>
            </a:r>
            <a:r>
              <a:rPr lang="en-US" sz="1600" dirty="0">
                <a:solidFill>
                  <a:schemeClr val="accent4"/>
                </a:solidFill>
              </a:rPr>
              <a:t>to Data Science @Scale with </a:t>
            </a:r>
            <a:r>
              <a:rPr lang="en-US" sz="1600" dirty="0" smtClean="0">
                <a:solidFill>
                  <a:schemeClr val="accent4"/>
                </a:solidFill>
              </a:rPr>
              <a:t/>
            </a:r>
            <a:br>
              <a:rPr lang="en-US" sz="1600" dirty="0" smtClean="0">
                <a:solidFill>
                  <a:schemeClr val="accent4"/>
                </a:solidFill>
              </a:rPr>
            </a:br>
            <a:r>
              <a:rPr lang="en-US" sz="1600" dirty="0" smtClean="0">
                <a:solidFill>
                  <a:schemeClr val="accent4"/>
                </a:solidFill>
              </a:rPr>
              <a:t>Anaconda</a:t>
            </a:r>
            <a:r>
              <a:rPr lang="en-US" sz="1600" dirty="0">
                <a:solidFill>
                  <a:schemeClr val="accent4"/>
                </a:solidFill>
              </a:rPr>
              <a:t>, </a:t>
            </a:r>
            <a:r>
              <a:rPr lang="en-US" sz="1600" dirty="0" smtClean="0">
                <a:solidFill>
                  <a:schemeClr val="accent4"/>
                </a:solidFill>
              </a:rPr>
              <a:t>Spark </a:t>
            </a:r>
            <a:r>
              <a:rPr lang="en-US" sz="1600" dirty="0">
                <a:solidFill>
                  <a:schemeClr val="accent4"/>
                </a:solidFill>
              </a:rPr>
              <a:t>&amp; Distributed </a:t>
            </a:r>
            <a:r>
              <a:rPr lang="en-US" sz="1600" dirty="0" smtClean="0">
                <a:solidFill>
                  <a:schemeClr val="accent4"/>
                </a:solidFill>
              </a:rPr>
              <a:t>Processing</a:t>
            </a:r>
          </a:p>
          <a:p>
            <a:pPr marL="342900" indent="-342900">
              <a:buFont typeface="+mj-lt"/>
              <a:buAutoNum type="arabicPeriod"/>
            </a:pPr>
            <a:r>
              <a:rPr lang="en-US" sz="1600" dirty="0" smtClean="0">
                <a:solidFill>
                  <a:schemeClr val="accent4"/>
                </a:solidFill>
              </a:rPr>
              <a:t>Intro </a:t>
            </a:r>
            <a:r>
              <a:rPr lang="en-US" sz="1600" dirty="0">
                <a:solidFill>
                  <a:schemeClr val="accent4"/>
                </a:solidFill>
              </a:rPr>
              <a:t>to Developing Big Data Applications with Anaconda</a:t>
            </a:r>
          </a:p>
          <a:p>
            <a:pPr marL="342900" indent="-342900">
              <a:buFont typeface="+mj-lt"/>
              <a:buAutoNum type="arabicPeriod"/>
            </a:pPr>
            <a:r>
              <a:rPr lang="en-US" sz="1600" dirty="0" smtClean="0">
                <a:solidFill>
                  <a:schemeClr val="accent4"/>
                </a:solidFill>
              </a:rPr>
              <a:t>Machine </a:t>
            </a:r>
            <a:r>
              <a:rPr lang="en-US" sz="1600" dirty="0">
                <a:solidFill>
                  <a:schemeClr val="accent4"/>
                </a:solidFill>
              </a:rPr>
              <a:t>Learning &amp; Deep Learning with Anaconda</a:t>
            </a:r>
          </a:p>
          <a:p>
            <a:pPr marL="342900" indent="-342900">
              <a:buFont typeface="+mj-lt"/>
              <a:buAutoNum type="arabicPeriod"/>
            </a:pPr>
            <a:r>
              <a:rPr lang="en-US" sz="1600" dirty="0" smtClean="0">
                <a:solidFill>
                  <a:schemeClr val="accent4"/>
                </a:solidFill>
              </a:rPr>
              <a:t>Machine </a:t>
            </a:r>
            <a:r>
              <a:rPr lang="en-US" sz="1600" dirty="0">
                <a:solidFill>
                  <a:schemeClr val="accent4"/>
                </a:solidFill>
              </a:rPr>
              <a:t>Learning &amp; Deep Learning @Scale with Anaconda, </a:t>
            </a:r>
            <a:r>
              <a:rPr lang="en-US" sz="1600" dirty="0" smtClean="0">
                <a:solidFill>
                  <a:schemeClr val="accent4"/>
                </a:solidFill>
              </a:rPr>
              <a:t/>
            </a:r>
            <a:br>
              <a:rPr lang="en-US" sz="1600" dirty="0" smtClean="0">
                <a:solidFill>
                  <a:schemeClr val="accent4"/>
                </a:solidFill>
              </a:rPr>
            </a:br>
            <a:r>
              <a:rPr lang="en-US" sz="1600" dirty="0" smtClean="0">
                <a:solidFill>
                  <a:schemeClr val="accent4"/>
                </a:solidFill>
              </a:rPr>
              <a:t>Spark </a:t>
            </a:r>
            <a:r>
              <a:rPr lang="en-US" sz="1600" dirty="0">
                <a:solidFill>
                  <a:schemeClr val="accent4"/>
                </a:solidFill>
              </a:rPr>
              <a:t>&amp; Distributed </a:t>
            </a:r>
            <a:r>
              <a:rPr lang="en-US" sz="1600" dirty="0" smtClean="0">
                <a:solidFill>
                  <a:schemeClr val="accent4"/>
                </a:solidFill>
              </a:rPr>
              <a:t>Processing</a:t>
            </a:r>
            <a:endParaRPr lang="en-US" sz="1600" dirty="0">
              <a:solidFill>
                <a:schemeClr val="accent4"/>
              </a:solidFill>
            </a:endParaRPr>
          </a:p>
        </p:txBody>
      </p:sp>
      <p:sp>
        <p:nvSpPr>
          <p:cNvPr id="4" name="Right Triangle 3"/>
          <p:cNvSpPr/>
          <p:nvPr/>
        </p:nvSpPr>
        <p:spPr>
          <a:xfrm rot="21244275">
            <a:off x="316887" y="251820"/>
            <a:ext cx="9007083" cy="4000787"/>
          </a:xfrm>
          <a:prstGeom prst="rtTriangle">
            <a:avLst/>
          </a:prstGeom>
          <a:noFill/>
          <a:ln>
            <a:solidFill>
              <a:srgbClr val="E572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Triangle 13"/>
          <p:cNvSpPr/>
          <p:nvPr/>
        </p:nvSpPr>
        <p:spPr>
          <a:xfrm rot="7711341">
            <a:off x="7865402" y="2415871"/>
            <a:ext cx="2000622" cy="888641"/>
          </a:xfrm>
          <a:prstGeom prst="rtTriangle">
            <a:avLst/>
          </a:prstGeom>
          <a:noFill/>
          <a:ln>
            <a:solidFill>
              <a:srgbClr val="E572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Triangle 15"/>
          <p:cNvSpPr/>
          <p:nvPr/>
        </p:nvSpPr>
        <p:spPr>
          <a:xfrm rot="3562165">
            <a:off x="4101931" y="1661230"/>
            <a:ext cx="1111818" cy="888641"/>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ight Triangle 16"/>
          <p:cNvSpPr/>
          <p:nvPr/>
        </p:nvSpPr>
        <p:spPr>
          <a:xfrm rot="20884646">
            <a:off x="7241006" y="3749262"/>
            <a:ext cx="788223" cy="630002"/>
          </a:xfrm>
          <a:prstGeom prst="rtTriangle">
            <a:avLst/>
          </a:prstGeom>
          <a:solidFill>
            <a:srgbClr val="E57200"/>
          </a:solidFill>
          <a:ln>
            <a:solidFill>
              <a:srgbClr val="E572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ight Triangle 18"/>
          <p:cNvSpPr/>
          <p:nvPr/>
        </p:nvSpPr>
        <p:spPr>
          <a:xfrm rot="4021627">
            <a:off x="6078956" y="922129"/>
            <a:ext cx="788223" cy="630002"/>
          </a:xfrm>
          <a:prstGeom prst="rtTriangle">
            <a:avLst/>
          </a:prstGeom>
          <a:noFill/>
          <a:ln>
            <a:solidFill>
              <a:srgbClr val="E572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Triangle 19"/>
          <p:cNvSpPr/>
          <p:nvPr/>
        </p:nvSpPr>
        <p:spPr>
          <a:xfrm rot="13136353">
            <a:off x="6384994" y="1706375"/>
            <a:ext cx="1153070" cy="630002"/>
          </a:xfrm>
          <a:prstGeom prst="rtTriangle">
            <a:avLst/>
          </a:prstGeom>
          <a:noFill/>
          <a:ln>
            <a:solidFill>
              <a:srgbClr val="E572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Triangle 20"/>
          <p:cNvSpPr/>
          <p:nvPr/>
        </p:nvSpPr>
        <p:spPr>
          <a:xfrm rot="7018824">
            <a:off x="-259762" y="3644759"/>
            <a:ext cx="788223" cy="630002"/>
          </a:xfrm>
          <a:prstGeom prst="rtTriangle">
            <a:avLst/>
          </a:prstGeom>
          <a:noFill/>
          <a:ln>
            <a:solidFill>
              <a:srgbClr val="E572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p:cNvGrpSpPr/>
          <p:nvPr/>
        </p:nvGrpSpPr>
        <p:grpSpPr>
          <a:xfrm>
            <a:off x="537457" y="1109533"/>
            <a:ext cx="1307670" cy="1041994"/>
            <a:chOff x="3807083" y="1173921"/>
            <a:chExt cx="1574490" cy="1254605"/>
          </a:xfrm>
        </p:grpSpPr>
        <p:sp>
          <p:nvSpPr>
            <p:cNvPr id="26" name="TextBox 25"/>
            <p:cNvSpPr txBox="1"/>
            <p:nvPr/>
          </p:nvSpPr>
          <p:spPr>
            <a:xfrm>
              <a:off x="3807083" y="2151526"/>
              <a:ext cx="1574490" cy="277000"/>
            </a:xfrm>
            <a:prstGeom prst="rect">
              <a:avLst/>
            </a:prstGeom>
            <a:noFill/>
          </p:spPr>
          <p:txBody>
            <a:bodyPr wrap="square" rtlCol="0">
              <a:spAutoFit/>
            </a:bodyPr>
            <a:lstStyle/>
            <a:p>
              <a:pPr algn="ctr"/>
              <a:r>
                <a:rPr lang="en-US" sz="1200" b="1" dirty="0" smtClean="0">
                  <a:solidFill>
                    <a:schemeClr val="accent4"/>
                  </a:solidFill>
                  <a:latin typeface="Arial" charset="0"/>
                  <a:ea typeface="Arial" charset="0"/>
                  <a:cs typeface="Arial" charset="0"/>
                </a:rPr>
                <a:t>Data Scientist</a:t>
              </a:r>
              <a:endParaRPr lang="en-US" sz="1200" b="1" dirty="0">
                <a:solidFill>
                  <a:schemeClr val="accent4"/>
                </a:solidFill>
                <a:latin typeface="Arial" charset="0"/>
                <a:ea typeface="Arial" charset="0"/>
                <a:cs typeface="Arial" charset="0"/>
              </a:endParaRPr>
            </a:p>
          </p:txBody>
        </p:sp>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1569" y="1173921"/>
              <a:ext cx="865518" cy="1012301"/>
            </a:xfrm>
            <a:prstGeom prst="rect">
              <a:avLst/>
            </a:prstGeom>
          </p:spPr>
        </p:pic>
      </p:grpSp>
    </p:spTree>
    <p:extLst>
      <p:ext uri="{BB962C8B-B14F-4D97-AF65-F5344CB8AC3E}">
        <p14:creationId xmlns:p14="http://schemas.microsoft.com/office/powerpoint/2010/main" val="22919718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2"/>
                </a:solidFill>
              </a:rPr>
              <a:t>Anaconda Learning Paths</a:t>
            </a:r>
            <a:endParaRPr lang="en-US" dirty="0"/>
          </a:p>
        </p:txBody>
      </p:sp>
      <p:sp>
        <p:nvSpPr>
          <p:cNvPr id="10" name="TextBox 9"/>
          <p:cNvSpPr txBox="1"/>
          <p:nvPr/>
        </p:nvSpPr>
        <p:spPr>
          <a:xfrm>
            <a:off x="724956" y="2854183"/>
            <a:ext cx="5955244" cy="830997"/>
          </a:xfrm>
          <a:prstGeom prst="rect">
            <a:avLst/>
          </a:prstGeom>
          <a:noFill/>
          <a:ln w="19050" cmpd="sng">
            <a:noFill/>
          </a:ln>
        </p:spPr>
        <p:txBody>
          <a:bodyPr wrap="square" rtlCol="0">
            <a:spAutoFit/>
          </a:bodyPr>
          <a:lstStyle/>
          <a:p>
            <a:pPr marL="342900" indent="-342900">
              <a:buFont typeface="+mj-lt"/>
              <a:buAutoNum type="arabicPeriod"/>
            </a:pPr>
            <a:r>
              <a:rPr lang="en-US" sz="1600" dirty="0" smtClean="0">
                <a:solidFill>
                  <a:srgbClr val="253746"/>
                </a:solidFill>
              </a:rPr>
              <a:t>Introduction </a:t>
            </a:r>
            <a:r>
              <a:rPr lang="en-US" sz="1600" dirty="0">
                <a:solidFill>
                  <a:srgbClr val="253746"/>
                </a:solidFill>
              </a:rPr>
              <a:t>to Self-Service </a:t>
            </a:r>
            <a:r>
              <a:rPr lang="en-US" sz="1600" dirty="0" smtClean="0">
                <a:solidFill>
                  <a:srgbClr val="253746"/>
                </a:solidFill>
              </a:rPr>
              <a:t>Data </a:t>
            </a:r>
            <a:br>
              <a:rPr lang="en-US" sz="1600" dirty="0" smtClean="0">
                <a:solidFill>
                  <a:srgbClr val="253746"/>
                </a:solidFill>
              </a:rPr>
            </a:br>
            <a:r>
              <a:rPr lang="en-US" sz="1600" dirty="0" smtClean="0">
                <a:solidFill>
                  <a:srgbClr val="253746"/>
                </a:solidFill>
              </a:rPr>
              <a:t>Science </a:t>
            </a:r>
            <a:r>
              <a:rPr lang="en-US" sz="1600" dirty="0">
                <a:solidFill>
                  <a:srgbClr val="253746"/>
                </a:solidFill>
              </a:rPr>
              <a:t>with </a:t>
            </a:r>
            <a:r>
              <a:rPr lang="en-US" sz="1600" dirty="0" smtClean="0">
                <a:solidFill>
                  <a:srgbClr val="253746"/>
                </a:solidFill>
              </a:rPr>
              <a:t>Anaconda</a:t>
            </a:r>
          </a:p>
          <a:p>
            <a:pPr marL="342900" indent="-342900">
              <a:buFont typeface="+mj-lt"/>
              <a:buAutoNum type="arabicPeriod"/>
            </a:pPr>
            <a:r>
              <a:rPr lang="en-US" sz="1600" dirty="0" smtClean="0">
                <a:solidFill>
                  <a:srgbClr val="253746"/>
                </a:solidFill>
              </a:rPr>
              <a:t>Advanced</a:t>
            </a:r>
            <a:r>
              <a:rPr lang="en-US" sz="1600" b="1" dirty="0" smtClean="0">
                <a:solidFill>
                  <a:srgbClr val="253746"/>
                </a:solidFill>
              </a:rPr>
              <a:t> </a:t>
            </a:r>
            <a:r>
              <a:rPr lang="en-US" sz="1600" dirty="0">
                <a:solidFill>
                  <a:srgbClr val="253746"/>
                </a:solidFill>
              </a:rPr>
              <a:t>Self-Service Data Science with </a:t>
            </a:r>
            <a:r>
              <a:rPr lang="en-US" sz="1600" dirty="0" smtClean="0">
                <a:solidFill>
                  <a:srgbClr val="253746"/>
                </a:solidFill>
              </a:rPr>
              <a:t>Anaconda</a:t>
            </a:r>
            <a:endParaRPr lang="en-US" sz="1600" dirty="0">
              <a:solidFill>
                <a:srgbClr val="253746"/>
              </a:solidFill>
            </a:endParaRPr>
          </a:p>
        </p:txBody>
      </p:sp>
      <p:sp>
        <p:nvSpPr>
          <p:cNvPr id="4" name="Right Triangle 3"/>
          <p:cNvSpPr/>
          <p:nvPr/>
        </p:nvSpPr>
        <p:spPr>
          <a:xfrm rot="21018887">
            <a:off x="490869" y="960672"/>
            <a:ext cx="6349693" cy="3104312"/>
          </a:xfrm>
          <a:prstGeom prst="rtTriangle">
            <a:avLst/>
          </a:prstGeom>
          <a:noFill/>
          <a:ln>
            <a:solidFill>
              <a:srgbClr val="BB203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Triangle 13"/>
          <p:cNvSpPr/>
          <p:nvPr/>
        </p:nvSpPr>
        <p:spPr>
          <a:xfrm rot="7711341">
            <a:off x="7865402" y="2415871"/>
            <a:ext cx="2000622" cy="888641"/>
          </a:xfrm>
          <a:prstGeom prst="rtTriangle">
            <a:avLst/>
          </a:prstGeom>
          <a:no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ight Triangle 16"/>
          <p:cNvSpPr/>
          <p:nvPr/>
        </p:nvSpPr>
        <p:spPr>
          <a:xfrm rot="20884646">
            <a:off x="6339634" y="3749261"/>
            <a:ext cx="788223" cy="630002"/>
          </a:xfrm>
          <a:prstGeom prst="rtTriangle">
            <a:avLst/>
          </a:prstGeom>
          <a:noFill/>
          <a:ln>
            <a:solidFill>
              <a:srgbClr val="BB203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ight Triangle 18"/>
          <p:cNvSpPr/>
          <p:nvPr/>
        </p:nvSpPr>
        <p:spPr>
          <a:xfrm rot="4021627">
            <a:off x="6966634" y="436332"/>
            <a:ext cx="788223" cy="630002"/>
          </a:xfrm>
          <a:prstGeom prst="rtTriangle">
            <a:avLst/>
          </a:prstGeom>
          <a:no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Triangle 19"/>
          <p:cNvSpPr/>
          <p:nvPr/>
        </p:nvSpPr>
        <p:spPr>
          <a:xfrm rot="13136353">
            <a:off x="7400993" y="623056"/>
            <a:ext cx="1153070" cy="630002"/>
          </a:xfrm>
          <a:prstGeom prst="rtTriangle">
            <a:avLst/>
          </a:prstGeom>
          <a:solidFill>
            <a:srgbClr val="605F9D"/>
          </a:solidFill>
          <a:ln>
            <a:solidFill>
              <a:srgbClr val="605F9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Triangle 20"/>
          <p:cNvSpPr/>
          <p:nvPr/>
        </p:nvSpPr>
        <p:spPr>
          <a:xfrm rot="7018824">
            <a:off x="522607" y="3946858"/>
            <a:ext cx="788223" cy="630002"/>
          </a:xfrm>
          <a:prstGeom prst="r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Triangle 21"/>
          <p:cNvSpPr/>
          <p:nvPr/>
        </p:nvSpPr>
        <p:spPr>
          <a:xfrm rot="271084" flipH="1" flipV="1">
            <a:off x="1773565" y="1205364"/>
            <a:ext cx="6909172" cy="3104312"/>
          </a:xfrm>
          <a:prstGeom prst="rtTriangle">
            <a:avLst/>
          </a:prstGeom>
          <a:no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5080643" y="1435101"/>
            <a:ext cx="3453225" cy="1323439"/>
          </a:xfrm>
          <a:prstGeom prst="rect">
            <a:avLst/>
          </a:prstGeom>
          <a:noFill/>
          <a:ln w="19050" cmpd="sng">
            <a:noFill/>
          </a:ln>
        </p:spPr>
        <p:txBody>
          <a:bodyPr wrap="square" rtlCol="0">
            <a:spAutoFit/>
          </a:bodyPr>
          <a:lstStyle/>
          <a:p>
            <a:pPr marL="342900" indent="-342900">
              <a:buFont typeface="+mj-lt"/>
              <a:buAutoNum type="arabicPeriod"/>
            </a:pPr>
            <a:r>
              <a:rPr lang="en-US" sz="1600" dirty="0">
                <a:solidFill>
                  <a:srgbClr val="253746"/>
                </a:solidFill>
              </a:rPr>
              <a:t>Intro to Deployment with Anaconda</a:t>
            </a:r>
          </a:p>
          <a:p>
            <a:pPr marL="342900" indent="-342900">
              <a:buFont typeface="+mj-lt"/>
              <a:buAutoNum type="arabicPeriod"/>
            </a:pPr>
            <a:r>
              <a:rPr lang="en-US" sz="1600" dirty="0">
                <a:solidFill>
                  <a:srgbClr val="253746"/>
                </a:solidFill>
              </a:rPr>
              <a:t>Intro to Administering </a:t>
            </a:r>
            <a:r>
              <a:rPr lang="en-US" sz="1600" dirty="0" smtClean="0">
                <a:solidFill>
                  <a:srgbClr val="253746"/>
                </a:solidFill>
              </a:rPr>
              <a:t>Anaconda</a:t>
            </a:r>
          </a:p>
          <a:p>
            <a:pPr marL="342900" indent="-342900">
              <a:buFont typeface="+mj-lt"/>
              <a:buAutoNum type="arabicPeriod"/>
            </a:pPr>
            <a:r>
              <a:rPr lang="en-US" sz="1600" dirty="0">
                <a:solidFill>
                  <a:srgbClr val="253746"/>
                </a:solidFill>
              </a:rPr>
              <a:t>Advanced Deployment with </a:t>
            </a:r>
            <a:r>
              <a:rPr lang="en-US" sz="1600" dirty="0" smtClean="0">
                <a:solidFill>
                  <a:srgbClr val="253746"/>
                </a:solidFill>
              </a:rPr>
              <a:t>Anaconda</a:t>
            </a:r>
            <a:endParaRPr lang="en-US" sz="1600" dirty="0">
              <a:solidFill>
                <a:srgbClr val="253746"/>
              </a:solidFill>
            </a:endParaRPr>
          </a:p>
        </p:txBody>
      </p:sp>
      <p:grpSp>
        <p:nvGrpSpPr>
          <p:cNvPr id="15" name="Group 14"/>
          <p:cNvGrpSpPr/>
          <p:nvPr/>
        </p:nvGrpSpPr>
        <p:grpSpPr>
          <a:xfrm>
            <a:off x="505712" y="1564781"/>
            <a:ext cx="1334919" cy="1063708"/>
            <a:chOff x="2727741" y="1173921"/>
            <a:chExt cx="1574490" cy="1254605"/>
          </a:xfrm>
        </p:grpSpPr>
        <p:sp>
          <p:nvSpPr>
            <p:cNvPr id="16" name="TextBox 15"/>
            <p:cNvSpPr txBox="1"/>
            <p:nvPr/>
          </p:nvSpPr>
          <p:spPr>
            <a:xfrm>
              <a:off x="2727741" y="2151527"/>
              <a:ext cx="1574490" cy="276999"/>
            </a:xfrm>
            <a:prstGeom prst="rect">
              <a:avLst/>
            </a:prstGeom>
            <a:noFill/>
          </p:spPr>
          <p:txBody>
            <a:bodyPr wrap="square" rtlCol="0">
              <a:spAutoFit/>
            </a:bodyPr>
            <a:lstStyle/>
            <a:p>
              <a:pPr algn="ctr"/>
              <a:r>
                <a:rPr lang="en-US" sz="1200" b="1" dirty="0" smtClean="0">
                  <a:solidFill>
                    <a:schemeClr val="accent4"/>
                  </a:solidFill>
                  <a:latin typeface="Arial" charset="0"/>
                  <a:ea typeface="Arial" charset="0"/>
                  <a:cs typeface="Arial" charset="0"/>
                </a:rPr>
                <a:t>Biz Analyst</a:t>
              </a:r>
              <a:endParaRPr lang="en-US" sz="1200" b="1" dirty="0">
                <a:solidFill>
                  <a:schemeClr val="accent4"/>
                </a:solidFill>
                <a:latin typeface="Arial" charset="0"/>
                <a:ea typeface="Arial" charset="0"/>
                <a:cs typeface="Arial" charset="0"/>
              </a:endParaRPr>
            </a:p>
          </p:txBody>
        </p: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2227" y="1173921"/>
              <a:ext cx="865518" cy="1012301"/>
            </a:xfrm>
            <a:prstGeom prst="rect">
              <a:avLst/>
            </a:prstGeom>
          </p:spPr>
        </p:pic>
      </p:grpSp>
      <p:grpSp>
        <p:nvGrpSpPr>
          <p:cNvPr id="28" name="Group 27"/>
          <p:cNvGrpSpPr/>
          <p:nvPr/>
        </p:nvGrpSpPr>
        <p:grpSpPr>
          <a:xfrm>
            <a:off x="3713366" y="1067758"/>
            <a:ext cx="1277203" cy="1017717"/>
            <a:chOff x="7275919" y="1173921"/>
            <a:chExt cx="1574490" cy="1254605"/>
          </a:xfrm>
        </p:grpSpPr>
        <p:sp>
          <p:nvSpPr>
            <p:cNvPr id="29" name="TextBox 28"/>
            <p:cNvSpPr txBox="1"/>
            <p:nvPr/>
          </p:nvSpPr>
          <p:spPr>
            <a:xfrm>
              <a:off x="7275919" y="2151527"/>
              <a:ext cx="1574490" cy="276999"/>
            </a:xfrm>
            <a:prstGeom prst="rect">
              <a:avLst/>
            </a:prstGeom>
            <a:noFill/>
          </p:spPr>
          <p:txBody>
            <a:bodyPr wrap="square" rtlCol="0">
              <a:spAutoFit/>
            </a:bodyPr>
            <a:lstStyle/>
            <a:p>
              <a:pPr algn="ctr"/>
              <a:r>
                <a:rPr lang="en-US" sz="1200" b="1" dirty="0" smtClean="0">
                  <a:solidFill>
                    <a:schemeClr val="accent4"/>
                  </a:solidFill>
                  <a:latin typeface="Arial" charset="0"/>
                  <a:ea typeface="Arial" charset="0"/>
                  <a:cs typeface="Arial" charset="0"/>
                </a:rPr>
                <a:t>DevOps</a:t>
              </a:r>
              <a:endParaRPr lang="en-US" sz="1200" b="1" dirty="0">
                <a:solidFill>
                  <a:schemeClr val="accent4"/>
                </a:solidFill>
                <a:latin typeface="Arial" charset="0"/>
                <a:ea typeface="Arial" charset="0"/>
                <a:cs typeface="Arial" charset="0"/>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8632" y="1173921"/>
              <a:ext cx="809065" cy="946274"/>
            </a:xfrm>
            <a:prstGeom prst="rect">
              <a:avLst/>
            </a:prstGeom>
          </p:spPr>
        </p:pic>
      </p:grpSp>
    </p:spTree>
    <p:extLst>
      <p:ext uri="{BB962C8B-B14F-4D97-AF65-F5344CB8AC3E}">
        <p14:creationId xmlns:p14="http://schemas.microsoft.com/office/powerpoint/2010/main" val="1608761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20" grpId="0" animBg="1"/>
      <p:bldP spid="22" grpId="0" animBg="1"/>
      <p:bldP spid="2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2"/>
                </a:solidFill>
              </a:rPr>
              <a:t>Anaconda Learning Paths</a:t>
            </a:r>
            <a:endParaRPr lang="en-US" dirty="0"/>
          </a:p>
        </p:txBody>
      </p:sp>
      <p:sp>
        <p:nvSpPr>
          <p:cNvPr id="4" name="Right Triangle 3"/>
          <p:cNvSpPr/>
          <p:nvPr/>
        </p:nvSpPr>
        <p:spPr>
          <a:xfrm>
            <a:off x="225372" y="1349579"/>
            <a:ext cx="5017200" cy="3104312"/>
          </a:xfrm>
          <a:prstGeom prst="rtTriangle">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ight Triangle 18"/>
          <p:cNvSpPr/>
          <p:nvPr/>
        </p:nvSpPr>
        <p:spPr>
          <a:xfrm rot="4021627">
            <a:off x="7559300" y="3776184"/>
            <a:ext cx="788223" cy="630002"/>
          </a:xfrm>
          <a:prstGeom prst="rtTriangl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Triangle 19"/>
          <p:cNvSpPr/>
          <p:nvPr/>
        </p:nvSpPr>
        <p:spPr>
          <a:xfrm rot="13136353">
            <a:off x="7697327" y="2942924"/>
            <a:ext cx="1153070" cy="630002"/>
          </a:xfrm>
          <a:prstGeom prst="rtTriangle">
            <a:avLst/>
          </a:prstGeom>
          <a:no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Triangle 20"/>
          <p:cNvSpPr/>
          <p:nvPr/>
        </p:nvSpPr>
        <p:spPr>
          <a:xfrm rot="7018824">
            <a:off x="1745296" y="1841434"/>
            <a:ext cx="788223" cy="630002"/>
          </a:xfrm>
          <a:prstGeom prst="rtTriangle">
            <a:avLst/>
          </a:prstGeom>
          <a:solidFill>
            <a:srgbClr val="E57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Triangle 21"/>
          <p:cNvSpPr/>
          <p:nvPr/>
        </p:nvSpPr>
        <p:spPr>
          <a:xfrm rot="21328916" flipV="1">
            <a:off x="4299609" y="860923"/>
            <a:ext cx="6686624" cy="4811566"/>
          </a:xfrm>
          <a:prstGeom prst="rtTriangle">
            <a:avLst/>
          </a:prstGeom>
          <a:no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384325" y="3133666"/>
            <a:ext cx="3427969" cy="1077218"/>
          </a:xfrm>
          <a:prstGeom prst="rect">
            <a:avLst/>
          </a:prstGeom>
          <a:noFill/>
          <a:ln w="19050" cmpd="sng">
            <a:noFill/>
          </a:ln>
        </p:spPr>
        <p:txBody>
          <a:bodyPr wrap="square" rtlCol="0">
            <a:spAutoFit/>
          </a:bodyPr>
          <a:lstStyle/>
          <a:p>
            <a:pPr marL="342900" indent="-342900">
              <a:buFont typeface="+mj-lt"/>
              <a:buAutoNum type="arabicPeriod"/>
            </a:pPr>
            <a:r>
              <a:rPr lang="en-US" sz="1600" dirty="0">
                <a:solidFill>
                  <a:srgbClr val="253746"/>
                </a:solidFill>
              </a:rPr>
              <a:t>Introduction to Data Engineering with </a:t>
            </a:r>
            <a:r>
              <a:rPr lang="en-US" sz="1600" dirty="0" smtClean="0">
                <a:solidFill>
                  <a:srgbClr val="253746"/>
                </a:solidFill>
              </a:rPr>
              <a:t>Anaconda</a:t>
            </a:r>
          </a:p>
          <a:p>
            <a:pPr marL="342900" indent="-342900">
              <a:buFont typeface="+mj-lt"/>
              <a:buAutoNum type="arabicPeriod"/>
            </a:pPr>
            <a:r>
              <a:rPr lang="en-US" sz="1600" dirty="0">
                <a:solidFill>
                  <a:srgbClr val="253746"/>
                </a:solidFill>
              </a:rPr>
              <a:t>Advanced Data Engineering with Anaconda</a:t>
            </a:r>
          </a:p>
        </p:txBody>
      </p:sp>
      <p:sp>
        <p:nvSpPr>
          <p:cNvPr id="25" name="TextBox 24"/>
          <p:cNvSpPr txBox="1"/>
          <p:nvPr/>
        </p:nvSpPr>
        <p:spPr>
          <a:xfrm>
            <a:off x="4352888" y="1363951"/>
            <a:ext cx="3274560" cy="2308324"/>
          </a:xfrm>
          <a:prstGeom prst="rect">
            <a:avLst/>
          </a:prstGeom>
          <a:noFill/>
          <a:ln w="19050" cmpd="sng">
            <a:noFill/>
          </a:ln>
        </p:spPr>
        <p:txBody>
          <a:bodyPr wrap="square" rtlCol="0">
            <a:spAutoFit/>
          </a:bodyPr>
          <a:lstStyle/>
          <a:p>
            <a:pPr marL="342900" indent="-342900">
              <a:buFont typeface="+mj-lt"/>
              <a:buAutoNum type="arabicPeriod"/>
            </a:pPr>
            <a:r>
              <a:rPr lang="en-US" sz="1600" dirty="0" smtClean="0">
                <a:solidFill>
                  <a:srgbClr val="253746"/>
                </a:solidFill>
              </a:rPr>
              <a:t>Intro </a:t>
            </a:r>
            <a:r>
              <a:rPr lang="en-US" sz="1600" dirty="0">
                <a:solidFill>
                  <a:srgbClr val="253746"/>
                </a:solidFill>
              </a:rPr>
              <a:t>to Data Science @ Scale with Anaconda, Spark &amp; Distributed Processing</a:t>
            </a:r>
          </a:p>
          <a:p>
            <a:pPr marL="342900" indent="-342900">
              <a:buFont typeface="+mj-lt"/>
              <a:buAutoNum type="arabicPeriod"/>
            </a:pPr>
            <a:r>
              <a:rPr lang="en-US" sz="1600" dirty="0" smtClean="0">
                <a:solidFill>
                  <a:srgbClr val="253746"/>
                </a:solidFill>
              </a:rPr>
              <a:t>Intro </a:t>
            </a:r>
            <a:r>
              <a:rPr lang="en-US" sz="1600" dirty="0">
                <a:solidFill>
                  <a:srgbClr val="253746"/>
                </a:solidFill>
              </a:rPr>
              <a:t>to Developing Big Data Applications with </a:t>
            </a:r>
            <a:r>
              <a:rPr lang="en-US" sz="1600" dirty="0" smtClean="0">
                <a:solidFill>
                  <a:srgbClr val="253746"/>
                </a:solidFill>
              </a:rPr>
              <a:t>Anaconda</a:t>
            </a:r>
          </a:p>
          <a:p>
            <a:pPr marL="342900" indent="-342900">
              <a:buFont typeface="+mj-lt"/>
              <a:buAutoNum type="arabicPeriod"/>
            </a:pPr>
            <a:r>
              <a:rPr lang="en-US" sz="1600" dirty="0">
                <a:solidFill>
                  <a:srgbClr val="253746"/>
                </a:solidFill>
              </a:rPr>
              <a:t>Machine Learning &amp; Deep Learning @Scale with Anaconda, Spark &amp; Distributed </a:t>
            </a:r>
            <a:r>
              <a:rPr lang="en-US" sz="1600" dirty="0" smtClean="0">
                <a:solidFill>
                  <a:srgbClr val="253746"/>
                </a:solidFill>
              </a:rPr>
              <a:t>Processing</a:t>
            </a:r>
            <a:endParaRPr lang="en-US" sz="1600" dirty="0">
              <a:solidFill>
                <a:srgbClr val="253746"/>
              </a:solidFill>
            </a:endParaRPr>
          </a:p>
        </p:txBody>
      </p:sp>
      <p:sp>
        <p:nvSpPr>
          <p:cNvPr id="26" name="Right Triangle 25"/>
          <p:cNvSpPr/>
          <p:nvPr/>
        </p:nvSpPr>
        <p:spPr>
          <a:xfrm rot="13136353">
            <a:off x="3235759" y="3062221"/>
            <a:ext cx="1153070" cy="630002"/>
          </a:xfrm>
          <a:prstGeom prst="rtTriangle">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p:cNvGrpSpPr/>
          <p:nvPr/>
        </p:nvGrpSpPr>
        <p:grpSpPr>
          <a:xfrm>
            <a:off x="211719" y="1883038"/>
            <a:ext cx="1264533" cy="1007621"/>
            <a:chOff x="6232371" y="1173921"/>
            <a:chExt cx="1574490" cy="1254605"/>
          </a:xfrm>
        </p:grpSpPr>
        <p:sp>
          <p:nvSpPr>
            <p:cNvPr id="14" name="TextBox 13"/>
            <p:cNvSpPr txBox="1"/>
            <p:nvPr/>
          </p:nvSpPr>
          <p:spPr>
            <a:xfrm>
              <a:off x="6232371" y="2151527"/>
              <a:ext cx="1574490" cy="276999"/>
            </a:xfrm>
            <a:prstGeom prst="rect">
              <a:avLst/>
            </a:prstGeom>
            <a:noFill/>
          </p:spPr>
          <p:txBody>
            <a:bodyPr wrap="square" rtlCol="0">
              <a:spAutoFit/>
            </a:bodyPr>
            <a:lstStyle/>
            <a:p>
              <a:pPr algn="ctr"/>
              <a:r>
                <a:rPr lang="en-US" sz="1200" b="1" dirty="0" smtClean="0">
                  <a:solidFill>
                    <a:schemeClr val="accent4"/>
                  </a:solidFill>
                  <a:latin typeface="Arial" charset="0"/>
                  <a:ea typeface="Arial" charset="0"/>
                  <a:cs typeface="Arial" charset="0"/>
                </a:rPr>
                <a:t>Data Engineer</a:t>
              </a:r>
              <a:endParaRPr lang="en-US" sz="1200" b="1" dirty="0">
                <a:solidFill>
                  <a:schemeClr val="accent4"/>
                </a:solidFill>
                <a:latin typeface="Arial" charset="0"/>
                <a:ea typeface="Arial" charset="0"/>
                <a:cs typeface="Arial" charset="0"/>
              </a:endParaRPr>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4162" y="1173921"/>
              <a:ext cx="870908" cy="1018607"/>
            </a:xfrm>
            <a:prstGeom prst="rect">
              <a:avLst/>
            </a:prstGeom>
          </p:spPr>
        </p:pic>
      </p:grpSp>
      <p:grpSp>
        <p:nvGrpSpPr>
          <p:cNvPr id="23" name="Group 22"/>
          <p:cNvGrpSpPr/>
          <p:nvPr/>
        </p:nvGrpSpPr>
        <p:grpSpPr>
          <a:xfrm>
            <a:off x="7483126" y="946753"/>
            <a:ext cx="1372434" cy="1093600"/>
            <a:chOff x="5067845" y="1173921"/>
            <a:chExt cx="1574490" cy="1254605"/>
          </a:xfrm>
        </p:grpSpPr>
        <p:sp>
          <p:nvSpPr>
            <p:cNvPr id="24" name="TextBox 23"/>
            <p:cNvSpPr txBox="1"/>
            <p:nvPr/>
          </p:nvSpPr>
          <p:spPr>
            <a:xfrm>
              <a:off x="5067845" y="2151527"/>
              <a:ext cx="1574490" cy="276999"/>
            </a:xfrm>
            <a:prstGeom prst="rect">
              <a:avLst/>
            </a:prstGeom>
            <a:noFill/>
          </p:spPr>
          <p:txBody>
            <a:bodyPr wrap="square" rtlCol="0">
              <a:spAutoFit/>
            </a:bodyPr>
            <a:lstStyle/>
            <a:p>
              <a:pPr algn="ctr"/>
              <a:r>
                <a:rPr lang="en-US" sz="1200" b="1" dirty="0" smtClean="0">
                  <a:solidFill>
                    <a:schemeClr val="accent4"/>
                  </a:solidFill>
                  <a:latin typeface="Arial" charset="0"/>
                  <a:ea typeface="Arial" charset="0"/>
                  <a:cs typeface="Arial" charset="0"/>
                </a:rPr>
                <a:t>Developer</a:t>
              </a:r>
              <a:endParaRPr lang="en-US" sz="1200" b="1" dirty="0">
                <a:solidFill>
                  <a:schemeClr val="accent4"/>
                </a:solidFill>
                <a:latin typeface="Arial" charset="0"/>
                <a:ea typeface="Arial" charset="0"/>
                <a:cs typeface="Arial" charset="0"/>
              </a:endParaRPr>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0558" y="1173921"/>
              <a:ext cx="809065" cy="946274"/>
            </a:xfrm>
            <a:prstGeom prst="rect">
              <a:avLst/>
            </a:prstGeom>
          </p:spPr>
        </p:pic>
      </p:grpSp>
    </p:spTree>
    <p:extLst>
      <p:ext uri="{BB962C8B-B14F-4D97-AF65-F5344CB8AC3E}">
        <p14:creationId xmlns:p14="http://schemas.microsoft.com/office/powerpoint/2010/main" val="2599774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2" grpId="0" animBg="1"/>
      <p:bldP spid="2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hart-12.png"/>
          <p:cNvPicPr>
            <a:picLocks noGrp="1" noChangeAspect="1"/>
          </p:cNvPicPr>
          <p:nvPr>
            <p:ph idx="1"/>
          </p:nvPr>
        </p:nvPicPr>
        <p:blipFill>
          <a:blip r:embed="rId2">
            <a:extLst>
              <a:ext uri="{28A0092B-C50C-407E-A947-70E740481C1C}">
                <a14:useLocalDpi xmlns:a14="http://schemas.microsoft.com/office/drawing/2010/main" val="0"/>
              </a:ext>
            </a:extLst>
          </a:blip>
          <a:srcRect l="-2047" r="-2047"/>
          <a:stretch>
            <a:fillRect/>
          </a:stretch>
        </p:blipFill>
        <p:spPr>
          <a:xfrm>
            <a:off x="457199" y="968131"/>
            <a:ext cx="8513618" cy="3233538"/>
          </a:xfrm>
        </p:spPr>
      </p:pic>
      <p:sp>
        <p:nvSpPr>
          <p:cNvPr id="2" name="Title 1"/>
          <p:cNvSpPr>
            <a:spLocks noGrp="1"/>
          </p:cNvSpPr>
          <p:nvPr>
            <p:ph type="title"/>
          </p:nvPr>
        </p:nvSpPr>
        <p:spPr/>
        <p:txBody>
          <a:bodyPr>
            <a:normAutofit/>
          </a:bodyPr>
          <a:lstStyle/>
          <a:p>
            <a:r>
              <a:rPr lang="en-US" dirty="0">
                <a:solidFill>
                  <a:schemeClr val="accent2"/>
                </a:solidFill>
              </a:rPr>
              <a:t>Anaconda Architectures</a:t>
            </a:r>
            <a:endParaRPr lang="en-US" dirty="0"/>
          </a:p>
        </p:txBody>
      </p:sp>
      <p:sp>
        <p:nvSpPr>
          <p:cNvPr id="116" name="TextBox 115"/>
          <p:cNvSpPr txBox="1"/>
          <p:nvPr/>
        </p:nvSpPr>
        <p:spPr>
          <a:xfrm>
            <a:off x="539749" y="4291224"/>
            <a:ext cx="2491057" cy="338554"/>
          </a:xfrm>
          <a:prstGeom prst="rect">
            <a:avLst/>
          </a:prstGeom>
          <a:noFill/>
        </p:spPr>
        <p:txBody>
          <a:bodyPr wrap="square" rtlCol="0">
            <a:spAutoFit/>
          </a:bodyPr>
          <a:lstStyle/>
          <a:p>
            <a:pPr algn="ctr"/>
            <a:r>
              <a:rPr lang="en-US" sz="1600" dirty="0" smtClean="0">
                <a:solidFill>
                  <a:srgbClr val="253746"/>
                </a:solidFill>
              </a:rPr>
              <a:t>ON-PREMISE</a:t>
            </a:r>
            <a:endParaRPr lang="en-US" sz="1600" dirty="0">
              <a:solidFill>
                <a:srgbClr val="253746"/>
              </a:solidFill>
            </a:endParaRPr>
          </a:p>
        </p:txBody>
      </p:sp>
      <p:sp>
        <p:nvSpPr>
          <p:cNvPr id="123" name="TextBox 122"/>
          <p:cNvSpPr txBox="1"/>
          <p:nvPr/>
        </p:nvSpPr>
        <p:spPr>
          <a:xfrm>
            <a:off x="3289299" y="4291224"/>
            <a:ext cx="2491057" cy="338554"/>
          </a:xfrm>
          <a:prstGeom prst="rect">
            <a:avLst/>
          </a:prstGeom>
          <a:noFill/>
        </p:spPr>
        <p:txBody>
          <a:bodyPr wrap="square" rtlCol="0">
            <a:spAutoFit/>
          </a:bodyPr>
          <a:lstStyle/>
          <a:p>
            <a:pPr algn="ctr"/>
            <a:r>
              <a:rPr lang="en-US" sz="1600" dirty="0" smtClean="0">
                <a:solidFill>
                  <a:srgbClr val="253746"/>
                </a:solidFill>
              </a:rPr>
              <a:t>PRIVATE CLOUD</a:t>
            </a:r>
            <a:endParaRPr lang="en-US" sz="1600" dirty="0">
              <a:solidFill>
                <a:srgbClr val="253746"/>
              </a:solidFill>
            </a:endParaRPr>
          </a:p>
        </p:txBody>
      </p:sp>
      <p:sp>
        <p:nvSpPr>
          <p:cNvPr id="124" name="TextBox 123"/>
          <p:cNvSpPr txBox="1"/>
          <p:nvPr/>
        </p:nvSpPr>
        <p:spPr>
          <a:xfrm>
            <a:off x="5975349" y="4291224"/>
            <a:ext cx="2491057" cy="338554"/>
          </a:xfrm>
          <a:prstGeom prst="rect">
            <a:avLst/>
          </a:prstGeom>
          <a:noFill/>
        </p:spPr>
        <p:txBody>
          <a:bodyPr wrap="square" rtlCol="0">
            <a:spAutoFit/>
          </a:bodyPr>
          <a:lstStyle/>
          <a:p>
            <a:pPr algn="ctr"/>
            <a:r>
              <a:rPr lang="en-US" sz="1600" dirty="0" smtClean="0">
                <a:solidFill>
                  <a:srgbClr val="253746"/>
                </a:solidFill>
              </a:rPr>
              <a:t>ANACONDA CLOUD</a:t>
            </a:r>
            <a:endParaRPr lang="en-US" sz="1600" dirty="0">
              <a:solidFill>
                <a:srgbClr val="253746"/>
              </a:solidFill>
            </a:endParaRPr>
          </a:p>
        </p:txBody>
      </p:sp>
    </p:spTree>
    <p:extLst>
      <p:ext uri="{BB962C8B-B14F-4D97-AF65-F5344CB8AC3E}">
        <p14:creationId xmlns:p14="http://schemas.microsoft.com/office/powerpoint/2010/main" val="10029446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Anaconda Subscription</a:t>
            </a:r>
            <a:endParaRPr lang="en-US" dirty="0"/>
          </a:p>
        </p:txBody>
      </p:sp>
      <p:sp>
        <p:nvSpPr>
          <p:cNvPr id="3" name="Text Placeholder 2"/>
          <p:cNvSpPr>
            <a:spLocks noGrp="1"/>
          </p:cNvSpPr>
          <p:nvPr>
            <p:ph type="body" idx="1"/>
          </p:nvPr>
        </p:nvSpPr>
        <p:spPr/>
        <p:txBody>
          <a:bodyPr/>
          <a:lstStyle/>
          <a:p>
            <a:r>
              <a:rPr lang="en-US" dirty="0" smtClean="0"/>
              <a:t>Overview of </a:t>
            </a:r>
            <a:endParaRPr lang="en-US" dirty="0"/>
          </a:p>
        </p:txBody>
      </p:sp>
    </p:spTree>
    <p:extLst>
      <p:ext uri="{BB962C8B-B14F-4D97-AF65-F5344CB8AC3E}">
        <p14:creationId xmlns:p14="http://schemas.microsoft.com/office/powerpoint/2010/main" val="128600340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Rectangle 139"/>
          <p:cNvSpPr/>
          <p:nvPr/>
        </p:nvSpPr>
        <p:spPr>
          <a:xfrm>
            <a:off x="6146294" y="1469474"/>
            <a:ext cx="1433874" cy="716708"/>
          </a:xfrm>
          <a:prstGeom prst="rect">
            <a:avLst/>
          </a:prstGeom>
          <a:solidFill>
            <a:schemeClr val="accent2"/>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Rectangle 121"/>
          <p:cNvSpPr/>
          <p:nvPr/>
        </p:nvSpPr>
        <p:spPr>
          <a:xfrm>
            <a:off x="3151597" y="2608223"/>
            <a:ext cx="2764913" cy="422787"/>
          </a:xfrm>
          <a:prstGeom prst="rect">
            <a:avLst/>
          </a:prstGeom>
          <a:solidFill>
            <a:schemeClr val="accent2"/>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Rectangle 122"/>
          <p:cNvSpPr/>
          <p:nvPr/>
        </p:nvSpPr>
        <p:spPr>
          <a:xfrm>
            <a:off x="3151597" y="2189133"/>
            <a:ext cx="2764913" cy="422787"/>
          </a:xfrm>
          <a:prstGeom prst="rect">
            <a:avLst/>
          </a:prstGeom>
          <a:solidFill>
            <a:schemeClr val="accent2"/>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TextBox 131"/>
          <p:cNvSpPr txBox="1"/>
          <p:nvPr/>
        </p:nvSpPr>
        <p:spPr>
          <a:xfrm>
            <a:off x="6161503" y="1494232"/>
            <a:ext cx="1291349" cy="691949"/>
          </a:xfrm>
          <a:prstGeom prst="rect">
            <a:avLst/>
          </a:prstGeom>
          <a:noFill/>
          <a:ln>
            <a:noFill/>
          </a:ln>
        </p:spPr>
        <p:txBody>
          <a:bodyPr wrap="square" rtlCol="0" anchor="t">
            <a:noAutofit/>
          </a:bodyPr>
          <a:lstStyle/>
          <a:p>
            <a:pPr>
              <a:lnSpc>
                <a:spcPts val="1620"/>
              </a:lnSpc>
            </a:pPr>
            <a:r>
              <a:rPr lang="en-US" sz="1200" b="1" dirty="0" smtClean="0">
                <a:solidFill>
                  <a:schemeClr val="bg1"/>
                </a:solidFill>
              </a:rPr>
              <a:t>ANACONDA</a:t>
            </a:r>
            <a:r>
              <a:rPr lang="en-US" sz="1200" dirty="0" smtClean="0">
                <a:solidFill>
                  <a:schemeClr val="bg1"/>
                </a:solidFill>
              </a:rPr>
              <a:t> ENTERPRISE NOTEBOOKS</a:t>
            </a:r>
            <a:endParaRPr lang="en-US" sz="1200" dirty="0">
              <a:solidFill>
                <a:schemeClr val="bg1"/>
              </a:solidFill>
            </a:endParaRPr>
          </a:p>
        </p:txBody>
      </p:sp>
      <p:sp>
        <p:nvSpPr>
          <p:cNvPr id="136" name="Rectangle 135"/>
          <p:cNvSpPr/>
          <p:nvPr/>
        </p:nvSpPr>
        <p:spPr>
          <a:xfrm>
            <a:off x="6146294" y="969348"/>
            <a:ext cx="1427727" cy="501766"/>
          </a:xfrm>
          <a:prstGeom prst="rect">
            <a:avLst/>
          </a:prstGeom>
          <a:solidFill>
            <a:schemeClr val="accent2"/>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Rectangle 137"/>
          <p:cNvSpPr/>
          <p:nvPr/>
        </p:nvSpPr>
        <p:spPr>
          <a:xfrm>
            <a:off x="6146294" y="2608223"/>
            <a:ext cx="2764913" cy="422787"/>
          </a:xfrm>
          <a:prstGeom prst="rect">
            <a:avLst/>
          </a:prstGeom>
          <a:solidFill>
            <a:schemeClr val="accent2"/>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Rectangle 138"/>
          <p:cNvSpPr/>
          <p:nvPr/>
        </p:nvSpPr>
        <p:spPr>
          <a:xfrm>
            <a:off x="6146294" y="2189133"/>
            <a:ext cx="2764913" cy="422787"/>
          </a:xfrm>
          <a:prstGeom prst="rect">
            <a:avLst/>
          </a:prstGeom>
          <a:solidFill>
            <a:schemeClr val="accent2"/>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ectangle 140"/>
          <p:cNvSpPr/>
          <p:nvPr/>
        </p:nvSpPr>
        <p:spPr>
          <a:xfrm>
            <a:off x="7580169" y="1469474"/>
            <a:ext cx="1331038" cy="716708"/>
          </a:xfrm>
          <a:prstGeom prst="rect">
            <a:avLst/>
          </a:prstGeom>
          <a:solidFill>
            <a:schemeClr val="accent2"/>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Rectangle 134"/>
          <p:cNvSpPr/>
          <p:nvPr/>
        </p:nvSpPr>
        <p:spPr>
          <a:xfrm>
            <a:off x="6146294" y="3034445"/>
            <a:ext cx="2764913" cy="1044160"/>
          </a:xfrm>
          <a:prstGeom prst="rect">
            <a:avLst/>
          </a:prstGeom>
          <a:solidFill>
            <a:schemeClr val="accent2"/>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ectangle 118"/>
          <p:cNvSpPr/>
          <p:nvPr/>
        </p:nvSpPr>
        <p:spPr>
          <a:xfrm>
            <a:off x="3151597" y="3034445"/>
            <a:ext cx="2764913" cy="1044160"/>
          </a:xfrm>
          <a:prstGeom prst="rect">
            <a:avLst/>
          </a:prstGeom>
          <a:solidFill>
            <a:schemeClr val="accent2"/>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Rectangle 142"/>
          <p:cNvSpPr/>
          <p:nvPr/>
        </p:nvSpPr>
        <p:spPr>
          <a:xfrm>
            <a:off x="6241132" y="3539780"/>
            <a:ext cx="2587531" cy="422787"/>
          </a:xfrm>
          <a:prstGeom prst="rect">
            <a:avLst/>
          </a:prstGeom>
          <a:solidFill>
            <a:schemeClr val="accent2"/>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Rectangle 126"/>
          <p:cNvSpPr/>
          <p:nvPr/>
        </p:nvSpPr>
        <p:spPr>
          <a:xfrm>
            <a:off x="3246435" y="3539780"/>
            <a:ext cx="2587531" cy="422787"/>
          </a:xfrm>
          <a:prstGeom prst="rect">
            <a:avLst/>
          </a:prstGeom>
          <a:solidFill>
            <a:schemeClr val="accent2"/>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p:cNvSpPr/>
          <p:nvPr/>
        </p:nvSpPr>
        <p:spPr>
          <a:xfrm>
            <a:off x="322616" y="3539780"/>
            <a:ext cx="2587531" cy="422787"/>
          </a:xfrm>
          <a:prstGeom prst="rect">
            <a:avLst/>
          </a:prstGeom>
          <a:solidFill>
            <a:schemeClr val="accent2"/>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242987" y="3060572"/>
            <a:ext cx="2476093" cy="393080"/>
          </a:xfrm>
          <a:prstGeom prst="rect">
            <a:avLst/>
          </a:prstGeom>
          <a:noFill/>
          <a:ln>
            <a:noFill/>
          </a:ln>
        </p:spPr>
        <p:txBody>
          <a:bodyPr wrap="square" rtlCol="0" anchor="ctr">
            <a:noAutofit/>
          </a:bodyPr>
          <a:lstStyle/>
          <a:p>
            <a:r>
              <a:rPr lang="en-US" sz="1200" b="1" dirty="0" smtClean="0">
                <a:solidFill>
                  <a:schemeClr val="tx2"/>
                </a:solidFill>
              </a:rPr>
              <a:t>ANACONDA</a:t>
            </a:r>
            <a:r>
              <a:rPr lang="en-US" sz="1200" dirty="0" smtClean="0">
                <a:solidFill>
                  <a:schemeClr val="tx2"/>
                </a:solidFill>
              </a:rPr>
              <a:t> REPOSITORY</a:t>
            </a:r>
            <a:endParaRPr lang="en-US" sz="1200" dirty="0">
              <a:solidFill>
                <a:schemeClr val="tx2"/>
              </a:solidFill>
            </a:endParaRPr>
          </a:p>
        </p:txBody>
      </p:sp>
      <p:sp>
        <p:nvSpPr>
          <p:cNvPr id="46" name="TextBox 45"/>
          <p:cNvSpPr txBox="1"/>
          <p:nvPr/>
        </p:nvSpPr>
        <p:spPr>
          <a:xfrm>
            <a:off x="242987" y="2619347"/>
            <a:ext cx="2476093" cy="393080"/>
          </a:xfrm>
          <a:prstGeom prst="rect">
            <a:avLst/>
          </a:prstGeom>
          <a:noFill/>
          <a:ln>
            <a:noFill/>
          </a:ln>
        </p:spPr>
        <p:txBody>
          <a:bodyPr wrap="square" rtlCol="0" anchor="ctr">
            <a:noAutofit/>
          </a:bodyPr>
          <a:lstStyle/>
          <a:p>
            <a:r>
              <a:rPr lang="en-US" sz="1200" b="1" dirty="0" smtClean="0">
                <a:solidFill>
                  <a:schemeClr val="tx2"/>
                </a:solidFill>
              </a:rPr>
              <a:t>ANACONDA</a:t>
            </a:r>
            <a:r>
              <a:rPr lang="en-US" sz="1200" dirty="0" smtClean="0">
                <a:solidFill>
                  <a:schemeClr val="tx2"/>
                </a:solidFill>
              </a:rPr>
              <a:t> ACCELERATE</a:t>
            </a:r>
            <a:endParaRPr lang="en-US" sz="1200" dirty="0">
              <a:solidFill>
                <a:schemeClr val="tx2"/>
              </a:solidFill>
            </a:endParaRPr>
          </a:p>
        </p:txBody>
      </p:sp>
      <p:sp>
        <p:nvSpPr>
          <p:cNvPr id="47" name="TextBox 46"/>
          <p:cNvSpPr txBox="1"/>
          <p:nvPr/>
        </p:nvSpPr>
        <p:spPr>
          <a:xfrm>
            <a:off x="242987" y="2181706"/>
            <a:ext cx="2476093" cy="393080"/>
          </a:xfrm>
          <a:prstGeom prst="rect">
            <a:avLst/>
          </a:prstGeom>
          <a:noFill/>
          <a:ln>
            <a:noFill/>
          </a:ln>
        </p:spPr>
        <p:txBody>
          <a:bodyPr wrap="square" rtlCol="0" anchor="ctr">
            <a:noAutofit/>
          </a:bodyPr>
          <a:lstStyle/>
          <a:p>
            <a:r>
              <a:rPr lang="en-US" sz="1200" b="1" dirty="0" smtClean="0">
                <a:solidFill>
                  <a:schemeClr val="tx2"/>
                </a:solidFill>
              </a:rPr>
              <a:t>ANACONDA</a:t>
            </a:r>
            <a:r>
              <a:rPr lang="en-US" sz="1200" dirty="0" smtClean="0">
                <a:solidFill>
                  <a:schemeClr val="tx2"/>
                </a:solidFill>
              </a:rPr>
              <a:t> SCALE</a:t>
            </a:r>
            <a:endParaRPr lang="en-US" sz="1200" dirty="0">
              <a:solidFill>
                <a:schemeClr val="tx2"/>
              </a:solidFill>
            </a:endParaRPr>
          </a:p>
        </p:txBody>
      </p:sp>
      <p:sp>
        <p:nvSpPr>
          <p:cNvPr id="48" name="TextBox 47"/>
          <p:cNvSpPr txBox="1"/>
          <p:nvPr/>
        </p:nvSpPr>
        <p:spPr>
          <a:xfrm>
            <a:off x="242987" y="1494232"/>
            <a:ext cx="1418666" cy="691949"/>
          </a:xfrm>
          <a:prstGeom prst="rect">
            <a:avLst/>
          </a:prstGeom>
          <a:noFill/>
          <a:ln>
            <a:noFill/>
          </a:ln>
        </p:spPr>
        <p:txBody>
          <a:bodyPr wrap="square" rtlCol="0" anchor="t">
            <a:noAutofit/>
          </a:bodyPr>
          <a:lstStyle/>
          <a:p>
            <a:pPr>
              <a:lnSpc>
                <a:spcPts val="1620"/>
              </a:lnSpc>
            </a:pPr>
            <a:r>
              <a:rPr lang="en-US" sz="1200" b="1" dirty="0" smtClean="0">
                <a:solidFill>
                  <a:schemeClr val="tx2"/>
                </a:solidFill>
              </a:rPr>
              <a:t>ANACONDA</a:t>
            </a:r>
            <a:r>
              <a:rPr lang="en-US" sz="1200" dirty="0" smtClean="0">
                <a:solidFill>
                  <a:schemeClr val="tx2"/>
                </a:solidFill>
              </a:rPr>
              <a:t> ENTERPRISE NOTEBOOKS</a:t>
            </a:r>
            <a:endParaRPr lang="en-US" sz="1200" dirty="0">
              <a:solidFill>
                <a:schemeClr val="tx2"/>
              </a:solidFill>
            </a:endParaRPr>
          </a:p>
        </p:txBody>
      </p:sp>
      <p:sp>
        <p:nvSpPr>
          <p:cNvPr id="49" name="TextBox 48"/>
          <p:cNvSpPr txBox="1"/>
          <p:nvPr/>
        </p:nvSpPr>
        <p:spPr>
          <a:xfrm>
            <a:off x="242987" y="995441"/>
            <a:ext cx="1369506" cy="549736"/>
          </a:xfrm>
          <a:prstGeom prst="rect">
            <a:avLst/>
          </a:prstGeom>
          <a:noFill/>
          <a:ln>
            <a:noFill/>
          </a:ln>
        </p:spPr>
        <p:txBody>
          <a:bodyPr wrap="square" rtlCol="0" anchor="t">
            <a:noAutofit/>
          </a:bodyPr>
          <a:lstStyle/>
          <a:p>
            <a:pPr>
              <a:lnSpc>
                <a:spcPts val="1620"/>
              </a:lnSpc>
            </a:pPr>
            <a:r>
              <a:rPr lang="en-US" sz="1200" b="1" dirty="0" smtClean="0">
                <a:solidFill>
                  <a:schemeClr val="tx2"/>
                </a:solidFill>
              </a:rPr>
              <a:t>ANACONDA</a:t>
            </a:r>
            <a:r>
              <a:rPr lang="en-US" sz="1200" dirty="0" smtClean="0">
                <a:solidFill>
                  <a:schemeClr val="tx2"/>
                </a:solidFill>
              </a:rPr>
              <a:t> FUSION</a:t>
            </a:r>
            <a:endParaRPr lang="en-US" sz="1200" dirty="0">
              <a:solidFill>
                <a:schemeClr val="tx2"/>
              </a:solidFill>
            </a:endParaRPr>
          </a:p>
        </p:txBody>
      </p:sp>
      <p:sp>
        <p:nvSpPr>
          <p:cNvPr id="50" name="TextBox 49"/>
          <p:cNvSpPr txBox="1"/>
          <p:nvPr/>
        </p:nvSpPr>
        <p:spPr>
          <a:xfrm>
            <a:off x="1681318" y="1494232"/>
            <a:ext cx="1262213" cy="691949"/>
          </a:xfrm>
          <a:prstGeom prst="rect">
            <a:avLst/>
          </a:prstGeom>
          <a:noFill/>
          <a:ln>
            <a:noFill/>
          </a:ln>
        </p:spPr>
        <p:txBody>
          <a:bodyPr wrap="square" rtlCol="0" anchor="t">
            <a:noAutofit/>
          </a:bodyPr>
          <a:lstStyle/>
          <a:p>
            <a:pPr>
              <a:lnSpc>
                <a:spcPts val="1620"/>
              </a:lnSpc>
            </a:pPr>
            <a:r>
              <a:rPr lang="en-US" sz="1200" b="1" dirty="0" smtClean="0">
                <a:solidFill>
                  <a:schemeClr val="tx2"/>
                </a:solidFill>
              </a:rPr>
              <a:t>ANACONDA</a:t>
            </a:r>
            <a:r>
              <a:rPr lang="en-US" sz="1200" dirty="0" smtClean="0">
                <a:solidFill>
                  <a:schemeClr val="tx2"/>
                </a:solidFill>
              </a:rPr>
              <a:t> MOSAIC</a:t>
            </a:r>
            <a:endParaRPr lang="en-US" sz="1200" dirty="0">
              <a:solidFill>
                <a:schemeClr val="tx2"/>
              </a:solidFill>
            </a:endParaRPr>
          </a:p>
        </p:txBody>
      </p:sp>
      <p:sp>
        <p:nvSpPr>
          <p:cNvPr id="5" name="Rectangle 4"/>
          <p:cNvSpPr/>
          <p:nvPr/>
        </p:nvSpPr>
        <p:spPr>
          <a:xfrm>
            <a:off x="227778" y="3034445"/>
            <a:ext cx="2764913" cy="1044160"/>
          </a:xfrm>
          <a:prstGeom prst="rect">
            <a:avLst/>
          </a:pr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p:cNvSpPr/>
          <p:nvPr/>
        </p:nvSpPr>
        <p:spPr>
          <a:xfrm>
            <a:off x="227778" y="969348"/>
            <a:ext cx="1427727" cy="501766"/>
          </a:xfrm>
          <a:prstGeom prst="rect">
            <a:avLst/>
          </a:pr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341260" y="3554633"/>
            <a:ext cx="2377820" cy="393080"/>
          </a:xfrm>
          <a:prstGeom prst="rect">
            <a:avLst/>
          </a:prstGeom>
          <a:noFill/>
          <a:ln>
            <a:noFill/>
          </a:ln>
        </p:spPr>
        <p:txBody>
          <a:bodyPr wrap="square" rtlCol="0" anchor="ctr">
            <a:noAutofit/>
          </a:bodyPr>
          <a:lstStyle/>
          <a:p>
            <a:r>
              <a:rPr lang="en-US" sz="1200" b="1" dirty="0" smtClean="0">
                <a:solidFill>
                  <a:schemeClr val="bg1"/>
                </a:solidFill>
              </a:rPr>
              <a:t>ANACONDA</a:t>
            </a:r>
            <a:r>
              <a:rPr lang="en-US" sz="1200" dirty="0" smtClean="0">
                <a:solidFill>
                  <a:schemeClr val="bg1"/>
                </a:solidFill>
              </a:rPr>
              <a:t> DISTRIBUTION</a:t>
            </a:r>
            <a:endParaRPr lang="en-US" sz="1200" dirty="0">
              <a:solidFill>
                <a:schemeClr val="bg1"/>
              </a:solidFill>
            </a:endParaRPr>
          </a:p>
        </p:txBody>
      </p:sp>
      <p:sp>
        <p:nvSpPr>
          <p:cNvPr id="74" name="Rectangle 73"/>
          <p:cNvSpPr/>
          <p:nvPr/>
        </p:nvSpPr>
        <p:spPr>
          <a:xfrm>
            <a:off x="227778" y="2608223"/>
            <a:ext cx="2764913" cy="422787"/>
          </a:xfrm>
          <a:prstGeom prst="rect">
            <a:avLst/>
          </a:pr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p:cNvSpPr/>
          <p:nvPr/>
        </p:nvSpPr>
        <p:spPr>
          <a:xfrm>
            <a:off x="227778" y="2189133"/>
            <a:ext cx="2764913" cy="422787"/>
          </a:xfrm>
          <a:prstGeom prst="rect">
            <a:avLst/>
          </a:pr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227778" y="1469474"/>
            <a:ext cx="1433874" cy="716708"/>
          </a:xfrm>
          <a:prstGeom prst="rect">
            <a:avLst/>
          </a:pr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p:cNvSpPr/>
          <p:nvPr/>
        </p:nvSpPr>
        <p:spPr>
          <a:xfrm>
            <a:off x="1661653" y="1469474"/>
            <a:ext cx="1331038" cy="716708"/>
          </a:xfrm>
          <a:prstGeom prst="rect">
            <a:avLst/>
          </a:pr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TextBox 110"/>
          <p:cNvSpPr txBox="1"/>
          <p:nvPr/>
        </p:nvSpPr>
        <p:spPr>
          <a:xfrm>
            <a:off x="227778" y="4101994"/>
            <a:ext cx="2764913" cy="584775"/>
          </a:xfrm>
          <a:prstGeom prst="rect">
            <a:avLst/>
          </a:prstGeom>
          <a:noFill/>
        </p:spPr>
        <p:txBody>
          <a:bodyPr wrap="square" rtlCol="0">
            <a:spAutoFit/>
          </a:bodyPr>
          <a:lstStyle/>
          <a:p>
            <a:pPr algn="ctr"/>
            <a:r>
              <a:rPr lang="en-US" sz="1600" b="1" dirty="0" smtClean="0">
                <a:solidFill>
                  <a:schemeClr val="accent2"/>
                </a:solidFill>
              </a:rPr>
              <a:t>ANACONDA</a:t>
            </a:r>
          </a:p>
          <a:p>
            <a:pPr algn="ctr"/>
            <a:r>
              <a:rPr lang="en-US" sz="1600" b="1" dirty="0">
                <a:solidFill>
                  <a:schemeClr val="accent2"/>
                </a:solidFill>
              </a:rPr>
              <a:t>ANACONDA </a:t>
            </a:r>
            <a:r>
              <a:rPr lang="en-US" sz="1600" dirty="0">
                <a:solidFill>
                  <a:schemeClr val="accent2"/>
                </a:solidFill>
              </a:rPr>
              <a:t>PRO</a:t>
            </a:r>
          </a:p>
        </p:txBody>
      </p:sp>
      <p:sp>
        <p:nvSpPr>
          <p:cNvPr id="113" name="TextBox 112"/>
          <p:cNvSpPr txBox="1"/>
          <p:nvPr/>
        </p:nvSpPr>
        <p:spPr>
          <a:xfrm>
            <a:off x="3166806" y="3060572"/>
            <a:ext cx="2476093" cy="393080"/>
          </a:xfrm>
          <a:prstGeom prst="rect">
            <a:avLst/>
          </a:prstGeom>
          <a:noFill/>
          <a:ln>
            <a:noFill/>
          </a:ln>
        </p:spPr>
        <p:txBody>
          <a:bodyPr wrap="square" rtlCol="0" anchor="ctr">
            <a:noAutofit/>
          </a:bodyPr>
          <a:lstStyle/>
          <a:p>
            <a:r>
              <a:rPr lang="en-US" sz="1200" b="1" dirty="0" smtClean="0">
                <a:solidFill>
                  <a:schemeClr val="bg1"/>
                </a:solidFill>
              </a:rPr>
              <a:t>ANACONDA</a:t>
            </a:r>
            <a:r>
              <a:rPr lang="en-US" sz="1200" dirty="0" smtClean="0">
                <a:solidFill>
                  <a:schemeClr val="bg1"/>
                </a:solidFill>
              </a:rPr>
              <a:t> REPOSITORY</a:t>
            </a:r>
            <a:endParaRPr lang="en-US" sz="1200" dirty="0">
              <a:solidFill>
                <a:schemeClr val="bg1"/>
              </a:solidFill>
            </a:endParaRPr>
          </a:p>
        </p:txBody>
      </p:sp>
      <p:sp>
        <p:nvSpPr>
          <p:cNvPr id="114" name="TextBox 113"/>
          <p:cNvSpPr txBox="1"/>
          <p:nvPr/>
        </p:nvSpPr>
        <p:spPr>
          <a:xfrm>
            <a:off x="3166806" y="2619347"/>
            <a:ext cx="2476093" cy="393080"/>
          </a:xfrm>
          <a:prstGeom prst="rect">
            <a:avLst/>
          </a:prstGeom>
          <a:noFill/>
          <a:ln>
            <a:noFill/>
          </a:ln>
        </p:spPr>
        <p:txBody>
          <a:bodyPr wrap="square" rtlCol="0" anchor="ctr">
            <a:noAutofit/>
          </a:bodyPr>
          <a:lstStyle/>
          <a:p>
            <a:r>
              <a:rPr lang="en-US" sz="1200" b="1" dirty="0" smtClean="0">
                <a:solidFill>
                  <a:schemeClr val="bg1"/>
                </a:solidFill>
              </a:rPr>
              <a:t>ANACONDA</a:t>
            </a:r>
            <a:r>
              <a:rPr lang="en-US" sz="1200" dirty="0" smtClean="0">
                <a:solidFill>
                  <a:schemeClr val="bg1"/>
                </a:solidFill>
              </a:rPr>
              <a:t> ACCELERATE</a:t>
            </a:r>
            <a:endParaRPr lang="en-US" sz="1200" dirty="0">
              <a:solidFill>
                <a:schemeClr val="bg1"/>
              </a:solidFill>
            </a:endParaRPr>
          </a:p>
        </p:txBody>
      </p:sp>
      <p:sp>
        <p:nvSpPr>
          <p:cNvPr id="115" name="TextBox 114"/>
          <p:cNvSpPr txBox="1"/>
          <p:nvPr/>
        </p:nvSpPr>
        <p:spPr>
          <a:xfrm>
            <a:off x="3166806" y="2181706"/>
            <a:ext cx="2476093" cy="393080"/>
          </a:xfrm>
          <a:prstGeom prst="rect">
            <a:avLst/>
          </a:prstGeom>
          <a:noFill/>
          <a:ln>
            <a:noFill/>
          </a:ln>
        </p:spPr>
        <p:txBody>
          <a:bodyPr wrap="square" rtlCol="0" anchor="ctr">
            <a:noAutofit/>
          </a:bodyPr>
          <a:lstStyle/>
          <a:p>
            <a:r>
              <a:rPr lang="en-US" sz="1200" b="1" dirty="0" smtClean="0">
                <a:solidFill>
                  <a:schemeClr val="bg1"/>
                </a:solidFill>
              </a:rPr>
              <a:t>ANACONDA</a:t>
            </a:r>
            <a:r>
              <a:rPr lang="en-US" sz="1200" dirty="0" smtClean="0">
                <a:solidFill>
                  <a:schemeClr val="bg1"/>
                </a:solidFill>
              </a:rPr>
              <a:t> SCALE</a:t>
            </a:r>
            <a:endParaRPr lang="en-US" sz="1200" dirty="0">
              <a:solidFill>
                <a:schemeClr val="bg1"/>
              </a:solidFill>
            </a:endParaRPr>
          </a:p>
        </p:txBody>
      </p:sp>
      <p:sp>
        <p:nvSpPr>
          <p:cNvPr id="116" name="TextBox 115"/>
          <p:cNvSpPr txBox="1"/>
          <p:nvPr/>
        </p:nvSpPr>
        <p:spPr>
          <a:xfrm>
            <a:off x="3166806" y="1494232"/>
            <a:ext cx="1418666" cy="691949"/>
          </a:xfrm>
          <a:prstGeom prst="rect">
            <a:avLst/>
          </a:prstGeom>
          <a:noFill/>
          <a:ln>
            <a:noFill/>
          </a:ln>
        </p:spPr>
        <p:txBody>
          <a:bodyPr wrap="square" rtlCol="0" anchor="t">
            <a:noAutofit/>
          </a:bodyPr>
          <a:lstStyle/>
          <a:p>
            <a:pPr>
              <a:lnSpc>
                <a:spcPts val="1620"/>
              </a:lnSpc>
            </a:pPr>
            <a:r>
              <a:rPr lang="en-US" sz="1200" b="1" dirty="0" smtClean="0">
                <a:solidFill>
                  <a:schemeClr val="tx2"/>
                </a:solidFill>
              </a:rPr>
              <a:t>ANACONDA</a:t>
            </a:r>
            <a:r>
              <a:rPr lang="en-US" sz="1200" dirty="0" smtClean="0">
                <a:solidFill>
                  <a:schemeClr val="tx2"/>
                </a:solidFill>
              </a:rPr>
              <a:t> ENTERPRISE NOTEBOOKS</a:t>
            </a:r>
            <a:endParaRPr lang="en-US" sz="1200" dirty="0">
              <a:solidFill>
                <a:schemeClr val="tx2"/>
              </a:solidFill>
            </a:endParaRPr>
          </a:p>
        </p:txBody>
      </p:sp>
      <p:sp>
        <p:nvSpPr>
          <p:cNvPr id="117" name="TextBox 116"/>
          <p:cNvSpPr txBox="1"/>
          <p:nvPr/>
        </p:nvSpPr>
        <p:spPr>
          <a:xfrm>
            <a:off x="3166806" y="995441"/>
            <a:ext cx="1369506" cy="549736"/>
          </a:xfrm>
          <a:prstGeom prst="rect">
            <a:avLst/>
          </a:prstGeom>
          <a:noFill/>
          <a:ln>
            <a:noFill/>
          </a:ln>
        </p:spPr>
        <p:txBody>
          <a:bodyPr wrap="square" rtlCol="0" anchor="t">
            <a:noAutofit/>
          </a:bodyPr>
          <a:lstStyle/>
          <a:p>
            <a:pPr>
              <a:lnSpc>
                <a:spcPts val="1620"/>
              </a:lnSpc>
            </a:pPr>
            <a:r>
              <a:rPr lang="en-US" sz="1200" b="1" dirty="0" smtClean="0">
                <a:solidFill>
                  <a:schemeClr val="tx2"/>
                </a:solidFill>
              </a:rPr>
              <a:t>ANACONDA</a:t>
            </a:r>
            <a:r>
              <a:rPr lang="en-US" sz="1200" dirty="0" smtClean="0">
                <a:solidFill>
                  <a:schemeClr val="tx2"/>
                </a:solidFill>
              </a:rPr>
              <a:t> FUSION</a:t>
            </a:r>
            <a:endParaRPr lang="en-US" sz="1200" dirty="0">
              <a:solidFill>
                <a:schemeClr val="tx2"/>
              </a:solidFill>
            </a:endParaRPr>
          </a:p>
        </p:txBody>
      </p:sp>
      <p:sp>
        <p:nvSpPr>
          <p:cNvPr id="118" name="TextBox 117"/>
          <p:cNvSpPr txBox="1"/>
          <p:nvPr/>
        </p:nvSpPr>
        <p:spPr>
          <a:xfrm>
            <a:off x="4605137" y="1494232"/>
            <a:ext cx="1262213" cy="691949"/>
          </a:xfrm>
          <a:prstGeom prst="rect">
            <a:avLst/>
          </a:prstGeom>
          <a:noFill/>
          <a:ln>
            <a:noFill/>
          </a:ln>
        </p:spPr>
        <p:txBody>
          <a:bodyPr wrap="square" rtlCol="0" anchor="t">
            <a:noAutofit/>
          </a:bodyPr>
          <a:lstStyle/>
          <a:p>
            <a:pPr>
              <a:lnSpc>
                <a:spcPts val="1620"/>
              </a:lnSpc>
            </a:pPr>
            <a:r>
              <a:rPr lang="en-US" sz="1200" b="1" dirty="0" smtClean="0">
                <a:solidFill>
                  <a:schemeClr val="tx2"/>
                </a:solidFill>
              </a:rPr>
              <a:t>ANACONDA</a:t>
            </a:r>
            <a:r>
              <a:rPr lang="en-US" sz="1200" dirty="0" smtClean="0">
                <a:solidFill>
                  <a:schemeClr val="tx2"/>
                </a:solidFill>
              </a:rPr>
              <a:t> MOSAIC</a:t>
            </a:r>
            <a:endParaRPr lang="en-US" sz="1200" dirty="0">
              <a:solidFill>
                <a:schemeClr val="tx2"/>
              </a:solidFill>
            </a:endParaRPr>
          </a:p>
        </p:txBody>
      </p:sp>
      <p:sp>
        <p:nvSpPr>
          <p:cNvPr id="120" name="Rectangle 119"/>
          <p:cNvSpPr/>
          <p:nvPr/>
        </p:nvSpPr>
        <p:spPr>
          <a:xfrm>
            <a:off x="3151597" y="969348"/>
            <a:ext cx="1427727" cy="501766"/>
          </a:xfrm>
          <a:prstGeom prst="rect">
            <a:avLst/>
          </a:pr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TextBox 125"/>
          <p:cNvSpPr txBox="1"/>
          <p:nvPr/>
        </p:nvSpPr>
        <p:spPr>
          <a:xfrm>
            <a:off x="3265079" y="3554633"/>
            <a:ext cx="2377820" cy="393080"/>
          </a:xfrm>
          <a:prstGeom prst="rect">
            <a:avLst/>
          </a:prstGeom>
          <a:noFill/>
          <a:ln>
            <a:noFill/>
          </a:ln>
        </p:spPr>
        <p:txBody>
          <a:bodyPr wrap="square" rtlCol="0" anchor="ctr">
            <a:noAutofit/>
          </a:bodyPr>
          <a:lstStyle/>
          <a:p>
            <a:r>
              <a:rPr lang="en-US" sz="1200" b="1" dirty="0" smtClean="0">
                <a:solidFill>
                  <a:schemeClr val="bg1"/>
                </a:solidFill>
              </a:rPr>
              <a:t>ANACONDA</a:t>
            </a:r>
            <a:r>
              <a:rPr lang="en-US" sz="1200" dirty="0" smtClean="0">
                <a:solidFill>
                  <a:schemeClr val="bg1"/>
                </a:solidFill>
              </a:rPr>
              <a:t> DISTRIBUTION</a:t>
            </a:r>
            <a:endParaRPr lang="en-US" sz="1200" dirty="0">
              <a:solidFill>
                <a:schemeClr val="bg1"/>
              </a:solidFill>
            </a:endParaRPr>
          </a:p>
        </p:txBody>
      </p:sp>
      <p:sp>
        <p:nvSpPr>
          <p:cNvPr id="124" name="Rectangle 123"/>
          <p:cNvSpPr/>
          <p:nvPr/>
        </p:nvSpPr>
        <p:spPr>
          <a:xfrm>
            <a:off x="3151597" y="1469474"/>
            <a:ext cx="1433874" cy="716708"/>
          </a:xfrm>
          <a:prstGeom prst="rect">
            <a:avLst/>
          </a:pr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Rectangle 124"/>
          <p:cNvSpPr/>
          <p:nvPr/>
        </p:nvSpPr>
        <p:spPr>
          <a:xfrm>
            <a:off x="4585472" y="1469474"/>
            <a:ext cx="1331038" cy="716708"/>
          </a:xfrm>
          <a:prstGeom prst="rect">
            <a:avLst/>
          </a:pr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TextBox 128"/>
          <p:cNvSpPr txBox="1"/>
          <p:nvPr/>
        </p:nvSpPr>
        <p:spPr>
          <a:xfrm>
            <a:off x="6161503" y="3060572"/>
            <a:ext cx="2476093" cy="393080"/>
          </a:xfrm>
          <a:prstGeom prst="rect">
            <a:avLst/>
          </a:prstGeom>
          <a:noFill/>
          <a:ln>
            <a:noFill/>
          </a:ln>
        </p:spPr>
        <p:txBody>
          <a:bodyPr wrap="square" rtlCol="0" anchor="ctr">
            <a:noAutofit/>
          </a:bodyPr>
          <a:lstStyle/>
          <a:p>
            <a:r>
              <a:rPr lang="en-US" sz="1200" b="1" dirty="0" smtClean="0">
                <a:solidFill>
                  <a:schemeClr val="bg1"/>
                </a:solidFill>
              </a:rPr>
              <a:t>ANACONDA</a:t>
            </a:r>
            <a:r>
              <a:rPr lang="en-US" sz="1200" dirty="0" smtClean="0">
                <a:solidFill>
                  <a:schemeClr val="bg1"/>
                </a:solidFill>
              </a:rPr>
              <a:t> REPOSITORY</a:t>
            </a:r>
            <a:endParaRPr lang="en-US" sz="1200" dirty="0">
              <a:solidFill>
                <a:schemeClr val="bg1"/>
              </a:solidFill>
            </a:endParaRPr>
          </a:p>
        </p:txBody>
      </p:sp>
      <p:sp>
        <p:nvSpPr>
          <p:cNvPr id="130" name="TextBox 129"/>
          <p:cNvSpPr txBox="1"/>
          <p:nvPr/>
        </p:nvSpPr>
        <p:spPr>
          <a:xfrm>
            <a:off x="6161503" y="2619347"/>
            <a:ext cx="2476093" cy="393080"/>
          </a:xfrm>
          <a:prstGeom prst="rect">
            <a:avLst/>
          </a:prstGeom>
          <a:noFill/>
          <a:ln>
            <a:noFill/>
          </a:ln>
        </p:spPr>
        <p:txBody>
          <a:bodyPr wrap="square" rtlCol="0" anchor="ctr">
            <a:noAutofit/>
          </a:bodyPr>
          <a:lstStyle/>
          <a:p>
            <a:r>
              <a:rPr lang="en-US" sz="1200" b="1" dirty="0" smtClean="0">
                <a:solidFill>
                  <a:schemeClr val="bg1"/>
                </a:solidFill>
              </a:rPr>
              <a:t>ANACONDA</a:t>
            </a:r>
            <a:r>
              <a:rPr lang="en-US" sz="1200" dirty="0" smtClean="0">
                <a:solidFill>
                  <a:schemeClr val="bg1"/>
                </a:solidFill>
              </a:rPr>
              <a:t> ACCELERATE</a:t>
            </a:r>
            <a:endParaRPr lang="en-US" sz="1200" dirty="0">
              <a:solidFill>
                <a:schemeClr val="bg1"/>
              </a:solidFill>
            </a:endParaRPr>
          </a:p>
        </p:txBody>
      </p:sp>
      <p:sp>
        <p:nvSpPr>
          <p:cNvPr id="131" name="TextBox 130"/>
          <p:cNvSpPr txBox="1"/>
          <p:nvPr/>
        </p:nvSpPr>
        <p:spPr>
          <a:xfrm>
            <a:off x="6161503" y="2181706"/>
            <a:ext cx="2476093" cy="393080"/>
          </a:xfrm>
          <a:prstGeom prst="rect">
            <a:avLst/>
          </a:prstGeom>
          <a:noFill/>
          <a:ln>
            <a:noFill/>
          </a:ln>
        </p:spPr>
        <p:txBody>
          <a:bodyPr wrap="square" rtlCol="0" anchor="ctr">
            <a:noAutofit/>
          </a:bodyPr>
          <a:lstStyle/>
          <a:p>
            <a:r>
              <a:rPr lang="en-US" sz="1200" b="1" dirty="0" smtClean="0">
                <a:solidFill>
                  <a:schemeClr val="bg1"/>
                </a:solidFill>
              </a:rPr>
              <a:t>ANACONDA</a:t>
            </a:r>
            <a:r>
              <a:rPr lang="en-US" sz="1200" dirty="0" smtClean="0">
                <a:solidFill>
                  <a:schemeClr val="bg1"/>
                </a:solidFill>
              </a:rPr>
              <a:t> SCALE</a:t>
            </a:r>
            <a:endParaRPr lang="en-US" sz="1200" dirty="0">
              <a:solidFill>
                <a:schemeClr val="bg1"/>
              </a:solidFill>
            </a:endParaRPr>
          </a:p>
        </p:txBody>
      </p:sp>
      <p:sp>
        <p:nvSpPr>
          <p:cNvPr id="133" name="TextBox 132"/>
          <p:cNvSpPr txBox="1"/>
          <p:nvPr/>
        </p:nvSpPr>
        <p:spPr>
          <a:xfrm>
            <a:off x="6161503" y="995441"/>
            <a:ext cx="1369506" cy="549736"/>
          </a:xfrm>
          <a:prstGeom prst="rect">
            <a:avLst/>
          </a:prstGeom>
          <a:noFill/>
          <a:ln>
            <a:noFill/>
          </a:ln>
        </p:spPr>
        <p:txBody>
          <a:bodyPr wrap="square" rtlCol="0" anchor="t">
            <a:noAutofit/>
          </a:bodyPr>
          <a:lstStyle/>
          <a:p>
            <a:pPr>
              <a:lnSpc>
                <a:spcPts val="1620"/>
              </a:lnSpc>
            </a:pPr>
            <a:r>
              <a:rPr lang="en-US" sz="1200" b="1" dirty="0" smtClean="0">
                <a:solidFill>
                  <a:schemeClr val="bg1"/>
                </a:solidFill>
              </a:rPr>
              <a:t>ANACONDA</a:t>
            </a:r>
            <a:r>
              <a:rPr lang="en-US" sz="1200" dirty="0" smtClean="0">
                <a:solidFill>
                  <a:schemeClr val="bg1"/>
                </a:solidFill>
              </a:rPr>
              <a:t> FUSION</a:t>
            </a:r>
            <a:endParaRPr lang="en-US" sz="1200" dirty="0">
              <a:solidFill>
                <a:schemeClr val="bg1"/>
              </a:solidFill>
            </a:endParaRPr>
          </a:p>
        </p:txBody>
      </p:sp>
      <p:sp>
        <p:nvSpPr>
          <p:cNvPr id="134" name="TextBox 133"/>
          <p:cNvSpPr txBox="1"/>
          <p:nvPr/>
        </p:nvSpPr>
        <p:spPr>
          <a:xfrm>
            <a:off x="7599834" y="1494233"/>
            <a:ext cx="1262213" cy="691949"/>
          </a:xfrm>
          <a:prstGeom prst="rect">
            <a:avLst/>
          </a:prstGeom>
          <a:noFill/>
          <a:ln>
            <a:noFill/>
          </a:ln>
        </p:spPr>
        <p:txBody>
          <a:bodyPr wrap="square" rtlCol="0" anchor="t">
            <a:noAutofit/>
          </a:bodyPr>
          <a:lstStyle/>
          <a:p>
            <a:pPr>
              <a:lnSpc>
                <a:spcPts val="1620"/>
              </a:lnSpc>
            </a:pPr>
            <a:r>
              <a:rPr lang="en-US" sz="1200" b="1" dirty="0" smtClean="0">
                <a:solidFill>
                  <a:schemeClr val="bg1"/>
                </a:solidFill>
              </a:rPr>
              <a:t>ANACONDA</a:t>
            </a:r>
            <a:r>
              <a:rPr lang="en-US" sz="1200" dirty="0" smtClean="0">
                <a:solidFill>
                  <a:schemeClr val="bg1"/>
                </a:solidFill>
              </a:rPr>
              <a:t> MOSAIC</a:t>
            </a:r>
            <a:endParaRPr lang="en-US" sz="1200" dirty="0">
              <a:solidFill>
                <a:schemeClr val="bg1"/>
              </a:solidFill>
            </a:endParaRPr>
          </a:p>
        </p:txBody>
      </p:sp>
      <p:sp>
        <p:nvSpPr>
          <p:cNvPr id="142" name="TextBox 141"/>
          <p:cNvSpPr txBox="1"/>
          <p:nvPr/>
        </p:nvSpPr>
        <p:spPr>
          <a:xfrm>
            <a:off x="6259776" y="3554633"/>
            <a:ext cx="2254959" cy="393080"/>
          </a:xfrm>
          <a:prstGeom prst="rect">
            <a:avLst/>
          </a:prstGeom>
          <a:noFill/>
          <a:ln>
            <a:noFill/>
          </a:ln>
        </p:spPr>
        <p:txBody>
          <a:bodyPr wrap="square" rtlCol="0" anchor="ctr">
            <a:noAutofit/>
          </a:bodyPr>
          <a:lstStyle/>
          <a:p>
            <a:r>
              <a:rPr lang="en-US" sz="1200" b="1" dirty="0" smtClean="0">
                <a:solidFill>
                  <a:schemeClr val="bg1"/>
                </a:solidFill>
              </a:rPr>
              <a:t>ANACONDA</a:t>
            </a:r>
            <a:r>
              <a:rPr lang="en-US" sz="1200" dirty="0" smtClean="0">
                <a:solidFill>
                  <a:schemeClr val="bg1"/>
                </a:solidFill>
              </a:rPr>
              <a:t> DISTRIBUTION</a:t>
            </a:r>
            <a:endParaRPr lang="en-US" sz="1200" dirty="0">
              <a:solidFill>
                <a:schemeClr val="bg1"/>
              </a:solidFill>
            </a:endParaRPr>
          </a:p>
        </p:txBody>
      </p:sp>
      <p:sp>
        <p:nvSpPr>
          <p:cNvPr id="144" name="TextBox 143"/>
          <p:cNvSpPr txBox="1"/>
          <p:nvPr/>
        </p:nvSpPr>
        <p:spPr>
          <a:xfrm>
            <a:off x="3166806" y="4101994"/>
            <a:ext cx="2749704" cy="584775"/>
          </a:xfrm>
          <a:prstGeom prst="rect">
            <a:avLst/>
          </a:prstGeom>
          <a:noFill/>
        </p:spPr>
        <p:txBody>
          <a:bodyPr wrap="square" rtlCol="0">
            <a:spAutoFit/>
          </a:bodyPr>
          <a:lstStyle/>
          <a:p>
            <a:pPr algn="ctr"/>
            <a:r>
              <a:rPr lang="en-US" sz="1600" b="1" dirty="0" smtClean="0">
                <a:solidFill>
                  <a:schemeClr val="accent2"/>
                </a:solidFill>
              </a:rPr>
              <a:t>ANACONDA </a:t>
            </a:r>
            <a:r>
              <a:rPr lang="en-US" sz="1600" dirty="0" smtClean="0">
                <a:solidFill>
                  <a:schemeClr val="accent2"/>
                </a:solidFill>
              </a:rPr>
              <a:t>WORKGROUP</a:t>
            </a:r>
            <a:endParaRPr lang="en-US" sz="1600" dirty="0">
              <a:solidFill>
                <a:schemeClr val="accent2"/>
              </a:solidFill>
            </a:endParaRPr>
          </a:p>
        </p:txBody>
      </p:sp>
      <p:sp>
        <p:nvSpPr>
          <p:cNvPr id="145" name="TextBox 144"/>
          <p:cNvSpPr txBox="1"/>
          <p:nvPr/>
        </p:nvSpPr>
        <p:spPr>
          <a:xfrm>
            <a:off x="6161503" y="4101994"/>
            <a:ext cx="2749704" cy="584775"/>
          </a:xfrm>
          <a:prstGeom prst="rect">
            <a:avLst/>
          </a:prstGeom>
          <a:noFill/>
        </p:spPr>
        <p:txBody>
          <a:bodyPr wrap="square" rtlCol="0">
            <a:spAutoFit/>
          </a:bodyPr>
          <a:lstStyle/>
          <a:p>
            <a:pPr algn="ctr"/>
            <a:r>
              <a:rPr lang="en-US" sz="1600" b="1" dirty="0" smtClean="0">
                <a:solidFill>
                  <a:schemeClr val="accent2"/>
                </a:solidFill>
              </a:rPr>
              <a:t>ANACONDA  </a:t>
            </a:r>
            <a:r>
              <a:rPr lang="en-US" sz="1600" dirty="0" smtClean="0">
                <a:solidFill>
                  <a:schemeClr val="accent2"/>
                </a:solidFill>
              </a:rPr>
              <a:t>ENTERPRISE</a:t>
            </a:r>
            <a:endParaRPr lang="en-US" sz="1600" dirty="0">
              <a:solidFill>
                <a:schemeClr val="accent2"/>
              </a:solidFill>
            </a:endParaRPr>
          </a:p>
        </p:txBody>
      </p:sp>
      <p:sp>
        <p:nvSpPr>
          <p:cNvPr id="51" name="Title 1"/>
          <p:cNvSpPr>
            <a:spLocks noGrp="1"/>
          </p:cNvSpPr>
          <p:nvPr>
            <p:ph type="title"/>
          </p:nvPr>
        </p:nvSpPr>
        <p:spPr>
          <a:xfrm>
            <a:off x="457199" y="121024"/>
            <a:ext cx="7247966" cy="1116106"/>
          </a:xfrm>
        </p:spPr>
        <p:txBody>
          <a:bodyPr/>
          <a:lstStyle/>
          <a:p>
            <a:r>
              <a:rPr lang="en-US" b="1" dirty="0">
                <a:solidFill>
                  <a:schemeClr val="accent2"/>
                </a:solidFill>
              </a:rPr>
              <a:t>ANACONDA</a:t>
            </a:r>
            <a:r>
              <a:rPr lang="en-US" dirty="0">
                <a:solidFill>
                  <a:schemeClr val="accent2"/>
                </a:solidFill>
              </a:rPr>
              <a:t> </a:t>
            </a:r>
            <a:r>
              <a:rPr lang="en-US" dirty="0"/>
              <a:t>Subscriptions</a:t>
            </a:r>
          </a:p>
        </p:txBody>
      </p:sp>
    </p:spTree>
    <p:extLst>
      <p:ext uri="{BB962C8B-B14F-4D97-AF65-F5344CB8AC3E}">
        <p14:creationId xmlns:p14="http://schemas.microsoft.com/office/powerpoint/2010/main" val="10241447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chor="ctr" anchorCtr="0">
            <a:normAutofit/>
          </a:bodyPr>
          <a:lstStyle/>
          <a:p>
            <a:pPr marL="0" indent="0" algn="ctr">
              <a:spcBef>
                <a:spcPts val="0"/>
              </a:spcBef>
              <a:buNone/>
            </a:pPr>
            <a:r>
              <a:rPr lang="en-US" sz="2400" dirty="0">
                <a:solidFill>
                  <a:schemeClr val="bg1"/>
                </a:solidFill>
              </a:rPr>
              <a:t>an inclusive movement </a:t>
            </a:r>
            <a:r>
              <a:rPr lang="en-US" sz="2400" dirty="0" smtClean="0">
                <a:solidFill>
                  <a:schemeClr val="bg1"/>
                </a:solidFill>
              </a:rPr>
              <a:t>that </a:t>
            </a:r>
            <a:r>
              <a:rPr lang="en-US" sz="2400" dirty="0">
                <a:solidFill>
                  <a:schemeClr val="bg1"/>
                </a:solidFill>
              </a:rPr>
              <a:t>makes </a:t>
            </a:r>
            <a:endParaRPr lang="en-US" sz="2400" dirty="0" smtClean="0">
              <a:solidFill>
                <a:schemeClr val="bg1"/>
              </a:solidFill>
            </a:endParaRPr>
          </a:p>
          <a:p>
            <a:pPr marL="0" indent="0" algn="ctr">
              <a:spcBef>
                <a:spcPts val="0"/>
              </a:spcBef>
              <a:buNone/>
            </a:pPr>
            <a:r>
              <a:rPr lang="en-US" sz="2400" dirty="0" smtClean="0">
                <a:solidFill>
                  <a:schemeClr val="bg1"/>
                </a:solidFill>
              </a:rPr>
              <a:t>open </a:t>
            </a:r>
            <a:r>
              <a:rPr lang="en-US" sz="2400" dirty="0">
                <a:solidFill>
                  <a:schemeClr val="bg1"/>
                </a:solidFill>
              </a:rPr>
              <a:t>source tools of data science </a:t>
            </a:r>
            <a:endParaRPr lang="en-US" sz="2400" dirty="0" smtClean="0">
              <a:solidFill>
                <a:schemeClr val="bg1"/>
              </a:solidFill>
            </a:endParaRPr>
          </a:p>
          <a:p>
            <a:pPr marL="0" indent="0" algn="ctr">
              <a:spcBef>
                <a:spcPts val="0"/>
              </a:spcBef>
              <a:buNone/>
            </a:pPr>
            <a:r>
              <a:rPr lang="en-US" sz="2400" dirty="0" smtClean="0">
                <a:solidFill>
                  <a:schemeClr val="bg1"/>
                </a:solidFill>
              </a:rPr>
              <a:t>–data</a:t>
            </a:r>
            <a:r>
              <a:rPr lang="en-US" sz="2400" dirty="0">
                <a:solidFill>
                  <a:schemeClr val="bg1"/>
                </a:solidFill>
              </a:rPr>
              <a:t>, analytics, &amp; </a:t>
            </a:r>
            <a:r>
              <a:rPr lang="en-US" sz="2400" dirty="0" smtClean="0">
                <a:solidFill>
                  <a:schemeClr val="bg1"/>
                </a:solidFill>
              </a:rPr>
              <a:t>computation– </a:t>
            </a:r>
          </a:p>
          <a:p>
            <a:pPr marL="0" indent="0" algn="ctr">
              <a:spcBef>
                <a:spcPts val="0"/>
              </a:spcBef>
              <a:buNone/>
            </a:pPr>
            <a:r>
              <a:rPr lang="en-US" sz="2400" dirty="0" smtClean="0">
                <a:solidFill>
                  <a:schemeClr val="bg1"/>
                </a:solidFill>
              </a:rPr>
              <a:t>easily </a:t>
            </a:r>
            <a:r>
              <a:rPr lang="en-US" sz="2400" dirty="0">
                <a:solidFill>
                  <a:schemeClr val="bg1"/>
                </a:solidFill>
              </a:rPr>
              <a:t>work together </a:t>
            </a:r>
            <a:endParaRPr lang="en-US" sz="2400" dirty="0" smtClean="0">
              <a:solidFill>
                <a:schemeClr val="bg1"/>
              </a:solidFill>
            </a:endParaRPr>
          </a:p>
          <a:p>
            <a:pPr marL="0" indent="0" algn="ctr">
              <a:spcBef>
                <a:spcPts val="0"/>
              </a:spcBef>
              <a:buNone/>
            </a:pPr>
            <a:r>
              <a:rPr lang="en-US" sz="2400" dirty="0" smtClean="0">
                <a:solidFill>
                  <a:schemeClr val="bg1"/>
                </a:solidFill>
              </a:rPr>
              <a:t>as </a:t>
            </a:r>
            <a:r>
              <a:rPr lang="en-US" sz="2400" dirty="0">
                <a:solidFill>
                  <a:schemeClr val="bg1"/>
                </a:solidFill>
              </a:rPr>
              <a:t>a connected </a:t>
            </a:r>
            <a:r>
              <a:rPr lang="en-US" sz="2400" dirty="0" smtClean="0">
                <a:solidFill>
                  <a:schemeClr val="bg1"/>
                </a:solidFill>
              </a:rPr>
              <a:t>ecosystem</a:t>
            </a:r>
            <a:endParaRPr lang="en-US" sz="2400" dirty="0">
              <a:solidFill>
                <a:schemeClr val="bg1"/>
              </a:solidFill>
            </a:endParaRPr>
          </a:p>
        </p:txBody>
      </p:sp>
      <p:sp>
        <p:nvSpPr>
          <p:cNvPr id="5" name="Title 4"/>
          <p:cNvSpPr>
            <a:spLocks noGrp="1"/>
          </p:cNvSpPr>
          <p:nvPr>
            <p:ph type="title"/>
          </p:nvPr>
        </p:nvSpPr>
        <p:spPr/>
        <p:txBody>
          <a:bodyPr/>
          <a:lstStyle/>
          <a:p>
            <a:r>
              <a:rPr lang="en-US" dirty="0" smtClean="0">
                <a:solidFill>
                  <a:srgbClr val="FFFFFF"/>
                </a:solidFill>
              </a:rPr>
              <a:t>Open Data Science is</a:t>
            </a:r>
            <a:r>
              <a:rPr lang="is-IS" dirty="0" smtClean="0">
                <a:solidFill>
                  <a:srgbClr val="FFFFFF"/>
                </a:solidFill>
              </a:rPr>
              <a:t>…</a:t>
            </a:r>
            <a:endParaRPr lang="en-US" dirty="0">
              <a:solidFill>
                <a:srgbClr val="FFFFFF"/>
              </a:solidFill>
            </a:endParaRPr>
          </a:p>
        </p:txBody>
      </p:sp>
    </p:spTree>
    <p:extLst>
      <p:ext uri="{BB962C8B-B14F-4D97-AF65-F5344CB8AC3E}">
        <p14:creationId xmlns:p14="http://schemas.microsoft.com/office/powerpoint/2010/main" val="977398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2"/>
                </a:solidFill>
              </a:rPr>
              <a:t>ANACONDA</a:t>
            </a:r>
            <a:r>
              <a:rPr lang="en-US" dirty="0">
                <a:solidFill>
                  <a:schemeClr val="accent2"/>
                </a:solidFill>
              </a:rPr>
              <a:t> </a:t>
            </a:r>
            <a:r>
              <a:rPr lang="en-US" dirty="0"/>
              <a:t>Subscriptions</a:t>
            </a:r>
          </a:p>
        </p:txBody>
      </p:sp>
      <p:graphicFrame>
        <p:nvGraphicFramePr>
          <p:cNvPr id="4" name="Table 3"/>
          <p:cNvGraphicFramePr>
            <a:graphicFrameLocks noGrp="1"/>
          </p:cNvGraphicFramePr>
          <p:nvPr>
            <p:extLst>
              <p:ext uri="{D42A27DB-BD31-4B8C-83A1-F6EECF244321}">
                <p14:modId xmlns:p14="http://schemas.microsoft.com/office/powerpoint/2010/main" val="1578833121"/>
              </p:ext>
            </p:extLst>
          </p:nvPr>
        </p:nvGraphicFramePr>
        <p:xfrm>
          <a:off x="-1" y="1044331"/>
          <a:ext cx="9144001" cy="3235960"/>
        </p:xfrm>
        <a:graphic>
          <a:graphicData uri="http://schemas.openxmlformats.org/drawingml/2006/table">
            <a:tbl>
              <a:tblPr firstRow="1" bandRow="1">
                <a:tableStyleId>{5C22544A-7EE6-4342-B048-85BDC9FD1C3A}</a:tableStyleId>
              </a:tblPr>
              <a:tblGrid>
                <a:gridCol w="4124677"/>
                <a:gridCol w="1581643"/>
                <a:gridCol w="1764573"/>
                <a:gridCol w="1673108"/>
              </a:tblGrid>
              <a:tr h="370840">
                <a:tc>
                  <a:txBody>
                    <a:bodyPr/>
                    <a:lstStyle/>
                    <a:p>
                      <a:endParaRPr lang="en-US" dirty="0"/>
                    </a:p>
                  </a:txBody>
                  <a:tcPr>
                    <a:noFill/>
                  </a:tcPr>
                </a:tc>
                <a:tc>
                  <a:txBody>
                    <a:bodyPr/>
                    <a:lstStyle/>
                    <a:p>
                      <a:pPr algn="ctr"/>
                      <a:r>
                        <a:rPr lang="en-US" dirty="0" smtClean="0"/>
                        <a:t>ANACOND</a:t>
                      </a:r>
                      <a:r>
                        <a:rPr lang="en-US" baseline="0" dirty="0" smtClean="0"/>
                        <a:t>A </a:t>
                      </a:r>
                      <a:r>
                        <a:rPr lang="en-US" b="0" baseline="0" dirty="0" smtClean="0"/>
                        <a:t>PRO</a:t>
                      </a:r>
                      <a:endParaRPr lang="en-US" b="0" dirty="0"/>
                    </a:p>
                  </a:txBody>
                  <a:tcPr>
                    <a:solidFill>
                      <a:srgbClr val="00A3E0"/>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t>ANACOND</a:t>
                      </a:r>
                      <a:r>
                        <a:rPr lang="en-US" baseline="0" dirty="0" smtClean="0"/>
                        <a:t>A </a:t>
                      </a:r>
                      <a:r>
                        <a:rPr lang="en-US" b="0" baseline="0" dirty="0" smtClean="0"/>
                        <a:t>WORKGROUP</a:t>
                      </a:r>
                      <a:endParaRPr lang="en-US" b="0" dirty="0" smtClean="0"/>
                    </a:p>
                  </a:txBody>
                  <a:tcPr>
                    <a:solidFill>
                      <a:srgbClr val="00A3E0"/>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t>ANACOND</a:t>
                      </a:r>
                      <a:r>
                        <a:rPr lang="en-US" baseline="0" dirty="0" smtClean="0"/>
                        <a:t>A </a:t>
                      </a:r>
                      <a:r>
                        <a:rPr lang="en-US" b="0" baseline="0" dirty="0" smtClean="0"/>
                        <a:t>ENTERPRISE</a:t>
                      </a:r>
                      <a:endParaRPr lang="en-US" b="0" dirty="0" smtClean="0"/>
                    </a:p>
                  </a:txBody>
                  <a:tcPr>
                    <a:solidFill>
                      <a:srgbClr val="00A3E0"/>
                    </a:solidFill>
                  </a:tcPr>
                </a:tc>
              </a:tr>
              <a:tr h="370840">
                <a:tc>
                  <a:txBody>
                    <a:bodyPr/>
                    <a:lstStyle/>
                    <a:p>
                      <a:r>
                        <a:rPr lang="en-US" sz="1600" b="1" dirty="0" smtClean="0">
                          <a:solidFill>
                            <a:schemeClr val="bg1"/>
                          </a:solidFill>
                        </a:rPr>
                        <a:t>ANACONDA</a:t>
                      </a:r>
                      <a:r>
                        <a:rPr lang="en-US" sz="1600" baseline="0" dirty="0" smtClean="0">
                          <a:solidFill>
                            <a:schemeClr val="bg1"/>
                          </a:solidFill>
                        </a:rPr>
                        <a:t> DISTRIBUTION</a:t>
                      </a:r>
                      <a:endParaRPr lang="en-US" sz="1600" dirty="0">
                        <a:solidFill>
                          <a:schemeClr val="bg1"/>
                        </a:solidFill>
                      </a:endParaRPr>
                    </a:p>
                  </a:txBody>
                  <a:tcPr>
                    <a:solidFill>
                      <a:schemeClr val="accent2"/>
                    </a:solidFill>
                  </a:tcPr>
                </a:tc>
                <a:tc>
                  <a:txBody>
                    <a:bodyPr/>
                    <a:lstStyle/>
                    <a:p>
                      <a:pPr algn="ctr"/>
                      <a:r>
                        <a:rPr lang="en-US" sz="1600" dirty="0" smtClean="0">
                          <a:solidFill>
                            <a:schemeClr val="accent4"/>
                          </a:solidFill>
                        </a:rPr>
                        <a:t>✔️</a:t>
                      </a:r>
                      <a:endParaRPr lang="en-US" sz="1600" dirty="0">
                        <a:solidFill>
                          <a:schemeClr val="accent4"/>
                        </a:solidFill>
                      </a:endParaRPr>
                    </a:p>
                  </a:txBody>
                  <a:tcPr>
                    <a:lnR w="12700" cap="flat" cmpd="sng" algn="ctr">
                      <a:solidFill>
                        <a:srgbClr val="00A3E0"/>
                      </a:solidFill>
                      <a:prstDash val="solid"/>
                      <a:round/>
                      <a:headEnd type="none" w="med" len="med"/>
                      <a:tailEnd type="none" w="med" len="med"/>
                    </a:lnR>
                    <a:lnB w="12700" cap="flat" cmpd="sng" algn="ctr">
                      <a:solidFill>
                        <a:srgbClr val="00A3E0"/>
                      </a:solidFill>
                      <a:prstDash val="solid"/>
                      <a:round/>
                      <a:headEnd type="none" w="med" len="med"/>
                      <a:tailEnd type="none" w="med" len="med"/>
                    </a:lnB>
                    <a:noFill/>
                  </a:tcPr>
                </a:tc>
                <a:tc>
                  <a:txBody>
                    <a:bodyPr/>
                    <a:lstStyle/>
                    <a:p>
                      <a:pPr algn="ctr"/>
                      <a:r>
                        <a:rPr lang="en-US" sz="1600" dirty="0" smtClean="0">
                          <a:solidFill>
                            <a:schemeClr val="accent4"/>
                          </a:solidFill>
                        </a:rPr>
                        <a:t>✔️</a:t>
                      </a:r>
                      <a:endParaRPr lang="en-US" sz="1600" dirty="0">
                        <a:solidFill>
                          <a:schemeClr val="accent4"/>
                        </a:solidFill>
                      </a:endParaRPr>
                    </a:p>
                  </a:txBody>
                  <a:tcPr>
                    <a:lnL w="12700" cap="flat" cmpd="sng" algn="ctr">
                      <a:solidFill>
                        <a:srgbClr val="00A3E0"/>
                      </a:solidFill>
                      <a:prstDash val="solid"/>
                      <a:round/>
                      <a:headEnd type="none" w="med" len="med"/>
                      <a:tailEnd type="none" w="med" len="med"/>
                    </a:lnL>
                    <a:lnR w="12700" cap="flat" cmpd="sng" algn="ctr">
                      <a:solidFill>
                        <a:srgbClr val="00A3E0"/>
                      </a:solidFill>
                      <a:prstDash val="solid"/>
                      <a:round/>
                      <a:headEnd type="none" w="med" len="med"/>
                      <a:tailEnd type="none" w="med" len="med"/>
                    </a:lnR>
                    <a:lnB w="12700" cap="flat" cmpd="sng" algn="ctr">
                      <a:solidFill>
                        <a:srgbClr val="00A3E0"/>
                      </a:solidFill>
                      <a:prstDash val="solid"/>
                      <a:round/>
                      <a:headEnd type="none" w="med" len="med"/>
                      <a:tailEnd type="none" w="med" len="med"/>
                    </a:lnB>
                    <a:noFill/>
                  </a:tcPr>
                </a:tc>
                <a:tc>
                  <a:txBody>
                    <a:bodyPr/>
                    <a:lstStyle/>
                    <a:p>
                      <a:pPr algn="ctr"/>
                      <a:r>
                        <a:rPr lang="en-US" sz="1600" dirty="0" smtClean="0">
                          <a:solidFill>
                            <a:schemeClr val="accent4"/>
                          </a:solidFill>
                        </a:rPr>
                        <a:t>✔️</a:t>
                      </a:r>
                      <a:endParaRPr lang="en-US" sz="1600" dirty="0">
                        <a:solidFill>
                          <a:schemeClr val="accent4"/>
                        </a:solidFill>
                      </a:endParaRPr>
                    </a:p>
                  </a:txBody>
                  <a:tcPr>
                    <a:lnL w="12700" cap="flat" cmpd="sng" algn="ctr">
                      <a:solidFill>
                        <a:srgbClr val="00A3E0"/>
                      </a:solidFill>
                      <a:prstDash val="solid"/>
                      <a:round/>
                      <a:headEnd type="none" w="med" len="med"/>
                      <a:tailEnd type="none" w="med" len="med"/>
                    </a:lnL>
                    <a:lnB w="12700" cap="flat" cmpd="sng" algn="ctr">
                      <a:solidFill>
                        <a:srgbClr val="00A3E0"/>
                      </a:solidFill>
                      <a:prstDash val="solid"/>
                      <a:round/>
                      <a:headEnd type="none" w="med" len="med"/>
                      <a:tailEnd type="none" w="med" len="med"/>
                    </a:lnB>
                    <a:noFill/>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b="1" dirty="0" smtClean="0">
                          <a:solidFill>
                            <a:schemeClr val="bg1"/>
                          </a:solidFill>
                        </a:rPr>
                        <a:t>ANACONDA</a:t>
                      </a:r>
                      <a:r>
                        <a:rPr lang="en-US" sz="1600" baseline="0" dirty="0" smtClean="0">
                          <a:solidFill>
                            <a:schemeClr val="bg1"/>
                          </a:solidFill>
                        </a:rPr>
                        <a:t> REPOSITORY</a:t>
                      </a:r>
                      <a:endParaRPr lang="en-US" sz="1600" dirty="0" smtClean="0">
                        <a:solidFill>
                          <a:schemeClr val="bg1"/>
                        </a:solidFill>
                      </a:endParaRPr>
                    </a:p>
                  </a:txBody>
                  <a:tcPr>
                    <a:solidFill>
                      <a:schemeClr val="accent2"/>
                    </a:solidFill>
                  </a:tcPr>
                </a:tc>
                <a:tc>
                  <a:txBody>
                    <a:bodyPr/>
                    <a:lstStyle/>
                    <a:p>
                      <a:pPr algn="ctr"/>
                      <a:endParaRPr lang="en-US" sz="1600" dirty="0"/>
                    </a:p>
                  </a:txBody>
                  <a:tcPr>
                    <a:lnR w="12700" cap="flat" cmpd="sng" algn="ctr">
                      <a:solidFill>
                        <a:srgbClr val="00A3E0"/>
                      </a:solidFill>
                      <a:prstDash val="solid"/>
                      <a:round/>
                      <a:headEnd type="none" w="med" len="med"/>
                      <a:tailEnd type="none" w="med" len="med"/>
                    </a:lnR>
                    <a:lnT w="12700" cap="flat" cmpd="sng" algn="ctr">
                      <a:solidFill>
                        <a:srgbClr val="00A3E0"/>
                      </a:solidFill>
                      <a:prstDash val="solid"/>
                      <a:round/>
                      <a:headEnd type="none" w="med" len="med"/>
                      <a:tailEnd type="none" w="med" len="med"/>
                    </a:lnT>
                    <a:lnB w="12700" cap="flat" cmpd="sng" algn="ctr">
                      <a:solidFill>
                        <a:srgbClr val="00A3E0"/>
                      </a:solidFill>
                      <a:prstDash val="solid"/>
                      <a:round/>
                      <a:headEnd type="none" w="med" len="med"/>
                      <a:tailEnd type="none" w="med" len="med"/>
                    </a:lnB>
                    <a:noFill/>
                  </a:tcPr>
                </a:tc>
                <a:tc>
                  <a:txBody>
                    <a:bodyPr/>
                    <a:lstStyle/>
                    <a:p>
                      <a:pPr algn="ctr"/>
                      <a:r>
                        <a:rPr lang="en-US" sz="1600" dirty="0" smtClean="0">
                          <a:solidFill>
                            <a:schemeClr val="accent4"/>
                          </a:solidFill>
                        </a:rPr>
                        <a:t>✔️</a:t>
                      </a:r>
                      <a:endParaRPr lang="en-US" sz="1600" dirty="0">
                        <a:solidFill>
                          <a:schemeClr val="accent4"/>
                        </a:solidFill>
                      </a:endParaRPr>
                    </a:p>
                  </a:txBody>
                  <a:tcPr>
                    <a:lnL w="12700" cap="flat" cmpd="sng" algn="ctr">
                      <a:solidFill>
                        <a:srgbClr val="00A3E0"/>
                      </a:solidFill>
                      <a:prstDash val="solid"/>
                      <a:round/>
                      <a:headEnd type="none" w="med" len="med"/>
                      <a:tailEnd type="none" w="med" len="med"/>
                    </a:lnL>
                    <a:lnR w="12700" cap="flat" cmpd="sng" algn="ctr">
                      <a:solidFill>
                        <a:srgbClr val="00A3E0"/>
                      </a:solidFill>
                      <a:prstDash val="solid"/>
                      <a:round/>
                      <a:headEnd type="none" w="med" len="med"/>
                      <a:tailEnd type="none" w="med" len="med"/>
                    </a:lnR>
                    <a:lnT w="12700" cap="flat" cmpd="sng" algn="ctr">
                      <a:solidFill>
                        <a:srgbClr val="00A3E0"/>
                      </a:solidFill>
                      <a:prstDash val="solid"/>
                      <a:round/>
                      <a:headEnd type="none" w="med" len="med"/>
                      <a:tailEnd type="none" w="med" len="med"/>
                    </a:lnT>
                    <a:lnB w="12700" cap="flat" cmpd="sng" algn="ctr">
                      <a:solidFill>
                        <a:srgbClr val="00A3E0"/>
                      </a:solidFill>
                      <a:prstDash val="solid"/>
                      <a:round/>
                      <a:headEnd type="none" w="med" len="med"/>
                      <a:tailEnd type="none" w="med" len="med"/>
                    </a:lnB>
                    <a:noFill/>
                  </a:tcPr>
                </a:tc>
                <a:tc>
                  <a:txBody>
                    <a:bodyPr/>
                    <a:lstStyle/>
                    <a:p>
                      <a:pPr algn="ctr"/>
                      <a:r>
                        <a:rPr lang="en-US" sz="1600" dirty="0" smtClean="0">
                          <a:solidFill>
                            <a:schemeClr val="accent4"/>
                          </a:solidFill>
                        </a:rPr>
                        <a:t>✔️</a:t>
                      </a:r>
                      <a:endParaRPr lang="en-US" sz="1600" dirty="0">
                        <a:solidFill>
                          <a:schemeClr val="accent4"/>
                        </a:solidFill>
                      </a:endParaRPr>
                    </a:p>
                  </a:txBody>
                  <a:tcPr>
                    <a:lnL w="12700" cap="flat" cmpd="sng" algn="ctr">
                      <a:solidFill>
                        <a:srgbClr val="00A3E0"/>
                      </a:solidFill>
                      <a:prstDash val="solid"/>
                      <a:round/>
                      <a:headEnd type="none" w="med" len="med"/>
                      <a:tailEnd type="none" w="med" len="med"/>
                    </a:lnL>
                    <a:lnT w="12700" cap="flat" cmpd="sng" algn="ctr">
                      <a:solidFill>
                        <a:srgbClr val="00A3E0"/>
                      </a:solidFill>
                      <a:prstDash val="solid"/>
                      <a:round/>
                      <a:headEnd type="none" w="med" len="med"/>
                      <a:tailEnd type="none" w="med" len="med"/>
                    </a:lnT>
                    <a:lnB w="12700" cap="flat" cmpd="sng" algn="ctr">
                      <a:solidFill>
                        <a:srgbClr val="00A3E0"/>
                      </a:solidFill>
                      <a:prstDash val="solid"/>
                      <a:round/>
                      <a:headEnd type="none" w="med" len="med"/>
                      <a:tailEnd type="none" w="med" len="med"/>
                    </a:lnB>
                    <a:noFill/>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b="1" dirty="0" smtClean="0">
                          <a:solidFill>
                            <a:schemeClr val="bg1"/>
                          </a:solidFill>
                        </a:rPr>
                        <a:t>ANACONDA</a:t>
                      </a:r>
                      <a:r>
                        <a:rPr lang="en-US" sz="1600" baseline="0" dirty="0" smtClean="0">
                          <a:solidFill>
                            <a:schemeClr val="bg1"/>
                          </a:solidFill>
                        </a:rPr>
                        <a:t> ACCELERATE</a:t>
                      </a:r>
                      <a:endParaRPr lang="en-US" sz="1600" dirty="0" smtClean="0">
                        <a:solidFill>
                          <a:schemeClr val="bg1"/>
                        </a:solidFill>
                      </a:endParaRPr>
                    </a:p>
                  </a:txBody>
                  <a:tcPr>
                    <a:solidFill>
                      <a:schemeClr val="accent2"/>
                    </a:solidFill>
                  </a:tcPr>
                </a:tc>
                <a:tc>
                  <a:txBody>
                    <a:bodyPr/>
                    <a:lstStyle/>
                    <a:p>
                      <a:pPr algn="ctr"/>
                      <a:endParaRPr lang="en-US" sz="1600" dirty="0"/>
                    </a:p>
                  </a:txBody>
                  <a:tcPr>
                    <a:lnR w="12700" cap="flat" cmpd="sng" algn="ctr">
                      <a:solidFill>
                        <a:srgbClr val="00A3E0"/>
                      </a:solidFill>
                      <a:prstDash val="solid"/>
                      <a:round/>
                      <a:headEnd type="none" w="med" len="med"/>
                      <a:tailEnd type="none" w="med" len="med"/>
                    </a:lnR>
                    <a:lnT w="12700" cap="flat" cmpd="sng" algn="ctr">
                      <a:solidFill>
                        <a:srgbClr val="00A3E0"/>
                      </a:solidFill>
                      <a:prstDash val="solid"/>
                      <a:round/>
                      <a:headEnd type="none" w="med" len="med"/>
                      <a:tailEnd type="none" w="med" len="med"/>
                    </a:lnT>
                    <a:lnB w="12700" cap="flat" cmpd="sng" algn="ctr">
                      <a:solidFill>
                        <a:srgbClr val="00A3E0"/>
                      </a:solidFill>
                      <a:prstDash val="solid"/>
                      <a:round/>
                      <a:headEnd type="none" w="med" len="med"/>
                      <a:tailEnd type="none" w="med" len="med"/>
                    </a:lnB>
                    <a:noFill/>
                  </a:tcPr>
                </a:tc>
                <a:tc>
                  <a:txBody>
                    <a:bodyPr/>
                    <a:lstStyle/>
                    <a:p>
                      <a:pPr algn="ctr"/>
                      <a:r>
                        <a:rPr lang="en-US" sz="1600" dirty="0" smtClean="0">
                          <a:solidFill>
                            <a:schemeClr val="accent4"/>
                          </a:solidFill>
                        </a:rPr>
                        <a:t>✔️</a:t>
                      </a:r>
                      <a:endParaRPr lang="en-US" sz="1600" dirty="0">
                        <a:solidFill>
                          <a:schemeClr val="accent4"/>
                        </a:solidFill>
                      </a:endParaRPr>
                    </a:p>
                  </a:txBody>
                  <a:tcPr>
                    <a:lnL w="12700" cap="flat" cmpd="sng" algn="ctr">
                      <a:solidFill>
                        <a:srgbClr val="00A3E0"/>
                      </a:solidFill>
                      <a:prstDash val="solid"/>
                      <a:round/>
                      <a:headEnd type="none" w="med" len="med"/>
                      <a:tailEnd type="none" w="med" len="med"/>
                    </a:lnL>
                    <a:lnR w="12700" cap="flat" cmpd="sng" algn="ctr">
                      <a:solidFill>
                        <a:srgbClr val="00A3E0"/>
                      </a:solidFill>
                      <a:prstDash val="solid"/>
                      <a:round/>
                      <a:headEnd type="none" w="med" len="med"/>
                      <a:tailEnd type="none" w="med" len="med"/>
                    </a:lnR>
                    <a:lnT w="12700" cap="flat" cmpd="sng" algn="ctr">
                      <a:solidFill>
                        <a:srgbClr val="00A3E0"/>
                      </a:solidFill>
                      <a:prstDash val="solid"/>
                      <a:round/>
                      <a:headEnd type="none" w="med" len="med"/>
                      <a:tailEnd type="none" w="med" len="med"/>
                    </a:lnT>
                    <a:lnB w="12700" cap="flat" cmpd="sng" algn="ctr">
                      <a:solidFill>
                        <a:srgbClr val="00A3E0"/>
                      </a:solidFill>
                      <a:prstDash val="solid"/>
                      <a:round/>
                      <a:headEnd type="none" w="med" len="med"/>
                      <a:tailEnd type="none" w="med" len="med"/>
                    </a:lnB>
                    <a:noFill/>
                  </a:tcPr>
                </a:tc>
                <a:tc>
                  <a:txBody>
                    <a:bodyPr/>
                    <a:lstStyle/>
                    <a:p>
                      <a:pPr algn="ctr"/>
                      <a:r>
                        <a:rPr lang="en-US" sz="1600" dirty="0" smtClean="0">
                          <a:solidFill>
                            <a:schemeClr val="accent4"/>
                          </a:solidFill>
                        </a:rPr>
                        <a:t>✔️</a:t>
                      </a:r>
                      <a:endParaRPr lang="en-US" sz="1600" dirty="0">
                        <a:solidFill>
                          <a:schemeClr val="accent4"/>
                        </a:solidFill>
                      </a:endParaRPr>
                    </a:p>
                  </a:txBody>
                  <a:tcPr>
                    <a:lnL w="12700" cap="flat" cmpd="sng" algn="ctr">
                      <a:solidFill>
                        <a:srgbClr val="00A3E0"/>
                      </a:solidFill>
                      <a:prstDash val="solid"/>
                      <a:round/>
                      <a:headEnd type="none" w="med" len="med"/>
                      <a:tailEnd type="none" w="med" len="med"/>
                    </a:lnL>
                    <a:lnT w="12700" cap="flat" cmpd="sng" algn="ctr">
                      <a:solidFill>
                        <a:srgbClr val="00A3E0"/>
                      </a:solidFill>
                      <a:prstDash val="solid"/>
                      <a:round/>
                      <a:headEnd type="none" w="med" len="med"/>
                      <a:tailEnd type="none" w="med" len="med"/>
                    </a:lnT>
                    <a:lnB w="12700" cap="flat" cmpd="sng" algn="ctr">
                      <a:solidFill>
                        <a:srgbClr val="00A3E0"/>
                      </a:solidFill>
                      <a:prstDash val="solid"/>
                      <a:round/>
                      <a:headEnd type="none" w="med" len="med"/>
                      <a:tailEnd type="none" w="med" len="med"/>
                    </a:lnB>
                    <a:noFill/>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b="1" dirty="0" smtClean="0">
                          <a:solidFill>
                            <a:schemeClr val="bg1"/>
                          </a:solidFill>
                        </a:rPr>
                        <a:t>ANACONDA</a:t>
                      </a:r>
                      <a:r>
                        <a:rPr lang="en-US" sz="1600" baseline="0" dirty="0" smtClean="0">
                          <a:solidFill>
                            <a:schemeClr val="bg1"/>
                          </a:solidFill>
                        </a:rPr>
                        <a:t> SCALE</a:t>
                      </a:r>
                      <a:endParaRPr lang="en-US" sz="1600" dirty="0" smtClean="0">
                        <a:solidFill>
                          <a:schemeClr val="bg1"/>
                        </a:solidFill>
                      </a:endParaRPr>
                    </a:p>
                  </a:txBody>
                  <a:tcPr>
                    <a:solidFill>
                      <a:schemeClr val="accent2"/>
                    </a:solidFill>
                  </a:tcPr>
                </a:tc>
                <a:tc>
                  <a:txBody>
                    <a:bodyPr/>
                    <a:lstStyle/>
                    <a:p>
                      <a:pPr algn="ctr"/>
                      <a:endParaRPr lang="en-US" sz="1600" dirty="0"/>
                    </a:p>
                  </a:txBody>
                  <a:tcPr>
                    <a:lnR w="12700" cap="flat" cmpd="sng" algn="ctr">
                      <a:solidFill>
                        <a:srgbClr val="00A3E0"/>
                      </a:solidFill>
                      <a:prstDash val="solid"/>
                      <a:round/>
                      <a:headEnd type="none" w="med" len="med"/>
                      <a:tailEnd type="none" w="med" len="med"/>
                    </a:lnR>
                    <a:lnT w="12700" cap="flat" cmpd="sng" algn="ctr">
                      <a:solidFill>
                        <a:srgbClr val="00A3E0"/>
                      </a:solidFill>
                      <a:prstDash val="solid"/>
                      <a:round/>
                      <a:headEnd type="none" w="med" len="med"/>
                      <a:tailEnd type="none" w="med" len="med"/>
                    </a:lnT>
                    <a:lnB w="12700" cap="flat" cmpd="sng" algn="ctr">
                      <a:solidFill>
                        <a:srgbClr val="00A3E0"/>
                      </a:solidFill>
                      <a:prstDash val="solid"/>
                      <a:round/>
                      <a:headEnd type="none" w="med" len="med"/>
                      <a:tailEnd type="none" w="med" len="med"/>
                    </a:lnB>
                    <a:noFill/>
                  </a:tcPr>
                </a:tc>
                <a:tc>
                  <a:txBody>
                    <a:bodyPr/>
                    <a:lstStyle/>
                    <a:p>
                      <a:pPr algn="ctr"/>
                      <a:r>
                        <a:rPr lang="en-US" sz="1600" dirty="0" smtClean="0">
                          <a:solidFill>
                            <a:schemeClr val="accent4"/>
                          </a:solidFill>
                        </a:rPr>
                        <a:t>✔️</a:t>
                      </a:r>
                      <a:endParaRPr lang="en-US" sz="1600" dirty="0">
                        <a:solidFill>
                          <a:schemeClr val="accent4"/>
                        </a:solidFill>
                      </a:endParaRPr>
                    </a:p>
                  </a:txBody>
                  <a:tcPr>
                    <a:lnL w="12700" cap="flat" cmpd="sng" algn="ctr">
                      <a:solidFill>
                        <a:srgbClr val="00A3E0"/>
                      </a:solidFill>
                      <a:prstDash val="solid"/>
                      <a:round/>
                      <a:headEnd type="none" w="med" len="med"/>
                      <a:tailEnd type="none" w="med" len="med"/>
                    </a:lnL>
                    <a:lnR w="12700" cap="flat" cmpd="sng" algn="ctr">
                      <a:solidFill>
                        <a:srgbClr val="00A3E0"/>
                      </a:solidFill>
                      <a:prstDash val="solid"/>
                      <a:round/>
                      <a:headEnd type="none" w="med" len="med"/>
                      <a:tailEnd type="none" w="med" len="med"/>
                    </a:lnR>
                    <a:lnT w="12700" cap="flat" cmpd="sng" algn="ctr">
                      <a:solidFill>
                        <a:srgbClr val="00A3E0"/>
                      </a:solidFill>
                      <a:prstDash val="solid"/>
                      <a:round/>
                      <a:headEnd type="none" w="med" len="med"/>
                      <a:tailEnd type="none" w="med" len="med"/>
                    </a:lnT>
                    <a:lnB w="12700" cap="flat" cmpd="sng" algn="ctr">
                      <a:solidFill>
                        <a:srgbClr val="00A3E0"/>
                      </a:solidFill>
                      <a:prstDash val="solid"/>
                      <a:round/>
                      <a:headEnd type="none" w="med" len="med"/>
                      <a:tailEnd type="none" w="med" len="med"/>
                    </a:lnB>
                    <a:noFill/>
                  </a:tcPr>
                </a:tc>
                <a:tc>
                  <a:txBody>
                    <a:bodyPr/>
                    <a:lstStyle/>
                    <a:p>
                      <a:pPr algn="ctr"/>
                      <a:r>
                        <a:rPr lang="en-US" sz="1600" dirty="0" smtClean="0">
                          <a:solidFill>
                            <a:schemeClr val="accent4"/>
                          </a:solidFill>
                        </a:rPr>
                        <a:t>✔️</a:t>
                      </a:r>
                      <a:endParaRPr lang="en-US" sz="1600" dirty="0">
                        <a:solidFill>
                          <a:schemeClr val="accent4"/>
                        </a:solidFill>
                      </a:endParaRPr>
                    </a:p>
                  </a:txBody>
                  <a:tcPr>
                    <a:lnL w="12700" cap="flat" cmpd="sng" algn="ctr">
                      <a:solidFill>
                        <a:srgbClr val="00A3E0"/>
                      </a:solidFill>
                      <a:prstDash val="solid"/>
                      <a:round/>
                      <a:headEnd type="none" w="med" len="med"/>
                      <a:tailEnd type="none" w="med" len="med"/>
                    </a:lnL>
                    <a:lnT w="12700" cap="flat" cmpd="sng" algn="ctr">
                      <a:solidFill>
                        <a:srgbClr val="00A3E0"/>
                      </a:solidFill>
                      <a:prstDash val="solid"/>
                      <a:round/>
                      <a:headEnd type="none" w="med" len="med"/>
                      <a:tailEnd type="none" w="med" len="med"/>
                    </a:lnT>
                    <a:lnB w="12700" cap="flat" cmpd="sng" algn="ctr">
                      <a:solidFill>
                        <a:srgbClr val="00A3E0"/>
                      </a:solidFill>
                      <a:prstDash val="solid"/>
                      <a:round/>
                      <a:headEnd type="none" w="med" len="med"/>
                      <a:tailEnd type="none" w="med" len="med"/>
                    </a:lnB>
                    <a:noFill/>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b="1" dirty="0" smtClean="0">
                          <a:solidFill>
                            <a:schemeClr val="bg1"/>
                          </a:solidFill>
                        </a:rPr>
                        <a:t>ANACONDA</a:t>
                      </a:r>
                      <a:r>
                        <a:rPr lang="en-US" sz="1600" baseline="0" dirty="0" smtClean="0">
                          <a:solidFill>
                            <a:schemeClr val="bg1"/>
                          </a:solidFill>
                        </a:rPr>
                        <a:t> ENTERPRISE NOTEBOOKS</a:t>
                      </a:r>
                      <a:endParaRPr lang="en-US" sz="1600" dirty="0" smtClean="0">
                        <a:solidFill>
                          <a:schemeClr val="bg1"/>
                        </a:solidFill>
                      </a:endParaRPr>
                    </a:p>
                  </a:txBody>
                  <a:tcPr>
                    <a:solidFill>
                      <a:schemeClr val="accent2"/>
                    </a:solidFill>
                  </a:tcPr>
                </a:tc>
                <a:tc>
                  <a:txBody>
                    <a:bodyPr/>
                    <a:lstStyle/>
                    <a:p>
                      <a:pPr algn="ctr"/>
                      <a:endParaRPr lang="en-US" sz="1600" dirty="0"/>
                    </a:p>
                  </a:txBody>
                  <a:tcPr>
                    <a:lnR w="12700" cap="flat" cmpd="sng" algn="ctr">
                      <a:solidFill>
                        <a:srgbClr val="00A3E0"/>
                      </a:solidFill>
                      <a:prstDash val="solid"/>
                      <a:round/>
                      <a:headEnd type="none" w="med" len="med"/>
                      <a:tailEnd type="none" w="med" len="med"/>
                    </a:lnR>
                    <a:lnT w="12700" cap="flat" cmpd="sng" algn="ctr">
                      <a:solidFill>
                        <a:srgbClr val="00A3E0"/>
                      </a:solidFill>
                      <a:prstDash val="solid"/>
                      <a:round/>
                      <a:headEnd type="none" w="med" len="med"/>
                      <a:tailEnd type="none" w="med" len="med"/>
                    </a:lnT>
                    <a:lnB w="12700" cap="flat" cmpd="sng" algn="ctr">
                      <a:solidFill>
                        <a:srgbClr val="00A3E0"/>
                      </a:solidFill>
                      <a:prstDash val="solid"/>
                      <a:round/>
                      <a:headEnd type="none" w="med" len="med"/>
                      <a:tailEnd type="none" w="med" len="med"/>
                    </a:lnB>
                    <a:noFill/>
                  </a:tcPr>
                </a:tc>
                <a:tc>
                  <a:txBody>
                    <a:bodyPr/>
                    <a:lstStyle/>
                    <a:p>
                      <a:pPr algn="ctr"/>
                      <a:endParaRPr lang="en-US" sz="1600" dirty="0"/>
                    </a:p>
                  </a:txBody>
                  <a:tcPr>
                    <a:lnL w="12700" cap="flat" cmpd="sng" algn="ctr">
                      <a:solidFill>
                        <a:srgbClr val="00A3E0"/>
                      </a:solidFill>
                      <a:prstDash val="solid"/>
                      <a:round/>
                      <a:headEnd type="none" w="med" len="med"/>
                      <a:tailEnd type="none" w="med" len="med"/>
                    </a:lnL>
                    <a:lnR w="12700" cap="flat" cmpd="sng" algn="ctr">
                      <a:solidFill>
                        <a:srgbClr val="00A3E0"/>
                      </a:solidFill>
                      <a:prstDash val="solid"/>
                      <a:round/>
                      <a:headEnd type="none" w="med" len="med"/>
                      <a:tailEnd type="none" w="med" len="med"/>
                    </a:lnR>
                    <a:lnT w="12700" cap="flat" cmpd="sng" algn="ctr">
                      <a:solidFill>
                        <a:srgbClr val="00A3E0"/>
                      </a:solidFill>
                      <a:prstDash val="solid"/>
                      <a:round/>
                      <a:headEnd type="none" w="med" len="med"/>
                      <a:tailEnd type="none" w="med" len="med"/>
                    </a:lnT>
                    <a:lnB w="12700" cap="flat" cmpd="sng" algn="ctr">
                      <a:solidFill>
                        <a:srgbClr val="00A3E0"/>
                      </a:solidFill>
                      <a:prstDash val="solid"/>
                      <a:round/>
                      <a:headEnd type="none" w="med" len="med"/>
                      <a:tailEnd type="none" w="med" len="med"/>
                    </a:lnB>
                    <a:noFill/>
                  </a:tcPr>
                </a:tc>
                <a:tc>
                  <a:txBody>
                    <a:bodyPr/>
                    <a:lstStyle/>
                    <a:p>
                      <a:pPr algn="ctr"/>
                      <a:r>
                        <a:rPr lang="en-US" sz="1600" dirty="0" smtClean="0">
                          <a:solidFill>
                            <a:schemeClr val="accent4"/>
                          </a:solidFill>
                        </a:rPr>
                        <a:t>✔️</a:t>
                      </a:r>
                      <a:endParaRPr lang="en-US" sz="1600" dirty="0">
                        <a:solidFill>
                          <a:schemeClr val="accent4"/>
                        </a:solidFill>
                      </a:endParaRPr>
                    </a:p>
                  </a:txBody>
                  <a:tcPr>
                    <a:lnL w="12700" cap="flat" cmpd="sng" algn="ctr">
                      <a:solidFill>
                        <a:srgbClr val="00A3E0"/>
                      </a:solidFill>
                      <a:prstDash val="solid"/>
                      <a:round/>
                      <a:headEnd type="none" w="med" len="med"/>
                      <a:tailEnd type="none" w="med" len="med"/>
                    </a:lnL>
                    <a:lnT w="12700" cap="flat" cmpd="sng" algn="ctr">
                      <a:solidFill>
                        <a:srgbClr val="00A3E0"/>
                      </a:solidFill>
                      <a:prstDash val="solid"/>
                      <a:round/>
                      <a:headEnd type="none" w="med" len="med"/>
                      <a:tailEnd type="none" w="med" len="med"/>
                    </a:lnT>
                    <a:lnB w="12700" cap="flat" cmpd="sng" algn="ctr">
                      <a:solidFill>
                        <a:srgbClr val="00A3E0"/>
                      </a:solidFill>
                      <a:prstDash val="solid"/>
                      <a:round/>
                      <a:headEnd type="none" w="med" len="med"/>
                      <a:tailEnd type="none" w="med" len="med"/>
                    </a:lnB>
                    <a:noFill/>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b="1" dirty="0" smtClean="0">
                          <a:solidFill>
                            <a:schemeClr val="bg1"/>
                          </a:solidFill>
                        </a:rPr>
                        <a:t>ANACONDA</a:t>
                      </a:r>
                      <a:r>
                        <a:rPr lang="en-US" sz="1600" baseline="0" dirty="0" smtClean="0">
                          <a:solidFill>
                            <a:schemeClr val="bg1"/>
                          </a:solidFill>
                        </a:rPr>
                        <a:t> MOSAIC</a:t>
                      </a:r>
                      <a:endParaRPr lang="en-US" sz="1600" dirty="0" smtClean="0">
                        <a:solidFill>
                          <a:schemeClr val="bg1"/>
                        </a:solidFill>
                      </a:endParaRPr>
                    </a:p>
                  </a:txBody>
                  <a:tcPr>
                    <a:solidFill>
                      <a:schemeClr val="accent2"/>
                    </a:solidFill>
                  </a:tcPr>
                </a:tc>
                <a:tc>
                  <a:txBody>
                    <a:bodyPr/>
                    <a:lstStyle/>
                    <a:p>
                      <a:pPr algn="ctr"/>
                      <a:endParaRPr lang="en-US" sz="1600" dirty="0"/>
                    </a:p>
                  </a:txBody>
                  <a:tcPr>
                    <a:lnR w="12700" cap="flat" cmpd="sng" algn="ctr">
                      <a:solidFill>
                        <a:srgbClr val="00A3E0"/>
                      </a:solidFill>
                      <a:prstDash val="solid"/>
                      <a:round/>
                      <a:headEnd type="none" w="med" len="med"/>
                      <a:tailEnd type="none" w="med" len="med"/>
                    </a:lnR>
                    <a:lnT w="12700" cap="flat" cmpd="sng" algn="ctr">
                      <a:solidFill>
                        <a:srgbClr val="00A3E0"/>
                      </a:solidFill>
                      <a:prstDash val="solid"/>
                      <a:round/>
                      <a:headEnd type="none" w="med" len="med"/>
                      <a:tailEnd type="none" w="med" len="med"/>
                    </a:lnT>
                    <a:lnB w="12700" cap="flat" cmpd="sng" algn="ctr">
                      <a:solidFill>
                        <a:srgbClr val="00A3E0"/>
                      </a:solidFill>
                      <a:prstDash val="solid"/>
                      <a:round/>
                      <a:headEnd type="none" w="med" len="med"/>
                      <a:tailEnd type="none" w="med" len="med"/>
                    </a:lnB>
                    <a:noFill/>
                  </a:tcPr>
                </a:tc>
                <a:tc>
                  <a:txBody>
                    <a:bodyPr/>
                    <a:lstStyle/>
                    <a:p>
                      <a:pPr algn="ctr"/>
                      <a:endParaRPr lang="en-US" sz="1600" dirty="0"/>
                    </a:p>
                  </a:txBody>
                  <a:tcPr>
                    <a:lnL w="12700" cap="flat" cmpd="sng" algn="ctr">
                      <a:solidFill>
                        <a:srgbClr val="00A3E0"/>
                      </a:solidFill>
                      <a:prstDash val="solid"/>
                      <a:round/>
                      <a:headEnd type="none" w="med" len="med"/>
                      <a:tailEnd type="none" w="med" len="med"/>
                    </a:lnL>
                    <a:lnR w="12700" cap="flat" cmpd="sng" algn="ctr">
                      <a:solidFill>
                        <a:srgbClr val="00A3E0"/>
                      </a:solidFill>
                      <a:prstDash val="solid"/>
                      <a:round/>
                      <a:headEnd type="none" w="med" len="med"/>
                      <a:tailEnd type="none" w="med" len="med"/>
                    </a:lnR>
                    <a:lnT w="12700" cap="flat" cmpd="sng" algn="ctr">
                      <a:solidFill>
                        <a:srgbClr val="00A3E0"/>
                      </a:solidFill>
                      <a:prstDash val="solid"/>
                      <a:round/>
                      <a:headEnd type="none" w="med" len="med"/>
                      <a:tailEnd type="none" w="med" len="med"/>
                    </a:lnT>
                    <a:lnB w="12700" cap="flat" cmpd="sng" algn="ctr">
                      <a:solidFill>
                        <a:srgbClr val="00A3E0"/>
                      </a:solidFill>
                      <a:prstDash val="solid"/>
                      <a:round/>
                      <a:headEnd type="none" w="med" len="med"/>
                      <a:tailEnd type="none" w="med" len="med"/>
                    </a:lnB>
                    <a:noFill/>
                  </a:tcPr>
                </a:tc>
                <a:tc>
                  <a:txBody>
                    <a:bodyPr/>
                    <a:lstStyle/>
                    <a:p>
                      <a:pPr algn="ctr"/>
                      <a:r>
                        <a:rPr lang="en-US" sz="1600" dirty="0" smtClean="0">
                          <a:solidFill>
                            <a:schemeClr val="accent4"/>
                          </a:solidFill>
                        </a:rPr>
                        <a:t>✔️</a:t>
                      </a:r>
                      <a:endParaRPr lang="en-US" sz="1600" dirty="0">
                        <a:solidFill>
                          <a:schemeClr val="accent4"/>
                        </a:solidFill>
                      </a:endParaRPr>
                    </a:p>
                  </a:txBody>
                  <a:tcPr>
                    <a:lnL w="12700" cap="flat" cmpd="sng" algn="ctr">
                      <a:solidFill>
                        <a:srgbClr val="00A3E0"/>
                      </a:solidFill>
                      <a:prstDash val="solid"/>
                      <a:round/>
                      <a:headEnd type="none" w="med" len="med"/>
                      <a:tailEnd type="none" w="med" len="med"/>
                    </a:lnL>
                    <a:lnT w="12700" cap="flat" cmpd="sng" algn="ctr">
                      <a:solidFill>
                        <a:srgbClr val="00A3E0"/>
                      </a:solidFill>
                      <a:prstDash val="solid"/>
                      <a:round/>
                      <a:headEnd type="none" w="med" len="med"/>
                      <a:tailEnd type="none" w="med" len="med"/>
                    </a:lnT>
                    <a:lnB w="12700" cap="flat" cmpd="sng" algn="ctr">
                      <a:solidFill>
                        <a:srgbClr val="00A3E0"/>
                      </a:solidFill>
                      <a:prstDash val="solid"/>
                      <a:round/>
                      <a:headEnd type="none" w="med" len="med"/>
                      <a:tailEnd type="none" w="med" len="med"/>
                    </a:lnB>
                    <a:noFill/>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b="1" dirty="0" smtClean="0">
                          <a:solidFill>
                            <a:schemeClr val="bg1"/>
                          </a:solidFill>
                        </a:rPr>
                        <a:t>ANACONDA</a:t>
                      </a:r>
                      <a:r>
                        <a:rPr lang="en-US" sz="1600" baseline="0" dirty="0" smtClean="0">
                          <a:solidFill>
                            <a:schemeClr val="bg1"/>
                          </a:solidFill>
                        </a:rPr>
                        <a:t> FUSION</a:t>
                      </a:r>
                      <a:endParaRPr lang="en-US" sz="1600" dirty="0" smtClean="0">
                        <a:solidFill>
                          <a:schemeClr val="bg1"/>
                        </a:solidFill>
                      </a:endParaRPr>
                    </a:p>
                  </a:txBody>
                  <a:tcPr>
                    <a:solidFill>
                      <a:schemeClr val="accent2"/>
                    </a:solidFill>
                  </a:tcPr>
                </a:tc>
                <a:tc>
                  <a:txBody>
                    <a:bodyPr/>
                    <a:lstStyle/>
                    <a:p>
                      <a:pPr algn="ctr"/>
                      <a:endParaRPr lang="en-US" sz="1600" dirty="0"/>
                    </a:p>
                  </a:txBody>
                  <a:tcPr>
                    <a:lnR w="12700" cap="flat" cmpd="sng" algn="ctr">
                      <a:solidFill>
                        <a:srgbClr val="00A3E0"/>
                      </a:solidFill>
                      <a:prstDash val="solid"/>
                      <a:round/>
                      <a:headEnd type="none" w="med" len="med"/>
                      <a:tailEnd type="none" w="med" len="med"/>
                    </a:lnR>
                    <a:lnT w="12700" cap="flat" cmpd="sng" algn="ctr">
                      <a:solidFill>
                        <a:srgbClr val="00A3E0"/>
                      </a:solidFill>
                      <a:prstDash val="solid"/>
                      <a:round/>
                      <a:headEnd type="none" w="med" len="med"/>
                      <a:tailEnd type="none" w="med" len="med"/>
                    </a:lnT>
                    <a:noFill/>
                  </a:tcPr>
                </a:tc>
                <a:tc>
                  <a:txBody>
                    <a:bodyPr/>
                    <a:lstStyle/>
                    <a:p>
                      <a:pPr algn="ctr"/>
                      <a:endParaRPr lang="en-US" sz="1600" dirty="0"/>
                    </a:p>
                  </a:txBody>
                  <a:tcPr>
                    <a:lnL w="12700" cap="flat" cmpd="sng" algn="ctr">
                      <a:solidFill>
                        <a:srgbClr val="00A3E0"/>
                      </a:solidFill>
                      <a:prstDash val="solid"/>
                      <a:round/>
                      <a:headEnd type="none" w="med" len="med"/>
                      <a:tailEnd type="none" w="med" len="med"/>
                    </a:lnL>
                    <a:lnR w="12700" cap="flat" cmpd="sng" algn="ctr">
                      <a:solidFill>
                        <a:srgbClr val="00A3E0"/>
                      </a:solidFill>
                      <a:prstDash val="solid"/>
                      <a:round/>
                      <a:headEnd type="none" w="med" len="med"/>
                      <a:tailEnd type="none" w="med" len="med"/>
                    </a:lnR>
                    <a:lnT w="12700" cap="flat" cmpd="sng" algn="ctr">
                      <a:solidFill>
                        <a:srgbClr val="00A3E0"/>
                      </a:solidFill>
                      <a:prstDash val="solid"/>
                      <a:round/>
                      <a:headEnd type="none" w="med" len="med"/>
                      <a:tailEnd type="none" w="med" len="med"/>
                    </a:lnT>
                    <a:noFill/>
                  </a:tcPr>
                </a:tc>
                <a:tc>
                  <a:txBody>
                    <a:bodyPr/>
                    <a:lstStyle/>
                    <a:p>
                      <a:pPr algn="ctr"/>
                      <a:r>
                        <a:rPr lang="en-US" sz="1600" dirty="0" smtClean="0">
                          <a:solidFill>
                            <a:schemeClr val="accent4"/>
                          </a:solidFill>
                        </a:rPr>
                        <a:t>✔️</a:t>
                      </a:r>
                      <a:endParaRPr lang="en-US" sz="1600" dirty="0">
                        <a:solidFill>
                          <a:schemeClr val="accent4"/>
                        </a:solidFill>
                      </a:endParaRPr>
                    </a:p>
                  </a:txBody>
                  <a:tcPr>
                    <a:lnL w="12700" cap="flat" cmpd="sng" algn="ctr">
                      <a:solidFill>
                        <a:srgbClr val="00A3E0"/>
                      </a:solidFill>
                      <a:prstDash val="solid"/>
                      <a:round/>
                      <a:headEnd type="none" w="med" len="med"/>
                      <a:tailEnd type="none" w="med" len="med"/>
                    </a:lnL>
                    <a:lnT w="12700" cap="flat" cmpd="sng" algn="ctr">
                      <a:solidFill>
                        <a:srgbClr val="00A3E0"/>
                      </a:solidFill>
                      <a:prstDash val="solid"/>
                      <a:round/>
                      <a:headEnd type="none" w="med" len="med"/>
                      <a:tailEnd type="none" w="med" len="med"/>
                    </a:lnT>
                    <a:noFill/>
                  </a:tcPr>
                </a:tc>
              </a:tr>
            </a:tbl>
          </a:graphicData>
        </a:graphic>
      </p:graphicFrame>
    </p:spTree>
    <p:extLst>
      <p:ext uri="{BB962C8B-B14F-4D97-AF65-F5344CB8AC3E}">
        <p14:creationId xmlns:p14="http://schemas.microsoft.com/office/powerpoint/2010/main" val="214407172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Anaconda Subscriptions</a:t>
            </a:r>
            <a:endParaRPr lang="en-US" sz="3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797" y="532231"/>
            <a:ext cx="7636406" cy="4611269"/>
          </a:xfrm>
          <a:prstGeom prst="rect">
            <a:avLst/>
          </a:prstGeom>
        </p:spPr>
      </p:pic>
    </p:spTree>
    <p:extLst>
      <p:ext uri="{BB962C8B-B14F-4D97-AF65-F5344CB8AC3E}">
        <p14:creationId xmlns:p14="http://schemas.microsoft.com/office/powerpoint/2010/main" val="150932245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Anaconda Crew</a:t>
            </a:r>
            <a:endParaRPr lang="en-US" dirty="0"/>
          </a:p>
        </p:txBody>
      </p:sp>
      <p:sp>
        <p:nvSpPr>
          <p:cNvPr id="3" name="Text Placeholder 2"/>
          <p:cNvSpPr>
            <a:spLocks noGrp="1"/>
          </p:cNvSpPr>
          <p:nvPr>
            <p:ph type="body" idx="1"/>
          </p:nvPr>
        </p:nvSpPr>
        <p:spPr/>
        <p:txBody>
          <a:bodyPr/>
          <a:lstStyle/>
          <a:p>
            <a:r>
              <a:rPr lang="en-US" dirty="0" smtClean="0"/>
              <a:t>Introduction to </a:t>
            </a:r>
            <a:endParaRPr lang="en-US" dirty="0"/>
          </a:p>
        </p:txBody>
      </p:sp>
    </p:spTree>
    <p:extLst>
      <p:ext uri="{BB962C8B-B14F-4D97-AF65-F5344CB8AC3E}">
        <p14:creationId xmlns:p14="http://schemas.microsoft.com/office/powerpoint/2010/main" val="28380841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Python Trusted by Industry Leaders</a:t>
            </a:r>
            <a:endParaRPr lang="en-US" dirty="0"/>
          </a:p>
        </p:txBody>
      </p:sp>
      <p:graphicFrame>
        <p:nvGraphicFramePr>
          <p:cNvPr id="5" name="Table 4"/>
          <p:cNvGraphicFramePr>
            <a:graphicFrameLocks noGrp="1"/>
          </p:cNvGraphicFramePr>
          <p:nvPr>
            <p:extLst/>
          </p:nvPr>
        </p:nvGraphicFramePr>
        <p:xfrm>
          <a:off x="457201" y="1229032"/>
          <a:ext cx="8442159" cy="1645920"/>
        </p:xfrm>
        <a:graphic>
          <a:graphicData uri="http://schemas.openxmlformats.org/drawingml/2006/table">
            <a:tbl>
              <a:tblPr firstRow="1" bandRow="1">
                <a:tableStyleId>{2D5ABB26-0587-4C30-8999-92F81FD0307C}</a:tableStyleId>
              </a:tblPr>
              <a:tblGrid>
                <a:gridCol w="2814053"/>
                <a:gridCol w="2814053"/>
                <a:gridCol w="2814053"/>
              </a:tblGrid>
              <a:tr h="605366">
                <a:tc>
                  <a:txBody>
                    <a:bodyPr/>
                    <a:lstStyle/>
                    <a:p>
                      <a:endParaRPr lang="en-US" dirty="0" smtClean="0"/>
                    </a:p>
                    <a:p>
                      <a:endParaRPr lang="en-US" dirty="0"/>
                    </a:p>
                  </a:txBody>
                  <a:tcPr marL="137160" marR="137160" marT="137160" marB="137160">
                    <a:lnL w="19050" cap="flat" cmpd="sng" algn="ctr">
                      <a:solidFill>
                        <a:srgbClr val="25374D"/>
                      </a:solidFill>
                      <a:prstDash val="solid"/>
                      <a:round/>
                      <a:headEnd type="none" w="med" len="med"/>
                      <a:tailEnd type="none" w="med" len="med"/>
                    </a:lnL>
                    <a:lnR w="19050" cap="flat" cmpd="sng" algn="ctr">
                      <a:solidFill>
                        <a:srgbClr val="25374D"/>
                      </a:solidFill>
                      <a:prstDash val="solid"/>
                      <a:round/>
                      <a:headEnd type="none" w="med" len="med"/>
                      <a:tailEnd type="none" w="med" len="med"/>
                    </a:lnR>
                    <a:lnT w="19050" cap="flat" cmpd="sng" algn="ctr">
                      <a:solidFill>
                        <a:srgbClr val="25374D"/>
                      </a:solidFill>
                      <a:prstDash val="solid"/>
                      <a:round/>
                      <a:headEnd type="none" w="med" len="med"/>
                      <a:tailEnd type="none" w="med" len="med"/>
                    </a:lnT>
                    <a:lnB w="19050" cap="flat" cmpd="sng" algn="ctr">
                      <a:solidFill>
                        <a:srgbClr val="25374D"/>
                      </a:solidFill>
                      <a:prstDash val="solid"/>
                      <a:round/>
                      <a:headEnd type="none" w="med" len="med"/>
                      <a:tailEnd type="none" w="med" len="med"/>
                    </a:lnB>
                  </a:tcPr>
                </a:tc>
                <a:tc>
                  <a:txBody>
                    <a:bodyPr/>
                    <a:lstStyle/>
                    <a:p>
                      <a:endParaRPr lang="en-US" dirty="0"/>
                    </a:p>
                  </a:txBody>
                  <a:tcPr marL="137160" marR="137160" marT="137160" marB="137160">
                    <a:lnL w="19050" cap="flat" cmpd="sng" algn="ctr">
                      <a:solidFill>
                        <a:srgbClr val="25374D"/>
                      </a:solidFill>
                      <a:prstDash val="solid"/>
                      <a:round/>
                      <a:headEnd type="none" w="med" len="med"/>
                      <a:tailEnd type="none" w="med" len="med"/>
                    </a:lnL>
                    <a:lnR w="19050" cap="flat" cmpd="sng" algn="ctr">
                      <a:solidFill>
                        <a:srgbClr val="25374D"/>
                      </a:solidFill>
                      <a:prstDash val="solid"/>
                      <a:round/>
                      <a:headEnd type="none" w="med" len="med"/>
                      <a:tailEnd type="none" w="med" len="med"/>
                    </a:lnR>
                    <a:lnT w="19050" cap="flat" cmpd="sng" algn="ctr">
                      <a:solidFill>
                        <a:srgbClr val="25374D"/>
                      </a:solidFill>
                      <a:prstDash val="solid"/>
                      <a:round/>
                      <a:headEnd type="none" w="med" len="med"/>
                      <a:tailEnd type="none" w="med" len="med"/>
                    </a:lnT>
                    <a:lnB w="19050" cap="flat" cmpd="sng" algn="ctr">
                      <a:solidFill>
                        <a:srgbClr val="25374D"/>
                      </a:solidFill>
                      <a:prstDash val="solid"/>
                      <a:round/>
                      <a:headEnd type="none" w="med" len="med"/>
                      <a:tailEnd type="none" w="med" len="med"/>
                    </a:lnB>
                  </a:tcPr>
                </a:tc>
                <a:tc>
                  <a:txBody>
                    <a:bodyPr/>
                    <a:lstStyle/>
                    <a:p>
                      <a:endParaRPr lang="en-US" dirty="0"/>
                    </a:p>
                  </a:txBody>
                  <a:tcPr marL="137160" marR="137160" marT="137160" marB="137160">
                    <a:lnL w="19050" cap="flat" cmpd="sng" algn="ctr">
                      <a:solidFill>
                        <a:srgbClr val="25374D"/>
                      </a:solidFill>
                      <a:prstDash val="solid"/>
                      <a:round/>
                      <a:headEnd type="none" w="med" len="med"/>
                      <a:tailEnd type="none" w="med" len="med"/>
                    </a:lnL>
                    <a:lnR w="19050" cap="flat" cmpd="sng" algn="ctr">
                      <a:solidFill>
                        <a:srgbClr val="25374D"/>
                      </a:solidFill>
                      <a:prstDash val="solid"/>
                      <a:round/>
                      <a:headEnd type="none" w="med" len="med"/>
                      <a:tailEnd type="none" w="med" len="med"/>
                    </a:lnR>
                    <a:lnT w="19050" cap="flat" cmpd="sng" algn="ctr">
                      <a:solidFill>
                        <a:srgbClr val="25374D"/>
                      </a:solidFill>
                      <a:prstDash val="solid"/>
                      <a:round/>
                      <a:headEnd type="none" w="med" len="med"/>
                      <a:tailEnd type="none" w="med" len="med"/>
                    </a:lnT>
                    <a:lnB w="19050" cap="flat" cmpd="sng" algn="ctr">
                      <a:solidFill>
                        <a:srgbClr val="25374D"/>
                      </a:solidFill>
                      <a:prstDash val="solid"/>
                      <a:round/>
                      <a:headEnd type="none" w="med" len="med"/>
                      <a:tailEnd type="none" w="med" len="med"/>
                    </a:lnB>
                  </a:tcPr>
                </a:tc>
              </a:tr>
              <a:tr h="605366">
                <a:tc>
                  <a:txBody>
                    <a:bodyPr/>
                    <a:lstStyle/>
                    <a:p>
                      <a:endParaRPr lang="en-US" dirty="0" smtClean="0"/>
                    </a:p>
                    <a:p>
                      <a:endParaRPr lang="en-US" dirty="0"/>
                    </a:p>
                  </a:txBody>
                  <a:tcPr marL="137160" marR="137160" marT="137160" marB="137160">
                    <a:lnL w="19050" cap="flat" cmpd="sng" algn="ctr">
                      <a:solidFill>
                        <a:srgbClr val="25374D"/>
                      </a:solidFill>
                      <a:prstDash val="solid"/>
                      <a:round/>
                      <a:headEnd type="none" w="med" len="med"/>
                      <a:tailEnd type="none" w="med" len="med"/>
                    </a:lnL>
                    <a:lnR w="19050" cap="flat" cmpd="sng" algn="ctr">
                      <a:solidFill>
                        <a:srgbClr val="25374D"/>
                      </a:solidFill>
                      <a:prstDash val="solid"/>
                      <a:round/>
                      <a:headEnd type="none" w="med" len="med"/>
                      <a:tailEnd type="none" w="med" len="med"/>
                    </a:lnR>
                    <a:lnT w="19050" cap="flat" cmpd="sng" algn="ctr">
                      <a:solidFill>
                        <a:srgbClr val="25374D"/>
                      </a:solidFill>
                      <a:prstDash val="solid"/>
                      <a:round/>
                      <a:headEnd type="none" w="med" len="med"/>
                      <a:tailEnd type="none" w="med" len="med"/>
                    </a:lnT>
                    <a:lnB w="19050" cap="flat" cmpd="sng" algn="ctr">
                      <a:solidFill>
                        <a:srgbClr val="25374D"/>
                      </a:solidFill>
                      <a:prstDash val="solid"/>
                      <a:round/>
                      <a:headEnd type="none" w="med" len="med"/>
                      <a:tailEnd type="none" w="med" len="med"/>
                    </a:lnB>
                  </a:tcPr>
                </a:tc>
                <a:tc>
                  <a:txBody>
                    <a:bodyPr/>
                    <a:lstStyle/>
                    <a:p>
                      <a:endParaRPr lang="en-US" dirty="0"/>
                    </a:p>
                  </a:txBody>
                  <a:tcPr marL="137160" marR="137160" marT="137160" marB="137160">
                    <a:lnL w="19050" cap="flat" cmpd="sng" algn="ctr">
                      <a:solidFill>
                        <a:srgbClr val="25374D"/>
                      </a:solidFill>
                      <a:prstDash val="solid"/>
                      <a:round/>
                      <a:headEnd type="none" w="med" len="med"/>
                      <a:tailEnd type="none" w="med" len="med"/>
                    </a:lnL>
                    <a:lnR w="19050" cap="flat" cmpd="sng" algn="ctr">
                      <a:solidFill>
                        <a:srgbClr val="25374D"/>
                      </a:solidFill>
                      <a:prstDash val="solid"/>
                      <a:round/>
                      <a:headEnd type="none" w="med" len="med"/>
                      <a:tailEnd type="none" w="med" len="med"/>
                    </a:lnR>
                    <a:lnT w="19050" cap="flat" cmpd="sng" algn="ctr">
                      <a:solidFill>
                        <a:srgbClr val="25374D"/>
                      </a:solidFill>
                      <a:prstDash val="solid"/>
                      <a:round/>
                      <a:headEnd type="none" w="med" len="med"/>
                      <a:tailEnd type="none" w="med" len="med"/>
                    </a:lnT>
                    <a:lnB w="19050" cap="flat" cmpd="sng" algn="ctr">
                      <a:solidFill>
                        <a:srgbClr val="25374D"/>
                      </a:solidFill>
                      <a:prstDash val="solid"/>
                      <a:round/>
                      <a:headEnd type="none" w="med" len="med"/>
                      <a:tailEnd type="none" w="med" len="med"/>
                    </a:lnB>
                  </a:tcPr>
                </a:tc>
                <a:tc>
                  <a:txBody>
                    <a:bodyPr/>
                    <a:lstStyle/>
                    <a:p>
                      <a:endParaRPr lang="en-US" dirty="0"/>
                    </a:p>
                  </a:txBody>
                  <a:tcPr marL="137160" marR="137160" marT="137160" marB="137160">
                    <a:lnL w="19050" cap="flat" cmpd="sng" algn="ctr">
                      <a:solidFill>
                        <a:srgbClr val="25374D"/>
                      </a:solidFill>
                      <a:prstDash val="solid"/>
                      <a:round/>
                      <a:headEnd type="none" w="med" len="med"/>
                      <a:tailEnd type="none" w="med" len="med"/>
                    </a:lnL>
                    <a:lnR w="19050" cap="flat" cmpd="sng" algn="ctr">
                      <a:solidFill>
                        <a:srgbClr val="25374D"/>
                      </a:solidFill>
                      <a:prstDash val="solid"/>
                      <a:round/>
                      <a:headEnd type="none" w="med" len="med"/>
                      <a:tailEnd type="none" w="med" len="med"/>
                    </a:lnR>
                    <a:lnT w="19050" cap="flat" cmpd="sng" algn="ctr">
                      <a:solidFill>
                        <a:srgbClr val="25374D"/>
                      </a:solidFill>
                      <a:prstDash val="solid"/>
                      <a:round/>
                      <a:headEnd type="none" w="med" len="med"/>
                      <a:tailEnd type="none" w="med" len="med"/>
                    </a:lnT>
                    <a:lnB w="19050" cap="flat" cmpd="sng" algn="ctr">
                      <a:solidFill>
                        <a:srgbClr val="25374D"/>
                      </a:solidFill>
                      <a:prstDash val="solid"/>
                      <a:round/>
                      <a:headEnd type="none" w="med" len="med"/>
                      <a:tailEnd type="none" w="med" len="med"/>
                    </a:lnB>
                  </a:tcPr>
                </a:tc>
              </a:tr>
            </a:tbl>
          </a:graphicData>
        </a:graphic>
      </p:graphicFrame>
      <p:pic>
        <p:nvPicPr>
          <p:cNvPr id="7" name="pasted-image.png"/>
          <p:cNvPicPr>
            <a:picLocks noChangeAspect="1"/>
          </p:cNvPicPr>
          <p:nvPr/>
        </p:nvPicPr>
        <p:blipFill>
          <a:blip r:embed="rId3">
            <a:extLst/>
          </a:blip>
          <a:stretch>
            <a:fillRect/>
          </a:stretch>
        </p:blipFill>
        <p:spPr>
          <a:xfrm>
            <a:off x="3375691" y="1654706"/>
            <a:ext cx="2573479" cy="1601350"/>
          </a:xfrm>
          <a:prstGeom prst="rect">
            <a:avLst/>
          </a:prstGeom>
          <a:ln w="12700">
            <a:miter lim="400000"/>
          </a:ln>
        </p:spPr>
      </p:pic>
      <p:pic>
        <p:nvPicPr>
          <p:cNvPr id="8" name="pasted-image.png"/>
          <p:cNvPicPr>
            <a:picLocks noChangeAspect="1"/>
          </p:cNvPicPr>
          <p:nvPr/>
        </p:nvPicPr>
        <p:blipFill>
          <a:blip r:embed="rId4">
            <a:extLst/>
          </a:blip>
          <a:stretch>
            <a:fillRect/>
          </a:stretch>
        </p:blipFill>
        <p:spPr>
          <a:xfrm>
            <a:off x="7138850" y="1271494"/>
            <a:ext cx="712010" cy="710826"/>
          </a:xfrm>
          <a:prstGeom prst="rect">
            <a:avLst/>
          </a:prstGeom>
          <a:ln w="12700">
            <a:miter lim="400000"/>
          </a:ln>
        </p:spPr>
      </p:pic>
      <p:pic>
        <p:nvPicPr>
          <p:cNvPr id="9" name="pasted-image.png"/>
          <p:cNvPicPr>
            <a:picLocks noChangeAspect="1"/>
          </p:cNvPicPr>
          <p:nvPr/>
        </p:nvPicPr>
        <p:blipFill>
          <a:blip r:embed="rId5">
            <a:extLst/>
          </a:blip>
          <a:stretch>
            <a:fillRect/>
          </a:stretch>
        </p:blipFill>
        <p:spPr>
          <a:xfrm>
            <a:off x="1430606" y="2096923"/>
            <a:ext cx="862194" cy="716916"/>
          </a:xfrm>
          <a:prstGeom prst="rect">
            <a:avLst/>
          </a:prstGeom>
          <a:ln w="12700">
            <a:miter lim="400000"/>
          </a:ln>
        </p:spPr>
      </p:pic>
      <p:pic>
        <p:nvPicPr>
          <p:cNvPr id="10" name="pasted-image.png"/>
          <p:cNvPicPr>
            <a:picLocks noChangeAspect="1"/>
          </p:cNvPicPr>
          <p:nvPr/>
        </p:nvPicPr>
        <p:blipFill>
          <a:blip r:embed="rId6">
            <a:extLst/>
          </a:blip>
          <a:stretch>
            <a:fillRect/>
          </a:stretch>
        </p:blipFill>
        <p:spPr>
          <a:xfrm>
            <a:off x="3461026" y="1302626"/>
            <a:ext cx="2434505" cy="648562"/>
          </a:xfrm>
          <a:prstGeom prst="rect">
            <a:avLst/>
          </a:prstGeom>
          <a:ln w="12700">
            <a:miter lim="400000"/>
          </a:ln>
        </p:spPr>
      </p:pic>
      <p:pic>
        <p:nvPicPr>
          <p:cNvPr id="11" name="pasted-image.png"/>
          <p:cNvPicPr>
            <a:picLocks noChangeAspect="1"/>
          </p:cNvPicPr>
          <p:nvPr/>
        </p:nvPicPr>
        <p:blipFill>
          <a:blip r:embed="rId7">
            <a:extLst/>
          </a:blip>
          <a:stretch>
            <a:fillRect/>
          </a:stretch>
        </p:blipFill>
        <p:spPr>
          <a:xfrm>
            <a:off x="993254" y="1277785"/>
            <a:ext cx="1736898" cy="698244"/>
          </a:xfrm>
          <a:prstGeom prst="rect">
            <a:avLst/>
          </a:prstGeom>
          <a:ln w="12700">
            <a:miter lim="400000"/>
          </a:ln>
        </p:spPr>
      </p:pic>
      <p:pic>
        <p:nvPicPr>
          <p:cNvPr id="12" name="pasted-image.png"/>
          <p:cNvPicPr>
            <a:picLocks noChangeAspect="1"/>
          </p:cNvPicPr>
          <p:nvPr/>
        </p:nvPicPr>
        <p:blipFill>
          <a:blip r:embed="rId8">
            <a:extLst/>
          </a:blip>
          <a:stretch>
            <a:fillRect/>
          </a:stretch>
        </p:blipFill>
        <p:spPr>
          <a:xfrm>
            <a:off x="7076436" y="2063721"/>
            <a:ext cx="836836" cy="836836"/>
          </a:xfrm>
          <a:prstGeom prst="rect">
            <a:avLst/>
          </a:prstGeom>
          <a:ln w="12700">
            <a:miter lim="400000"/>
          </a:ln>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84155" y="3063756"/>
            <a:ext cx="3375691" cy="1406538"/>
          </a:xfrm>
          <a:prstGeom prst="rect">
            <a:avLst/>
          </a:prstGeom>
        </p:spPr>
      </p:pic>
    </p:spTree>
    <p:extLst>
      <p:ext uri="{BB962C8B-B14F-4D97-AF65-F5344CB8AC3E}">
        <p14:creationId xmlns:p14="http://schemas.microsoft.com/office/powerpoint/2010/main" val="40678369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4106334" y="1237129"/>
          <a:ext cx="4690532" cy="3252876"/>
        </p:xfrm>
        <a:graphic>
          <a:graphicData uri="http://schemas.openxmlformats.org/drawingml/2006/table">
            <a:tbl>
              <a:tblPr>
                <a:tableStyleId>{5C22544A-7EE6-4342-B048-85BDC9FD1C3A}</a:tableStyleId>
              </a:tblPr>
              <a:tblGrid>
                <a:gridCol w="1172633"/>
                <a:gridCol w="1172633"/>
                <a:gridCol w="1172633"/>
                <a:gridCol w="1172633"/>
              </a:tblGrid>
              <a:tr h="813219">
                <a:tc>
                  <a:txBody>
                    <a:bodyPr/>
                    <a:lstStyle/>
                    <a:p>
                      <a:endParaRPr lang="en-US" dirty="0"/>
                    </a:p>
                  </a:txBody>
                  <a:tcPr>
                    <a:lnL w="12700" cap="flat" cmpd="sng" algn="ctr">
                      <a:solidFill>
                        <a:srgbClr val="A2A8AF">
                          <a:lumMod val="60000"/>
                          <a:lumOff val="40000"/>
                        </a:srgbClr>
                      </a:solidFill>
                      <a:prstDash val="solid"/>
                      <a:round/>
                      <a:headEnd type="none" w="med" len="med"/>
                      <a:tailEnd type="none" w="med" len="med"/>
                    </a:lnL>
                    <a:lnR w="12700" cap="flat" cmpd="sng" algn="ctr">
                      <a:solidFill>
                        <a:srgbClr val="A2A8AF">
                          <a:lumMod val="60000"/>
                          <a:lumOff val="40000"/>
                        </a:srgbClr>
                      </a:solidFill>
                      <a:prstDash val="solid"/>
                      <a:round/>
                      <a:headEnd type="none" w="med" len="med"/>
                      <a:tailEnd type="none" w="med" len="med"/>
                    </a:lnR>
                    <a:lnT w="12700" cap="flat" cmpd="sng" algn="ctr">
                      <a:solidFill>
                        <a:srgbClr val="A2A8AF">
                          <a:lumMod val="60000"/>
                          <a:lumOff val="40000"/>
                        </a:srgbClr>
                      </a:solidFill>
                      <a:prstDash val="solid"/>
                      <a:round/>
                      <a:headEnd type="none" w="med" len="med"/>
                      <a:tailEnd type="none" w="med" len="med"/>
                    </a:lnT>
                    <a:lnB w="12700" cap="flat" cmpd="sng" algn="ctr">
                      <a:solidFill>
                        <a:srgbClr val="A2A8AF">
                          <a:lumMod val="60000"/>
                          <a:lumOff val="40000"/>
                        </a:srgbClr>
                      </a:solidFill>
                      <a:prstDash val="solid"/>
                      <a:round/>
                      <a:headEnd type="none" w="med" len="med"/>
                      <a:tailEnd type="none" w="med" len="med"/>
                    </a:lnB>
                    <a:noFill/>
                  </a:tcPr>
                </a:tc>
                <a:tc>
                  <a:txBody>
                    <a:bodyPr/>
                    <a:lstStyle/>
                    <a:p>
                      <a:endParaRPr lang="en-US" dirty="0"/>
                    </a:p>
                  </a:txBody>
                  <a:tcPr>
                    <a:lnL w="12700" cap="flat" cmpd="sng" algn="ctr">
                      <a:solidFill>
                        <a:srgbClr val="A2A8AF">
                          <a:lumMod val="60000"/>
                          <a:lumOff val="40000"/>
                        </a:srgbClr>
                      </a:solidFill>
                      <a:prstDash val="solid"/>
                      <a:round/>
                      <a:headEnd type="none" w="med" len="med"/>
                      <a:tailEnd type="none" w="med" len="med"/>
                    </a:lnL>
                    <a:lnR w="12700" cap="flat" cmpd="sng" algn="ctr">
                      <a:solidFill>
                        <a:srgbClr val="A2A8AF">
                          <a:lumMod val="60000"/>
                          <a:lumOff val="40000"/>
                        </a:srgbClr>
                      </a:solidFill>
                      <a:prstDash val="solid"/>
                      <a:round/>
                      <a:headEnd type="none" w="med" len="med"/>
                      <a:tailEnd type="none" w="med" len="med"/>
                    </a:lnR>
                    <a:lnT w="12700" cap="flat" cmpd="sng" algn="ctr">
                      <a:solidFill>
                        <a:srgbClr val="A2A8AF">
                          <a:lumMod val="60000"/>
                          <a:lumOff val="40000"/>
                        </a:srgbClr>
                      </a:solidFill>
                      <a:prstDash val="solid"/>
                      <a:round/>
                      <a:headEnd type="none" w="med" len="med"/>
                      <a:tailEnd type="none" w="med" len="med"/>
                    </a:lnT>
                    <a:lnB w="12700" cap="flat" cmpd="sng" algn="ctr">
                      <a:solidFill>
                        <a:srgbClr val="A2A8AF">
                          <a:lumMod val="60000"/>
                          <a:lumOff val="40000"/>
                        </a:srgbClr>
                      </a:solidFill>
                      <a:prstDash val="solid"/>
                      <a:round/>
                      <a:headEnd type="none" w="med" len="med"/>
                      <a:tailEnd type="none" w="med" len="med"/>
                    </a:lnB>
                    <a:noFill/>
                  </a:tcPr>
                </a:tc>
                <a:tc>
                  <a:txBody>
                    <a:bodyPr/>
                    <a:lstStyle/>
                    <a:p>
                      <a:endParaRPr lang="en-US"/>
                    </a:p>
                  </a:txBody>
                  <a:tcPr>
                    <a:lnL w="12700" cap="flat" cmpd="sng" algn="ctr">
                      <a:solidFill>
                        <a:srgbClr val="A2A8AF">
                          <a:lumMod val="60000"/>
                          <a:lumOff val="40000"/>
                        </a:srgbClr>
                      </a:solidFill>
                      <a:prstDash val="solid"/>
                      <a:round/>
                      <a:headEnd type="none" w="med" len="med"/>
                      <a:tailEnd type="none" w="med" len="med"/>
                    </a:lnL>
                    <a:lnR w="12700" cap="flat" cmpd="sng" algn="ctr">
                      <a:solidFill>
                        <a:srgbClr val="A2A8AF">
                          <a:lumMod val="60000"/>
                          <a:lumOff val="40000"/>
                        </a:srgbClr>
                      </a:solidFill>
                      <a:prstDash val="solid"/>
                      <a:round/>
                      <a:headEnd type="none" w="med" len="med"/>
                      <a:tailEnd type="none" w="med" len="med"/>
                    </a:lnR>
                    <a:lnT w="12700" cap="flat" cmpd="sng" algn="ctr">
                      <a:solidFill>
                        <a:srgbClr val="A2A8AF">
                          <a:lumMod val="60000"/>
                          <a:lumOff val="40000"/>
                        </a:srgbClr>
                      </a:solidFill>
                      <a:prstDash val="solid"/>
                      <a:round/>
                      <a:headEnd type="none" w="med" len="med"/>
                      <a:tailEnd type="none" w="med" len="med"/>
                    </a:lnT>
                    <a:lnB w="12700" cap="flat" cmpd="sng" algn="ctr">
                      <a:solidFill>
                        <a:srgbClr val="A2A8AF">
                          <a:lumMod val="60000"/>
                          <a:lumOff val="40000"/>
                        </a:srgbClr>
                      </a:solidFill>
                      <a:prstDash val="solid"/>
                      <a:round/>
                      <a:headEnd type="none" w="med" len="med"/>
                      <a:tailEnd type="none" w="med" len="med"/>
                    </a:lnB>
                    <a:noFill/>
                  </a:tcPr>
                </a:tc>
                <a:tc>
                  <a:txBody>
                    <a:bodyPr/>
                    <a:lstStyle/>
                    <a:p>
                      <a:endParaRPr lang="en-US"/>
                    </a:p>
                  </a:txBody>
                  <a:tcPr>
                    <a:lnL w="12700" cap="flat" cmpd="sng" algn="ctr">
                      <a:solidFill>
                        <a:srgbClr val="A2A8AF">
                          <a:lumMod val="60000"/>
                          <a:lumOff val="40000"/>
                        </a:srgbClr>
                      </a:solidFill>
                      <a:prstDash val="solid"/>
                      <a:round/>
                      <a:headEnd type="none" w="med" len="med"/>
                      <a:tailEnd type="none" w="med" len="med"/>
                    </a:lnL>
                    <a:lnR w="12700" cap="flat" cmpd="sng" algn="ctr">
                      <a:solidFill>
                        <a:srgbClr val="A2A8AF">
                          <a:lumMod val="60000"/>
                          <a:lumOff val="40000"/>
                        </a:srgbClr>
                      </a:solidFill>
                      <a:prstDash val="solid"/>
                      <a:round/>
                      <a:headEnd type="none" w="med" len="med"/>
                      <a:tailEnd type="none" w="med" len="med"/>
                    </a:lnR>
                    <a:lnT w="12700" cap="flat" cmpd="sng" algn="ctr">
                      <a:solidFill>
                        <a:srgbClr val="A2A8AF">
                          <a:lumMod val="60000"/>
                          <a:lumOff val="40000"/>
                        </a:srgbClr>
                      </a:solidFill>
                      <a:prstDash val="solid"/>
                      <a:round/>
                      <a:headEnd type="none" w="med" len="med"/>
                      <a:tailEnd type="none" w="med" len="med"/>
                    </a:lnT>
                    <a:lnB w="12700" cap="flat" cmpd="sng" algn="ctr">
                      <a:solidFill>
                        <a:srgbClr val="A2A8AF">
                          <a:lumMod val="60000"/>
                          <a:lumOff val="40000"/>
                        </a:srgbClr>
                      </a:solidFill>
                      <a:prstDash val="solid"/>
                      <a:round/>
                      <a:headEnd type="none" w="med" len="med"/>
                      <a:tailEnd type="none" w="med" len="med"/>
                    </a:lnB>
                    <a:noFill/>
                  </a:tcPr>
                </a:tc>
              </a:tr>
              <a:tr h="813219">
                <a:tc>
                  <a:txBody>
                    <a:bodyPr/>
                    <a:lstStyle/>
                    <a:p>
                      <a:endParaRPr lang="en-US"/>
                    </a:p>
                  </a:txBody>
                  <a:tcPr>
                    <a:lnL w="12700" cap="flat" cmpd="sng" algn="ctr">
                      <a:solidFill>
                        <a:srgbClr val="A2A8AF">
                          <a:lumMod val="60000"/>
                          <a:lumOff val="40000"/>
                        </a:srgbClr>
                      </a:solidFill>
                      <a:prstDash val="solid"/>
                      <a:round/>
                      <a:headEnd type="none" w="med" len="med"/>
                      <a:tailEnd type="none" w="med" len="med"/>
                    </a:lnL>
                    <a:lnR w="12700" cap="flat" cmpd="sng" algn="ctr">
                      <a:solidFill>
                        <a:srgbClr val="A2A8AF">
                          <a:lumMod val="60000"/>
                          <a:lumOff val="40000"/>
                        </a:srgbClr>
                      </a:solidFill>
                      <a:prstDash val="solid"/>
                      <a:round/>
                      <a:headEnd type="none" w="med" len="med"/>
                      <a:tailEnd type="none" w="med" len="med"/>
                    </a:lnR>
                    <a:lnT w="12700" cap="flat" cmpd="sng" algn="ctr">
                      <a:solidFill>
                        <a:srgbClr val="A2A8AF">
                          <a:lumMod val="60000"/>
                          <a:lumOff val="40000"/>
                        </a:srgbClr>
                      </a:solidFill>
                      <a:prstDash val="solid"/>
                      <a:round/>
                      <a:headEnd type="none" w="med" len="med"/>
                      <a:tailEnd type="none" w="med" len="med"/>
                    </a:lnT>
                    <a:lnB w="12700" cap="flat" cmpd="sng" algn="ctr">
                      <a:solidFill>
                        <a:srgbClr val="A2A8AF">
                          <a:lumMod val="60000"/>
                          <a:lumOff val="40000"/>
                        </a:srgbClr>
                      </a:solidFill>
                      <a:prstDash val="solid"/>
                      <a:round/>
                      <a:headEnd type="none" w="med" len="med"/>
                      <a:tailEnd type="none" w="med" len="med"/>
                    </a:lnB>
                    <a:noFill/>
                  </a:tcPr>
                </a:tc>
                <a:tc>
                  <a:txBody>
                    <a:bodyPr/>
                    <a:lstStyle/>
                    <a:p>
                      <a:endParaRPr lang="en-US"/>
                    </a:p>
                  </a:txBody>
                  <a:tcPr>
                    <a:lnL w="12700" cap="flat" cmpd="sng" algn="ctr">
                      <a:solidFill>
                        <a:srgbClr val="A2A8AF">
                          <a:lumMod val="60000"/>
                          <a:lumOff val="40000"/>
                        </a:srgbClr>
                      </a:solidFill>
                      <a:prstDash val="solid"/>
                      <a:round/>
                      <a:headEnd type="none" w="med" len="med"/>
                      <a:tailEnd type="none" w="med" len="med"/>
                    </a:lnL>
                    <a:lnR w="12700" cap="flat" cmpd="sng" algn="ctr">
                      <a:solidFill>
                        <a:srgbClr val="A2A8AF">
                          <a:lumMod val="60000"/>
                          <a:lumOff val="40000"/>
                        </a:srgbClr>
                      </a:solidFill>
                      <a:prstDash val="solid"/>
                      <a:round/>
                      <a:headEnd type="none" w="med" len="med"/>
                      <a:tailEnd type="none" w="med" len="med"/>
                    </a:lnR>
                    <a:lnT w="12700" cap="flat" cmpd="sng" algn="ctr">
                      <a:solidFill>
                        <a:srgbClr val="A2A8AF">
                          <a:lumMod val="60000"/>
                          <a:lumOff val="40000"/>
                        </a:srgbClr>
                      </a:solidFill>
                      <a:prstDash val="solid"/>
                      <a:round/>
                      <a:headEnd type="none" w="med" len="med"/>
                      <a:tailEnd type="none" w="med" len="med"/>
                    </a:lnT>
                    <a:lnB w="12700" cap="flat" cmpd="sng" algn="ctr">
                      <a:solidFill>
                        <a:srgbClr val="A2A8AF">
                          <a:lumMod val="60000"/>
                          <a:lumOff val="40000"/>
                        </a:srgbClr>
                      </a:solidFill>
                      <a:prstDash val="solid"/>
                      <a:round/>
                      <a:headEnd type="none" w="med" len="med"/>
                      <a:tailEnd type="none" w="med" len="med"/>
                    </a:lnB>
                    <a:noFill/>
                  </a:tcPr>
                </a:tc>
                <a:tc>
                  <a:txBody>
                    <a:bodyPr/>
                    <a:lstStyle/>
                    <a:p>
                      <a:endParaRPr lang="en-US" dirty="0"/>
                    </a:p>
                  </a:txBody>
                  <a:tcPr>
                    <a:lnL w="12700" cap="flat" cmpd="sng" algn="ctr">
                      <a:solidFill>
                        <a:srgbClr val="A2A8AF">
                          <a:lumMod val="60000"/>
                          <a:lumOff val="40000"/>
                        </a:srgbClr>
                      </a:solidFill>
                      <a:prstDash val="solid"/>
                      <a:round/>
                      <a:headEnd type="none" w="med" len="med"/>
                      <a:tailEnd type="none" w="med" len="med"/>
                    </a:lnL>
                    <a:lnR w="12700" cap="flat" cmpd="sng" algn="ctr">
                      <a:solidFill>
                        <a:srgbClr val="A2A8AF">
                          <a:lumMod val="60000"/>
                          <a:lumOff val="40000"/>
                        </a:srgbClr>
                      </a:solidFill>
                      <a:prstDash val="solid"/>
                      <a:round/>
                      <a:headEnd type="none" w="med" len="med"/>
                      <a:tailEnd type="none" w="med" len="med"/>
                    </a:lnR>
                    <a:lnT w="12700" cap="flat" cmpd="sng" algn="ctr">
                      <a:solidFill>
                        <a:srgbClr val="A2A8AF">
                          <a:lumMod val="60000"/>
                          <a:lumOff val="40000"/>
                        </a:srgbClr>
                      </a:solidFill>
                      <a:prstDash val="solid"/>
                      <a:round/>
                      <a:headEnd type="none" w="med" len="med"/>
                      <a:tailEnd type="none" w="med" len="med"/>
                    </a:lnT>
                    <a:lnB w="12700" cap="flat" cmpd="sng" algn="ctr">
                      <a:solidFill>
                        <a:srgbClr val="A2A8AF">
                          <a:lumMod val="60000"/>
                          <a:lumOff val="40000"/>
                        </a:srgbClr>
                      </a:solidFill>
                      <a:prstDash val="solid"/>
                      <a:round/>
                      <a:headEnd type="none" w="med" len="med"/>
                      <a:tailEnd type="none" w="med" len="med"/>
                    </a:lnB>
                    <a:noFill/>
                  </a:tcPr>
                </a:tc>
                <a:tc>
                  <a:txBody>
                    <a:bodyPr/>
                    <a:lstStyle/>
                    <a:p>
                      <a:endParaRPr lang="en-US" dirty="0"/>
                    </a:p>
                  </a:txBody>
                  <a:tcPr>
                    <a:lnL w="12700" cap="flat" cmpd="sng" algn="ctr">
                      <a:solidFill>
                        <a:srgbClr val="A2A8AF">
                          <a:lumMod val="60000"/>
                          <a:lumOff val="40000"/>
                        </a:srgbClr>
                      </a:solidFill>
                      <a:prstDash val="solid"/>
                      <a:round/>
                      <a:headEnd type="none" w="med" len="med"/>
                      <a:tailEnd type="none" w="med" len="med"/>
                    </a:lnL>
                    <a:lnR w="12700" cap="flat" cmpd="sng" algn="ctr">
                      <a:solidFill>
                        <a:srgbClr val="A2A8AF">
                          <a:lumMod val="60000"/>
                          <a:lumOff val="40000"/>
                        </a:srgbClr>
                      </a:solidFill>
                      <a:prstDash val="solid"/>
                      <a:round/>
                      <a:headEnd type="none" w="med" len="med"/>
                      <a:tailEnd type="none" w="med" len="med"/>
                    </a:lnR>
                    <a:lnT w="12700" cap="flat" cmpd="sng" algn="ctr">
                      <a:solidFill>
                        <a:srgbClr val="A2A8AF">
                          <a:lumMod val="60000"/>
                          <a:lumOff val="40000"/>
                        </a:srgbClr>
                      </a:solidFill>
                      <a:prstDash val="solid"/>
                      <a:round/>
                      <a:headEnd type="none" w="med" len="med"/>
                      <a:tailEnd type="none" w="med" len="med"/>
                    </a:lnT>
                    <a:lnB w="12700" cap="flat" cmpd="sng" algn="ctr">
                      <a:solidFill>
                        <a:srgbClr val="A2A8AF">
                          <a:lumMod val="60000"/>
                          <a:lumOff val="40000"/>
                        </a:srgbClr>
                      </a:solidFill>
                      <a:prstDash val="solid"/>
                      <a:round/>
                      <a:headEnd type="none" w="med" len="med"/>
                      <a:tailEnd type="none" w="med" len="med"/>
                    </a:lnB>
                    <a:noFill/>
                  </a:tcPr>
                </a:tc>
              </a:tr>
              <a:tr h="813219">
                <a:tc>
                  <a:txBody>
                    <a:bodyPr/>
                    <a:lstStyle/>
                    <a:p>
                      <a:endParaRPr lang="en-US"/>
                    </a:p>
                  </a:txBody>
                  <a:tcPr>
                    <a:lnL w="12700" cap="flat" cmpd="sng" algn="ctr">
                      <a:solidFill>
                        <a:srgbClr val="A2A8AF">
                          <a:lumMod val="60000"/>
                          <a:lumOff val="40000"/>
                        </a:srgbClr>
                      </a:solidFill>
                      <a:prstDash val="solid"/>
                      <a:round/>
                      <a:headEnd type="none" w="med" len="med"/>
                      <a:tailEnd type="none" w="med" len="med"/>
                    </a:lnL>
                    <a:lnR w="12700" cap="flat" cmpd="sng" algn="ctr">
                      <a:solidFill>
                        <a:srgbClr val="A2A8AF">
                          <a:lumMod val="60000"/>
                          <a:lumOff val="40000"/>
                        </a:srgbClr>
                      </a:solidFill>
                      <a:prstDash val="solid"/>
                      <a:round/>
                      <a:headEnd type="none" w="med" len="med"/>
                      <a:tailEnd type="none" w="med" len="med"/>
                    </a:lnR>
                    <a:lnT w="12700" cap="flat" cmpd="sng" algn="ctr">
                      <a:solidFill>
                        <a:srgbClr val="A2A8AF">
                          <a:lumMod val="60000"/>
                          <a:lumOff val="40000"/>
                        </a:srgbClr>
                      </a:solidFill>
                      <a:prstDash val="solid"/>
                      <a:round/>
                      <a:headEnd type="none" w="med" len="med"/>
                      <a:tailEnd type="none" w="med" len="med"/>
                    </a:lnT>
                    <a:lnB w="12700" cap="flat" cmpd="sng" algn="ctr">
                      <a:solidFill>
                        <a:srgbClr val="A2A8AF">
                          <a:lumMod val="60000"/>
                          <a:lumOff val="40000"/>
                        </a:srgbClr>
                      </a:solidFill>
                      <a:prstDash val="solid"/>
                      <a:round/>
                      <a:headEnd type="none" w="med" len="med"/>
                      <a:tailEnd type="none" w="med" len="med"/>
                    </a:lnB>
                    <a:noFill/>
                  </a:tcPr>
                </a:tc>
                <a:tc>
                  <a:txBody>
                    <a:bodyPr/>
                    <a:lstStyle/>
                    <a:p>
                      <a:endParaRPr lang="en-US"/>
                    </a:p>
                  </a:txBody>
                  <a:tcPr>
                    <a:lnL w="12700" cap="flat" cmpd="sng" algn="ctr">
                      <a:solidFill>
                        <a:srgbClr val="A2A8AF">
                          <a:lumMod val="60000"/>
                          <a:lumOff val="40000"/>
                        </a:srgbClr>
                      </a:solidFill>
                      <a:prstDash val="solid"/>
                      <a:round/>
                      <a:headEnd type="none" w="med" len="med"/>
                      <a:tailEnd type="none" w="med" len="med"/>
                    </a:lnL>
                    <a:lnR w="12700" cap="flat" cmpd="sng" algn="ctr">
                      <a:solidFill>
                        <a:srgbClr val="A2A8AF">
                          <a:lumMod val="60000"/>
                          <a:lumOff val="40000"/>
                        </a:srgbClr>
                      </a:solidFill>
                      <a:prstDash val="solid"/>
                      <a:round/>
                      <a:headEnd type="none" w="med" len="med"/>
                      <a:tailEnd type="none" w="med" len="med"/>
                    </a:lnR>
                    <a:lnT w="12700" cap="flat" cmpd="sng" algn="ctr">
                      <a:solidFill>
                        <a:srgbClr val="A2A8AF">
                          <a:lumMod val="60000"/>
                          <a:lumOff val="40000"/>
                        </a:srgbClr>
                      </a:solidFill>
                      <a:prstDash val="solid"/>
                      <a:round/>
                      <a:headEnd type="none" w="med" len="med"/>
                      <a:tailEnd type="none" w="med" len="med"/>
                    </a:lnT>
                    <a:lnB w="12700" cap="flat" cmpd="sng" algn="ctr">
                      <a:solidFill>
                        <a:srgbClr val="A2A8AF">
                          <a:lumMod val="60000"/>
                          <a:lumOff val="40000"/>
                        </a:srgbClr>
                      </a:solidFill>
                      <a:prstDash val="solid"/>
                      <a:round/>
                      <a:headEnd type="none" w="med" len="med"/>
                      <a:tailEnd type="none" w="med" len="med"/>
                    </a:lnB>
                    <a:noFill/>
                  </a:tcPr>
                </a:tc>
                <a:tc>
                  <a:txBody>
                    <a:bodyPr/>
                    <a:lstStyle/>
                    <a:p>
                      <a:endParaRPr lang="en-US"/>
                    </a:p>
                  </a:txBody>
                  <a:tcPr>
                    <a:lnL w="12700" cap="flat" cmpd="sng" algn="ctr">
                      <a:solidFill>
                        <a:srgbClr val="A2A8AF">
                          <a:lumMod val="60000"/>
                          <a:lumOff val="40000"/>
                        </a:srgbClr>
                      </a:solidFill>
                      <a:prstDash val="solid"/>
                      <a:round/>
                      <a:headEnd type="none" w="med" len="med"/>
                      <a:tailEnd type="none" w="med" len="med"/>
                    </a:lnL>
                    <a:lnR w="12700" cap="flat" cmpd="sng" algn="ctr">
                      <a:solidFill>
                        <a:srgbClr val="A2A8AF">
                          <a:lumMod val="60000"/>
                          <a:lumOff val="40000"/>
                        </a:srgbClr>
                      </a:solidFill>
                      <a:prstDash val="solid"/>
                      <a:round/>
                      <a:headEnd type="none" w="med" len="med"/>
                      <a:tailEnd type="none" w="med" len="med"/>
                    </a:lnR>
                    <a:lnT w="12700" cap="flat" cmpd="sng" algn="ctr">
                      <a:solidFill>
                        <a:srgbClr val="A2A8AF">
                          <a:lumMod val="60000"/>
                          <a:lumOff val="40000"/>
                        </a:srgbClr>
                      </a:solidFill>
                      <a:prstDash val="solid"/>
                      <a:round/>
                      <a:headEnd type="none" w="med" len="med"/>
                      <a:tailEnd type="none" w="med" len="med"/>
                    </a:lnT>
                    <a:lnB w="12700" cap="flat" cmpd="sng" algn="ctr">
                      <a:solidFill>
                        <a:srgbClr val="A2A8AF">
                          <a:lumMod val="60000"/>
                          <a:lumOff val="40000"/>
                        </a:srgbClr>
                      </a:solidFill>
                      <a:prstDash val="solid"/>
                      <a:round/>
                      <a:headEnd type="none" w="med" len="med"/>
                      <a:tailEnd type="none" w="med" len="med"/>
                    </a:lnB>
                    <a:noFill/>
                  </a:tcPr>
                </a:tc>
                <a:tc>
                  <a:txBody>
                    <a:bodyPr/>
                    <a:lstStyle/>
                    <a:p>
                      <a:endParaRPr lang="en-US" dirty="0"/>
                    </a:p>
                  </a:txBody>
                  <a:tcPr>
                    <a:lnL w="12700" cap="flat" cmpd="sng" algn="ctr">
                      <a:solidFill>
                        <a:srgbClr val="A2A8AF">
                          <a:lumMod val="60000"/>
                          <a:lumOff val="40000"/>
                        </a:srgbClr>
                      </a:solidFill>
                      <a:prstDash val="solid"/>
                      <a:round/>
                      <a:headEnd type="none" w="med" len="med"/>
                      <a:tailEnd type="none" w="med" len="med"/>
                    </a:lnL>
                    <a:lnR w="12700" cap="flat" cmpd="sng" algn="ctr">
                      <a:solidFill>
                        <a:srgbClr val="A2A8AF">
                          <a:lumMod val="60000"/>
                          <a:lumOff val="40000"/>
                        </a:srgbClr>
                      </a:solidFill>
                      <a:prstDash val="solid"/>
                      <a:round/>
                      <a:headEnd type="none" w="med" len="med"/>
                      <a:tailEnd type="none" w="med" len="med"/>
                    </a:lnR>
                    <a:lnT w="12700" cap="flat" cmpd="sng" algn="ctr">
                      <a:solidFill>
                        <a:srgbClr val="A2A8AF">
                          <a:lumMod val="60000"/>
                          <a:lumOff val="40000"/>
                        </a:srgbClr>
                      </a:solidFill>
                      <a:prstDash val="solid"/>
                      <a:round/>
                      <a:headEnd type="none" w="med" len="med"/>
                      <a:tailEnd type="none" w="med" len="med"/>
                    </a:lnT>
                    <a:lnB w="12700" cap="flat" cmpd="sng" algn="ctr">
                      <a:solidFill>
                        <a:srgbClr val="A2A8AF">
                          <a:lumMod val="60000"/>
                          <a:lumOff val="40000"/>
                        </a:srgbClr>
                      </a:solidFill>
                      <a:prstDash val="solid"/>
                      <a:round/>
                      <a:headEnd type="none" w="med" len="med"/>
                      <a:tailEnd type="none" w="med" len="med"/>
                    </a:lnB>
                    <a:noFill/>
                  </a:tcPr>
                </a:tc>
              </a:tr>
              <a:tr h="813219">
                <a:tc>
                  <a:txBody>
                    <a:bodyPr/>
                    <a:lstStyle/>
                    <a:p>
                      <a:endParaRPr lang="en-US" dirty="0"/>
                    </a:p>
                  </a:txBody>
                  <a:tcPr>
                    <a:lnL w="12700" cap="flat" cmpd="sng" algn="ctr">
                      <a:solidFill>
                        <a:srgbClr val="A2A8AF">
                          <a:lumMod val="60000"/>
                          <a:lumOff val="40000"/>
                        </a:srgbClr>
                      </a:solidFill>
                      <a:prstDash val="solid"/>
                      <a:round/>
                      <a:headEnd type="none" w="med" len="med"/>
                      <a:tailEnd type="none" w="med" len="med"/>
                    </a:lnL>
                    <a:lnR w="12700" cap="flat" cmpd="sng" algn="ctr">
                      <a:solidFill>
                        <a:srgbClr val="A2A8AF">
                          <a:lumMod val="60000"/>
                          <a:lumOff val="40000"/>
                        </a:srgbClr>
                      </a:solidFill>
                      <a:prstDash val="solid"/>
                      <a:round/>
                      <a:headEnd type="none" w="med" len="med"/>
                      <a:tailEnd type="none" w="med" len="med"/>
                    </a:lnR>
                    <a:lnT w="12700" cap="flat" cmpd="sng" algn="ctr">
                      <a:solidFill>
                        <a:srgbClr val="A2A8AF">
                          <a:lumMod val="60000"/>
                          <a:lumOff val="40000"/>
                        </a:srgbClr>
                      </a:solidFill>
                      <a:prstDash val="solid"/>
                      <a:round/>
                      <a:headEnd type="none" w="med" len="med"/>
                      <a:tailEnd type="none" w="med" len="med"/>
                    </a:lnT>
                    <a:lnB w="12700" cap="flat" cmpd="sng" algn="ctr">
                      <a:solidFill>
                        <a:srgbClr val="A2A8AF">
                          <a:lumMod val="60000"/>
                          <a:lumOff val="40000"/>
                        </a:srgbClr>
                      </a:solidFill>
                      <a:prstDash val="solid"/>
                      <a:round/>
                      <a:headEnd type="none" w="med" len="med"/>
                      <a:tailEnd type="none" w="med" len="med"/>
                    </a:lnB>
                    <a:noFill/>
                  </a:tcPr>
                </a:tc>
                <a:tc>
                  <a:txBody>
                    <a:bodyPr/>
                    <a:lstStyle/>
                    <a:p>
                      <a:endParaRPr lang="en-US"/>
                    </a:p>
                  </a:txBody>
                  <a:tcPr>
                    <a:lnL w="12700" cap="flat" cmpd="sng" algn="ctr">
                      <a:solidFill>
                        <a:srgbClr val="A2A8AF">
                          <a:lumMod val="60000"/>
                          <a:lumOff val="40000"/>
                        </a:srgbClr>
                      </a:solidFill>
                      <a:prstDash val="solid"/>
                      <a:round/>
                      <a:headEnd type="none" w="med" len="med"/>
                      <a:tailEnd type="none" w="med" len="med"/>
                    </a:lnL>
                    <a:lnR w="12700" cap="flat" cmpd="sng" algn="ctr">
                      <a:solidFill>
                        <a:srgbClr val="A2A8AF">
                          <a:lumMod val="60000"/>
                          <a:lumOff val="40000"/>
                        </a:srgbClr>
                      </a:solidFill>
                      <a:prstDash val="solid"/>
                      <a:round/>
                      <a:headEnd type="none" w="med" len="med"/>
                      <a:tailEnd type="none" w="med" len="med"/>
                    </a:lnR>
                    <a:lnT w="12700" cap="flat" cmpd="sng" algn="ctr">
                      <a:solidFill>
                        <a:srgbClr val="A2A8AF">
                          <a:lumMod val="60000"/>
                          <a:lumOff val="40000"/>
                        </a:srgbClr>
                      </a:solidFill>
                      <a:prstDash val="solid"/>
                      <a:round/>
                      <a:headEnd type="none" w="med" len="med"/>
                      <a:tailEnd type="none" w="med" len="med"/>
                    </a:lnT>
                    <a:lnB w="12700" cap="flat" cmpd="sng" algn="ctr">
                      <a:solidFill>
                        <a:srgbClr val="A2A8AF">
                          <a:lumMod val="60000"/>
                          <a:lumOff val="40000"/>
                        </a:srgbClr>
                      </a:solidFill>
                      <a:prstDash val="solid"/>
                      <a:round/>
                      <a:headEnd type="none" w="med" len="med"/>
                      <a:tailEnd type="none" w="med" len="med"/>
                    </a:lnB>
                    <a:noFill/>
                  </a:tcPr>
                </a:tc>
                <a:tc>
                  <a:txBody>
                    <a:bodyPr/>
                    <a:lstStyle/>
                    <a:p>
                      <a:endParaRPr lang="en-US"/>
                    </a:p>
                  </a:txBody>
                  <a:tcPr>
                    <a:lnL w="12700" cap="flat" cmpd="sng" algn="ctr">
                      <a:solidFill>
                        <a:srgbClr val="A2A8AF">
                          <a:lumMod val="60000"/>
                          <a:lumOff val="40000"/>
                        </a:srgbClr>
                      </a:solidFill>
                      <a:prstDash val="solid"/>
                      <a:round/>
                      <a:headEnd type="none" w="med" len="med"/>
                      <a:tailEnd type="none" w="med" len="med"/>
                    </a:lnL>
                    <a:lnR w="12700" cap="flat" cmpd="sng" algn="ctr">
                      <a:solidFill>
                        <a:srgbClr val="A2A8AF">
                          <a:lumMod val="60000"/>
                          <a:lumOff val="40000"/>
                        </a:srgbClr>
                      </a:solidFill>
                      <a:prstDash val="solid"/>
                      <a:round/>
                      <a:headEnd type="none" w="med" len="med"/>
                      <a:tailEnd type="none" w="med" len="med"/>
                    </a:lnR>
                    <a:lnT w="12700" cap="flat" cmpd="sng" algn="ctr">
                      <a:solidFill>
                        <a:srgbClr val="A2A8AF">
                          <a:lumMod val="60000"/>
                          <a:lumOff val="40000"/>
                        </a:srgbClr>
                      </a:solidFill>
                      <a:prstDash val="solid"/>
                      <a:round/>
                      <a:headEnd type="none" w="med" len="med"/>
                      <a:tailEnd type="none" w="med" len="med"/>
                    </a:lnT>
                    <a:lnB w="12700" cap="flat" cmpd="sng" algn="ctr">
                      <a:solidFill>
                        <a:srgbClr val="A2A8AF">
                          <a:lumMod val="60000"/>
                          <a:lumOff val="40000"/>
                        </a:srgbClr>
                      </a:solidFill>
                      <a:prstDash val="solid"/>
                      <a:round/>
                      <a:headEnd type="none" w="med" len="med"/>
                      <a:tailEnd type="none" w="med" len="med"/>
                    </a:lnB>
                    <a:noFill/>
                  </a:tcPr>
                </a:tc>
                <a:tc>
                  <a:txBody>
                    <a:bodyPr/>
                    <a:lstStyle/>
                    <a:p>
                      <a:endParaRPr lang="en-US" dirty="0"/>
                    </a:p>
                  </a:txBody>
                  <a:tcPr>
                    <a:lnL w="12700" cap="flat" cmpd="sng" algn="ctr">
                      <a:solidFill>
                        <a:srgbClr val="A2A8AF">
                          <a:lumMod val="60000"/>
                          <a:lumOff val="40000"/>
                        </a:srgbClr>
                      </a:solidFill>
                      <a:prstDash val="solid"/>
                      <a:round/>
                      <a:headEnd type="none" w="med" len="med"/>
                      <a:tailEnd type="none" w="med" len="med"/>
                    </a:lnL>
                    <a:lnR w="12700" cap="flat" cmpd="sng" algn="ctr">
                      <a:solidFill>
                        <a:srgbClr val="A2A8AF">
                          <a:lumMod val="60000"/>
                          <a:lumOff val="40000"/>
                        </a:srgbClr>
                      </a:solidFill>
                      <a:prstDash val="solid"/>
                      <a:round/>
                      <a:headEnd type="none" w="med" len="med"/>
                      <a:tailEnd type="none" w="med" len="med"/>
                    </a:lnR>
                    <a:lnT w="12700" cap="flat" cmpd="sng" algn="ctr">
                      <a:solidFill>
                        <a:srgbClr val="A2A8AF">
                          <a:lumMod val="60000"/>
                          <a:lumOff val="40000"/>
                        </a:srgbClr>
                      </a:solidFill>
                      <a:prstDash val="solid"/>
                      <a:round/>
                      <a:headEnd type="none" w="med" len="med"/>
                      <a:tailEnd type="none" w="med" len="med"/>
                    </a:lnT>
                    <a:lnB w="12700" cap="flat" cmpd="sng" algn="ctr">
                      <a:solidFill>
                        <a:srgbClr val="A2A8AF">
                          <a:lumMod val="60000"/>
                          <a:lumOff val="40000"/>
                        </a:srgbClr>
                      </a:solidFill>
                      <a:prstDash val="solid"/>
                      <a:round/>
                      <a:headEnd type="none" w="med" len="med"/>
                      <a:tailEnd type="none" w="med" len="med"/>
                    </a:lnB>
                    <a:noFill/>
                  </a:tcPr>
                </a:tc>
              </a:tr>
            </a:tbl>
          </a:graphicData>
        </a:graphic>
      </p:graphicFrame>
      <p:sp>
        <p:nvSpPr>
          <p:cNvPr id="3" name="Content Placeholder 2"/>
          <p:cNvSpPr>
            <a:spLocks noGrp="1"/>
          </p:cNvSpPr>
          <p:nvPr>
            <p:ph idx="1"/>
          </p:nvPr>
        </p:nvSpPr>
        <p:spPr>
          <a:xfrm>
            <a:off x="457199" y="1492250"/>
            <a:ext cx="3473451" cy="3122083"/>
          </a:xfrm>
        </p:spPr>
        <p:txBody>
          <a:bodyPr>
            <a:noAutofit/>
          </a:bodyPr>
          <a:lstStyle/>
          <a:p>
            <a:pPr marL="0" indent="0">
              <a:buNone/>
            </a:pPr>
            <a:r>
              <a:rPr lang="en-US" sz="1000" b="1" dirty="0">
                <a:solidFill>
                  <a:srgbClr val="253746"/>
                </a:solidFill>
                <a:latin typeface="Arial" charset="0"/>
                <a:ea typeface="Arial" charset="0"/>
                <a:cs typeface="Arial" charset="0"/>
              </a:rPr>
              <a:t>Financial </a:t>
            </a:r>
            <a:r>
              <a:rPr lang="en-US" sz="1000" b="1" dirty="0" smtClean="0">
                <a:solidFill>
                  <a:srgbClr val="253746"/>
                </a:solidFill>
                <a:latin typeface="Arial" charset="0"/>
                <a:ea typeface="Arial" charset="0"/>
                <a:cs typeface="Arial" charset="0"/>
              </a:rPr>
              <a:t>Services</a:t>
            </a:r>
          </a:p>
          <a:p>
            <a:pPr marL="171450" indent="-171450">
              <a:spcBef>
                <a:spcPts val="0"/>
              </a:spcBef>
            </a:pPr>
            <a:r>
              <a:rPr lang="en-US" sz="1000" dirty="0" smtClean="0">
                <a:solidFill>
                  <a:srgbClr val="253746"/>
                </a:solidFill>
                <a:latin typeface="Arial" charset="0"/>
                <a:ea typeface="Arial" charset="0"/>
                <a:cs typeface="Arial" charset="0"/>
              </a:rPr>
              <a:t>Risk management</a:t>
            </a:r>
            <a:r>
              <a:rPr lang="en-US" sz="1000" dirty="0">
                <a:solidFill>
                  <a:srgbClr val="253746"/>
                </a:solidFill>
                <a:latin typeface="Arial" charset="0"/>
                <a:ea typeface="Arial" charset="0"/>
                <a:cs typeface="Arial" charset="0"/>
              </a:rPr>
              <a:t>, Quant modeling, Data exploration and processing, algorithmic trading, compliance reporting</a:t>
            </a:r>
          </a:p>
          <a:p>
            <a:pPr marL="0" indent="0">
              <a:buNone/>
            </a:pPr>
            <a:r>
              <a:rPr lang="en-US" sz="1000" b="1" dirty="0" smtClean="0">
                <a:solidFill>
                  <a:srgbClr val="253746"/>
                </a:solidFill>
                <a:latin typeface="Arial" charset="0"/>
                <a:ea typeface="Arial" charset="0"/>
                <a:cs typeface="Arial" charset="0"/>
              </a:rPr>
              <a:t>Government</a:t>
            </a:r>
          </a:p>
          <a:p>
            <a:pPr marL="171450" indent="-171450">
              <a:spcBef>
                <a:spcPts val="0"/>
              </a:spcBef>
            </a:pPr>
            <a:r>
              <a:rPr lang="en-US" sz="1000" dirty="0" smtClean="0">
                <a:solidFill>
                  <a:srgbClr val="253746"/>
                </a:solidFill>
                <a:latin typeface="Arial" charset="0"/>
                <a:ea typeface="Arial" charset="0"/>
                <a:cs typeface="Arial" charset="0"/>
              </a:rPr>
              <a:t>Fraud </a:t>
            </a:r>
            <a:r>
              <a:rPr lang="en-US" sz="1000" dirty="0">
                <a:solidFill>
                  <a:srgbClr val="253746"/>
                </a:solidFill>
                <a:latin typeface="Arial" charset="0"/>
                <a:ea typeface="Arial" charset="0"/>
                <a:cs typeface="Arial" charset="0"/>
              </a:rPr>
              <a:t>detection, data crawling, web &amp; cyber data analytics, statistical modeling</a:t>
            </a:r>
          </a:p>
          <a:p>
            <a:pPr marL="0" indent="0">
              <a:buNone/>
            </a:pPr>
            <a:r>
              <a:rPr lang="en-US" sz="1000" b="1" dirty="0">
                <a:solidFill>
                  <a:srgbClr val="253746"/>
                </a:solidFill>
                <a:latin typeface="Arial" charset="0"/>
                <a:ea typeface="Arial" charset="0"/>
                <a:cs typeface="Arial" charset="0"/>
              </a:rPr>
              <a:t>Healthcare &amp; Life </a:t>
            </a:r>
            <a:r>
              <a:rPr lang="en-US" sz="1000" b="1" dirty="0" smtClean="0">
                <a:solidFill>
                  <a:srgbClr val="253746"/>
                </a:solidFill>
                <a:latin typeface="Arial" charset="0"/>
                <a:ea typeface="Arial" charset="0"/>
                <a:cs typeface="Arial" charset="0"/>
              </a:rPr>
              <a:t>Sciences</a:t>
            </a:r>
          </a:p>
          <a:p>
            <a:pPr marL="171450" indent="-171450">
              <a:spcBef>
                <a:spcPts val="0"/>
              </a:spcBef>
            </a:pPr>
            <a:r>
              <a:rPr lang="en-US" sz="1000" dirty="0" smtClean="0">
                <a:solidFill>
                  <a:srgbClr val="253746"/>
                </a:solidFill>
                <a:latin typeface="Arial" charset="0"/>
                <a:ea typeface="Arial" charset="0"/>
                <a:cs typeface="Arial" charset="0"/>
              </a:rPr>
              <a:t>Genomics </a:t>
            </a:r>
            <a:r>
              <a:rPr lang="en-US" sz="1000" dirty="0">
                <a:solidFill>
                  <a:srgbClr val="253746"/>
                </a:solidFill>
                <a:latin typeface="Arial" charset="0"/>
                <a:ea typeface="Arial" charset="0"/>
                <a:cs typeface="Arial" charset="0"/>
              </a:rPr>
              <a:t>data processing, cancer research, natural language processing for health data science</a:t>
            </a:r>
          </a:p>
          <a:p>
            <a:pPr marL="0" indent="0">
              <a:buNone/>
            </a:pPr>
            <a:r>
              <a:rPr lang="en-US" sz="1000" b="1" dirty="0">
                <a:solidFill>
                  <a:srgbClr val="253746"/>
                </a:solidFill>
                <a:latin typeface="Arial" charset="0"/>
                <a:ea typeface="Arial" charset="0"/>
                <a:cs typeface="Arial" charset="0"/>
              </a:rPr>
              <a:t>High </a:t>
            </a:r>
            <a:r>
              <a:rPr lang="en-US" sz="1000" b="1" dirty="0" smtClean="0">
                <a:solidFill>
                  <a:srgbClr val="253746"/>
                </a:solidFill>
                <a:latin typeface="Arial" charset="0"/>
                <a:ea typeface="Arial" charset="0"/>
                <a:cs typeface="Arial" charset="0"/>
              </a:rPr>
              <a:t>Tech</a:t>
            </a:r>
          </a:p>
          <a:p>
            <a:pPr marL="171450" indent="-171450">
              <a:spcBef>
                <a:spcPts val="0"/>
              </a:spcBef>
            </a:pPr>
            <a:r>
              <a:rPr lang="en-US" sz="1000" dirty="0" smtClean="0">
                <a:solidFill>
                  <a:srgbClr val="253746"/>
                </a:solidFill>
                <a:latin typeface="Arial" charset="0"/>
                <a:ea typeface="Arial" charset="0"/>
                <a:cs typeface="Arial" charset="0"/>
              </a:rPr>
              <a:t>Customer </a:t>
            </a:r>
            <a:r>
              <a:rPr lang="en-US" sz="1000" dirty="0">
                <a:solidFill>
                  <a:srgbClr val="253746"/>
                </a:solidFill>
                <a:latin typeface="Arial" charset="0"/>
                <a:ea typeface="Arial" charset="0"/>
                <a:cs typeface="Arial" charset="0"/>
              </a:rPr>
              <a:t>behavior, recommendations, ad bidding, retargeting, social media analytics</a:t>
            </a:r>
          </a:p>
          <a:p>
            <a:pPr marL="0" indent="0">
              <a:buNone/>
            </a:pPr>
            <a:r>
              <a:rPr lang="en-US" sz="1000" b="1" dirty="0">
                <a:solidFill>
                  <a:srgbClr val="253746"/>
                </a:solidFill>
                <a:latin typeface="Arial" charset="0"/>
                <a:ea typeface="Arial" charset="0"/>
                <a:cs typeface="Arial" charset="0"/>
              </a:rPr>
              <a:t>Retail &amp; </a:t>
            </a:r>
            <a:r>
              <a:rPr lang="en-US" sz="1000" b="1" dirty="0" smtClean="0">
                <a:solidFill>
                  <a:srgbClr val="253746"/>
                </a:solidFill>
                <a:latin typeface="Arial" charset="0"/>
                <a:ea typeface="Arial" charset="0"/>
                <a:cs typeface="Arial" charset="0"/>
              </a:rPr>
              <a:t>CPG</a:t>
            </a:r>
          </a:p>
          <a:p>
            <a:pPr marL="171450" indent="-171450">
              <a:spcBef>
                <a:spcPts val="0"/>
              </a:spcBef>
            </a:pPr>
            <a:r>
              <a:rPr lang="en-US" sz="1000" dirty="0" smtClean="0">
                <a:solidFill>
                  <a:srgbClr val="253746"/>
                </a:solidFill>
                <a:latin typeface="Arial" charset="0"/>
                <a:ea typeface="Arial" charset="0"/>
                <a:cs typeface="Arial" charset="0"/>
              </a:rPr>
              <a:t>Engineering </a:t>
            </a:r>
            <a:r>
              <a:rPr lang="en-US" sz="1000" dirty="0">
                <a:solidFill>
                  <a:srgbClr val="253746"/>
                </a:solidFill>
                <a:latin typeface="Arial" charset="0"/>
                <a:ea typeface="Arial" charset="0"/>
                <a:cs typeface="Arial" charset="0"/>
              </a:rPr>
              <a:t>simulation, supply chain modeling, scientific analysis</a:t>
            </a:r>
          </a:p>
          <a:p>
            <a:pPr marL="0" indent="0">
              <a:buNone/>
            </a:pPr>
            <a:r>
              <a:rPr lang="en-US" sz="1000" b="1" dirty="0">
                <a:solidFill>
                  <a:srgbClr val="253746"/>
                </a:solidFill>
                <a:latin typeface="Arial" charset="0"/>
                <a:ea typeface="Arial" charset="0"/>
                <a:cs typeface="Arial" charset="0"/>
              </a:rPr>
              <a:t>Oil &amp; </a:t>
            </a:r>
            <a:r>
              <a:rPr lang="en-US" sz="1000" b="1" dirty="0" smtClean="0">
                <a:solidFill>
                  <a:srgbClr val="253746"/>
                </a:solidFill>
                <a:latin typeface="Arial" charset="0"/>
                <a:ea typeface="Arial" charset="0"/>
                <a:cs typeface="Arial" charset="0"/>
              </a:rPr>
              <a:t>Gas</a:t>
            </a:r>
          </a:p>
          <a:p>
            <a:pPr marL="171450" indent="-171450">
              <a:spcBef>
                <a:spcPts val="0"/>
              </a:spcBef>
            </a:pPr>
            <a:r>
              <a:rPr lang="en-US" sz="1000" dirty="0" smtClean="0">
                <a:solidFill>
                  <a:srgbClr val="253746"/>
                </a:solidFill>
                <a:latin typeface="Arial" charset="0"/>
                <a:ea typeface="Arial" charset="0"/>
                <a:cs typeface="Arial" charset="0"/>
              </a:rPr>
              <a:t>Pipeline </a:t>
            </a:r>
            <a:r>
              <a:rPr lang="en-US" sz="1000" dirty="0">
                <a:solidFill>
                  <a:srgbClr val="253746"/>
                </a:solidFill>
                <a:latin typeface="Arial" charset="0"/>
                <a:ea typeface="Arial" charset="0"/>
                <a:cs typeface="Arial" charset="0"/>
              </a:rPr>
              <a:t>monitoring, noise logging, seismic data processing, geophysics </a:t>
            </a:r>
          </a:p>
        </p:txBody>
      </p:sp>
      <p:sp>
        <p:nvSpPr>
          <p:cNvPr id="27" name="Title 26"/>
          <p:cNvSpPr>
            <a:spLocks noGrp="1"/>
          </p:cNvSpPr>
          <p:nvPr>
            <p:ph type="title"/>
          </p:nvPr>
        </p:nvSpPr>
        <p:spPr/>
        <p:txBody>
          <a:bodyPr/>
          <a:lstStyle/>
          <a:p>
            <a:r>
              <a:rPr lang="en-US" dirty="0">
                <a:solidFill>
                  <a:schemeClr val="accent2"/>
                </a:solidFill>
              </a:rPr>
              <a:t>Anaconda</a:t>
            </a:r>
            <a:endParaRPr lang="en-US" dirty="0"/>
          </a:p>
        </p:txBody>
      </p:sp>
      <p:sp>
        <p:nvSpPr>
          <p:cNvPr id="26" name="Text Placeholder 25"/>
          <p:cNvSpPr>
            <a:spLocks noGrp="1"/>
          </p:cNvSpPr>
          <p:nvPr>
            <p:ph type="body" sz="quarter" idx="13"/>
          </p:nvPr>
        </p:nvSpPr>
        <p:spPr/>
        <p:txBody>
          <a:bodyPr/>
          <a:lstStyle/>
          <a:p>
            <a:r>
              <a:rPr lang="is-IS" dirty="0" smtClean="0"/>
              <a:t>…is </a:t>
            </a:r>
            <a:r>
              <a:rPr lang="en-US" dirty="0" smtClean="0"/>
              <a:t>Trusted by Industry Leaders</a:t>
            </a:r>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75752" y="2329332"/>
            <a:ext cx="765224" cy="296141"/>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574855" y="3092302"/>
            <a:ext cx="874588" cy="401389"/>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66388" y="1625340"/>
            <a:ext cx="933857" cy="118600"/>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732312" y="3175527"/>
            <a:ext cx="901555" cy="239814"/>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430586" y="1529113"/>
            <a:ext cx="885610" cy="239133"/>
          </a:xfrm>
          <a:prstGeom prst="rect">
            <a:avLst/>
          </a:prstGeom>
        </p:spPr>
      </p:pic>
      <p:pic>
        <p:nvPicPr>
          <p:cNvPr id="14" name="Picture 13"/>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761594" y="2402597"/>
            <a:ext cx="887813" cy="198284"/>
          </a:xfrm>
          <a:prstGeom prst="rect">
            <a:avLst/>
          </a:prstGeom>
        </p:spPr>
      </p:pic>
      <p:pic>
        <p:nvPicPr>
          <p:cNvPr id="15" name="Picture 14"/>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248388" y="3123058"/>
            <a:ext cx="866250" cy="300480"/>
          </a:xfrm>
          <a:prstGeom prst="rect">
            <a:avLst/>
          </a:prstGeom>
        </p:spPr>
      </p:pic>
      <p:pic>
        <p:nvPicPr>
          <p:cNvPr id="16" name="Picture 15"/>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247038" y="4013745"/>
            <a:ext cx="911489" cy="194603"/>
          </a:xfrm>
          <a:prstGeom prst="rect">
            <a:avLst/>
          </a:prstGeom>
        </p:spPr>
      </p:pic>
      <p:pic>
        <p:nvPicPr>
          <p:cNvPr id="17" name="Picture 16"/>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5384761" y="3112953"/>
            <a:ext cx="965316" cy="327520"/>
          </a:xfrm>
          <a:prstGeom prst="rect">
            <a:avLst/>
          </a:prstGeom>
        </p:spPr>
      </p:pic>
      <p:pic>
        <p:nvPicPr>
          <p:cNvPr id="18" name="Picture 17"/>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494868" y="2289018"/>
            <a:ext cx="697672" cy="383266"/>
          </a:xfrm>
          <a:prstGeom prst="rect">
            <a:avLst/>
          </a:prstGeom>
        </p:spPr>
      </p:pic>
      <p:pic>
        <p:nvPicPr>
          <p:cNvPr id="19" name="Picture 18"/>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7740779" y="3988154"/>
            <a:ext cx="925562" cy="220194"/>
          </a:xfrm>
          <a:prstGeom prst="rect">
            <a:avLst/>
          </a:prstGeom>
        </p:spPr>
      </p:pic>
      <p:pic>
        <p:nvPicPr>
          <p:cNvPr id="20" name="Picture 19"/>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6574855" y="3996621"/>
            <a:ext cx="915550" cy="183110"/>
          </a:xfrm>
          <a:prstGeom prst="rect">
            <a:avLst/>
          </a:prstGeom>
        </p:spPr>
      </p:pic>
      <p:pic>
        <p:nvPicPr>
          <p:cNvPr id="21" name="Picture 20"/>
          <p:cNvPicPr>
            <a:picLocks noChangeAspect="1"/>
          </p:cNvPicPr>
          <p:nvPr/>
        </p:nvPicPr>
        <p:blipFill>
          <a:blip r:embed="rId15"/>
          <a:stretch>
            <a:fillRect/>
          </a:stretch>
        </p:blipFill>
        <p:spPr>
          <a:xfrm>
            <a:off x="4247038" y="2337799"/>
            <a:ext cx="877704" cy="228966"/>
          </a:xfrm>
          <a:prstGeom prst="rect">
            <a:avLst/>
          </a:prstGeom>
        </p:spPr>
      </p:pic>
      <p:pic>
        <p:nvPicPr>
          <p:cNvPr id="22" name="Picture 2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7848600" y="1448039"/>
            <a:ext cx="750888" cy="422374"/>
          </a:xfrm>
          <a:prstGeom prst="rect">
            <a:avLst/>
          </a:prstGeom>
        </p:spPr>
      </p:pic>
      <p:pic>
        <p:nvPicPr>
          <p:cNvPr id="23" name="Picture 22"/>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5557115" y="3835399"/>
            <a:ext cx="627292" cy="519082"/>
          </a:xfrm>
          <a:prstGeom prst="rect">
            <a:avLst/>
          </a:prstGeom>
        </p:spPr>
      </p:pic>
      <p:pic>
        <p:nvPicPr>
          <p:cNvPr id="24" name="Picture 23"/>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4084724" y="1529113"/>
            <a:ext cx="1215409" cy="356578"/>
          </a:xfrm>
          <a:prstGeom prst="rect">
            <a:avLst/>
          </a:prstGeom>
        </p:spPr>
      </p:pic>
    </p:spTree>
    <p:extLst>
      <p:ext uri="{BB962C8B-B14F-4D97-AF65-F5344CB8AC3E}">
        <p14:creationId xmlns:p14="http://schemas.microsoft.com/office/powerpoint/2010/main" val="179382618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1524000" y="1481840"/>
            <a:ext cx="6210300" cy="1828800"/>
          </a:xfrm>
        </p:spPr>
        <p:txBody>
          <a:bodyPr>
            <a:normAutofit fontScale="47500" lnSpcReduction="20000"/>
          </a:bodyPr>
          <a:lstStyle/>
          <a:p>
            <a:pPr>
              <a:lnSpc>
                <a:spcPct val="170000"/>
              </a:lnSpc>
            </a:pPr>
            <a:r>
              <a:rPr lang="en-US" dirty="0">
                <a:solidFill>
                  <a:srgbClr val="00A3E0"/>
                </a:solidFill>
              </a:rPr>
              <a:t>Everyone</a:t>
            </a:r>
            <a:r>
              <a:rPr lang="en-US" dirty="0">
                <a:solidFill>
                  <a:schemeClr val="accent4"/>
                </a:solidFill>
              </a:rPr>
              <a:t> </a:t>
            </a:r>
            <a:r>
              <a:rPr lang="en-US" dirty="0">
                <a:solidFill>
                  <a:srgbClr val="253746"/>
                </a:solidFill>
              </a:rPr>
              <a:t>at</a:t>
            </a:r>
            <a:r>
              <a:rPr lang="en-US" dirty="0">
                <a:solidFill>
                  <a:schemeClr val="accent6"/>
                </a:solidFill>
              </a:rPr>
              <a:t> </a:t>
            </a:r>
            <a:r>
              <a:rPr lang="en-US" dirty="0">
                <a:solidFill>
                  <a:srgbClr val="00A3E0"/>
                </a:solidFill>
              </a:rPr>
              <a:t>JPMorgan</a:t>
            </a:r>
            <a:r>
              <a:rPr lang="en-US" dirty="0">
                <a:solidFill>
                  <a:schemeClr val="accent6"/>
                </a:solidFill>
              </a:rPr>
              <a:t> </a:t>
            </a:r>
            <a:r>
              <a:rPr lang="en-US" dirty="0">
                <a:solidFill>
                  <a:srgbClr val="253746"/>
                </a:solidFill>
              </a:rPr>
              <a:t>now</a:t>
            </a:r>
            <a:r>
              <a:rPr lang="en-US" dirty="0">
                <a:solidFill>
                  <a:schemeClr val="accent6"/>
                </a:solidFill>
              </a:rPr>
              <a:t> </a:t>
            </a:r>
            <a:r>
              <a:rPr lang="en-US" dirty="0">
                <a:solidFill>
                  <a:srgbClr val="00A3E0"/>
                </a:solidFill>
              </a:rPr>
              <a:t>needs to know Python </a:t>
            </a:r>
            <a:r>
              <a:rPr lang="en-US" dirty="0">
                <a:solidFill>
                  <a:srgbClr val="253746"/>
                </a:solidFill>
              </a:rPr>
              <a:t>and</a:t>
            </a:r>
            <a:r>
              <a:rPr lang="en-US" dirty="0">
                <a:solidFill>
                  <a:schemeClr val="accent6"/>
                </a:solidFill>
              </a:rPr>
              <a:t> </a:t>
            </a:r>
            <a:r>
              <a:rPr lang="en-US" dirty="0">
                <a:solidFill>
                  <a:srgbClr val="253746"/>
                </a:solidFill>
              </a:rPr>
              <a:t>there are around </a:t>
            </a:r>
            <a:r>
              <a:rPr lang="en-US" dirty="0">
                <a:solidFill>
                  <a:schemeClr val="accent1"/>
                </a:solidFill>
              </a:rPr>
              <a:t>5,000 developers </a:t>
            </a:r>
            <a:r>
              <a:rPr lang="en-US" dirty="0">
                <a:solidFill>
                  <a:srgbClr val="253746"/>
                </a:solidFill>
              </a:rPr>
              <a:t>using it at </a:t>
            </a:r>
            <a:r>
              <a:rPr lang="en-US" dirty="0">
                <a:solidFill>
                  <a:srgbClr val="00A3E0"/>
                </a:solidFill>
              </a:rPr>
              <a:t>Bank of America</a:t>
            </a:r>
            <a:r>
              <a:rPr lang="en-US" dirty="0">
                <a:solidFill>
                  <a:srgbClr val="253746"/>
                </a:solidFill>
              </a:rPr>
              <a:t>. </a:t>
            </a:r>
            <a:r>
              <a:rPr lang="en-US" dirty="0" smtClean="0">
                <a:solidFill>
                  <a:srgbClr val="253746"/>
                </a:solidFill>
              </a:rPr>
              <a:t>There </a:t>
            </a:r>
            <a:r>
              <a:rPr lang="en-US" dirty="0">
                <a:solidFill>
                  <a:srgbClr val="253746"/>
                </a:solidFill>
              </a:rPr>
              <a:t>are close to 10 million lines of Python code in Quartz and we got close to 3,000 commits a day. It’s a good scripting language and easily integrated into both the front and </a:t>
            </a:r>
            <a:r>
              <a:rPr lang="en-US" dirty="0" smtClean="0">
                <a:solidFill>
                  <a:srgbClr val="253746"/>
                </a:solidFill>
              </a:rPr>
              <a:t>back ends</a:t>
            </a:r>
            <a:r>
              <a:rPr lang="en-US" dirty="0">
                <a:solidFill>
                  <a:srgbClr val="253746"/>
                </a:solidFill>
              </a:rPr>
              <a:t>, which was one of the reasons we chose it in the first </a:t>
            </a:r>
            <a:r>
              <a:rPr lang="en-US" dirty="0" smtClean="0">
                <a:solidFill>
                  <a:srgbClr val="253746"/>
                </a:solidFill>
              </a:rPr>
              <a:t>place.</a:t>
            </a:r>
            <a:endParaRPr lang="en-US" dirty="0">
              <a:solidFill>
                <a:srgbClr val="253746"/>
              </a:solidFill>
            </a:endParaRPr>
          </a:p>
        </p:txBody>
      </p:sp>
      <p:sp>
        <p:nvSpPr>
          <p:cNvPr id="5" name="Text Placeholder 4"/>
          <p:cNvSpPr>
            <a:spLocks noGrp="1"/>
          </p:cNvSpPr>
          <p:nvPr>
            <p:ph type="body" sz="quarter" idx="14"/>
          </p:nvPr>
        </p:nvSpPr>
        <p:spPr>
          <a:xfrm>
            <a:off x="1714500" y="3319605"/>
            <a:ext cx="6019800" cy="342900"/>
          </a:xfrm>
        </p:spPr>
        <p:txBody>
          <a:bodyPr>
            <a:normAutofit fontScale="70000" lnSpcReduction="20000"/>
          </a:bodyPr>
          <a:lstStyle/>
          <a:p>
            <a:r>
              <a:rPr lang="en-US" dirty="0"/>
              <a:t>Kirat Singh, Former Global Head of Risk Systems, Bank of America Merrill </a:t>
            </a:r>
            <a:r>
              <a:rPr lang="en-US" dirty="0" smtClean="0"/>
              <a:t>Lynch</a:t>
            </a:r>
            <a:endParaRPr lang="en-US" dirty="0"/>
          </a:p>
        </p:txBody>
      </p:sp>
      <p:sp>
        <p:nvSpPr>
          <p:cNvPr id="2" name="Title 1"/>
          <p:cNvSpPr>
            <a:spLocks noGrp="1"/>
          </p:cNvSpPr>
          <p:nvPr>
            <p:ph type="title"/>
          </p:nvPr>
        </p:nvSpPr>
        <p:spPr/>
        <p:txBody>
          <a:bodyPr/>
          <a:lstStyle/>
          <a:p>
            <a:r>
              <a:rPr lang="en-US" dirty="0" smtClean="0"/>
              <a:t>Python is Everywhere</a:t>
            </a:r>
            <a:endParaRPr lang="en-US" dirty="0"/>
          </a:p>
        </p:txBody>
      </p:sp>
    </p:spTree>
    <p:extLst>
      <p:ext uri="{BB962C8B-B14F-4D97-AF65-F5344CB8AC3E}">
        <p14:creationId xmlns:p14="http://schemas.microsoft.com/office/powerpoint/2010/main" val="17782774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199" y="121024"/>
            <a:ext cx="8373036" cy="1116106"/>
          </a:xfrm>
        </p:spPr>
        <p:txBody>
          <a:bodyPr>
            <a:noAutofit/>
          </a:bodyPr>
          <a:lstStyle/>
          <a:p>
            <a:r>
              <a:rPr lang="en-US" sz="2400" dirty="0" smtClean="0"/>
              <a:t>Why are major corporations moving to </a:t>
            </a:r>
            <a:br>
              <a:rPr lang="en-US" sz="2400" dirty="0" smtClean="0"/>
            </a:br>
            <a:r>
              <a:rPr lang="en-US" sz="2400" dirty="0" smtClean="0"/>
              <a:t>Open Data Science?</a:t>
            </a:r>
            <a:endParaRPr lang="en-US" sz="2400" dirty="0"/>
          </a:p>
        </p:txBody>
      </p:sp>
      <p:pic>
        <p:nvPicPr>
          <p:cNvPr id="4" name="Picture 3"/>
          <p:cNvPicPr>
            <a:picLocks noChangeAspect="1"/>
          </p:cNvPicPr>
          <p:nvPr/>
        </p:nvPicPr>
        <p:blipFill>
          <a:blip r:embed="rId3">
            <a:duotone>
              <a:schemeClr val="accent3">
                <a:shade val="45000"/>
                <a:satMod val="135000"/>
              </a:schemeClr>
              <a:prstClr val="white"/>
            </a:duotone>
          </a:blip>
          <a:stretch>
            <a:fillRect/>
          </a:stretch>
        </p:blipFill>
        <p:spPr>
          <a:xfrm>
            <a:off x="7095863" y="1619421"/>
            <a:ext cx="1042499" cy="1042499"/>
          </a:xfrm>
          <a:prstGeom prst="rect">
            <a:avLst/>
          </a:prstGeom>
        </p:spPr>
      </p:pic>
      <p:pic>
        <p:nvPicPr>
          <p:cNvPr id="11" name="Picture 10"/>
          <p:cNvPicPr>
            <a:picLocks noChangeAspect="1"/>
          </p:cNvPicPr>
          <p:nvPr/>
        </p:nvPicPr>
        <p:blipFill rotWithShape="1">
          <a:blip r:embed="rId4">
            <a:duotone>
              <a:schemeClr val="accent5">
                <a:shade val="45000"/>
                <a:satMod val="135000"/>
              </a:schemeClr>
              <a:prstClr val="white"/>
            </a:duotone>
          </a:blip>
          <a:srcRect r="3052"/>
          <a:stretch/>
        </p:blipFill>
        <p:spPr>
          <a:xfrm>
            <a:off x="3959564" y="1541781"/>
            <a:ext cx="1280296" cy="1201419"/>
          </a:xfrm>
          <a:prstGeom prst="rect">
            <a:avLst/>
          </a:prstGeom>
        </p:spPr>
      </p:pic>
      <p:pic>
        <p:nvPicPr>
          <p:cNvPr id="12" name="Picture 11"/>
          <p:cNvPicPr>
            <a:picLocks noChangeAspect="1"/>
          </p:cNvPicPr>
          <p:nvPr/>
        </p:nvPicPr>
        <p:blipFill>
          <a:blip r:embed="rId5">
            <a:duotone>
              <a:schemeClr val="accent2">
                <a:shade val="45000"/>
                <a:satMod val="135000"/>
              </a:schemeClr>
              <a:prstClr val="white"/>
            </a:duotone>
          </a:blip>
          <a:stretch>
            <a:fillRect/>
          </a:stretch>
        </p:blipFill>
        <p:spPr>
          <a:xfrm>
            <a:off x="1005767" y="1361517"/>
            <a:ext cx="1381683" cy="1381683"/>
          </a:xfrm>
          <a:prstGeom prst="rect">
            <a:avLst/>
          </a:prstGeom>
        </p:spPr>
      </p:pic>
      <p:sp>
        <p:nvSpPr>
          <p:cNvPr id="13" name="Rectangle 12"/>
          <p:cNvSpPr/>
          <p:nvPr/>
        </p:nvSpPr>
        <p:spPr>
          <a:xfrm>
            <a:off x="457198" y="2743200"/>
            <a:ext cx="2580641" cy="338554"/>
          </a:xfrm>
          <a:prstGeom prst="rect">
            <a:avLst/>
          </a:prstGeom>
        </p:spPr>
        <p:txBody>
          <a:bodyPr wrap="square">
            <a:spAutoFit/>
          </a:bodyPr>
          <a:lstStyle/>
          <a:p>
            <a:r>
              <a:rPr lang="en-US" sz="1600" b="1" dirty="0" smtClean="0">
                <a:solidFill>
                  <a:schemeClr val="accent4"/>
                </a:solidFill>
                <a:latin typeface="Arial" charset="0"/>
                <a:ea typeface="Arial" charset="0"/>
                <a:cs typeface="Arial" charset="0"/>
              </a:rPr>
              <a:t>Large Investment Banks</a:t>
            </a:r>
            <a:endParaRPr lang="en-US" sz="1600" b="1" dirty="0">
              <a:solidFill>
                <a:schemeClr val="accent4"/>
              </a:solidFill>
              <a:latin typeface="Arial" charset="0"/>
              <a:ea typeface="Arial" charset="0"/>
              <a:cs typeface="Arial" charset="0"/>
            </a:endParaRPr>
          </a:p>
        </p:txBody>
      </p:sp>
      <p:sp>
        <p:nvSpPr>
          <p:cNvPr id="14" name="Rectangle 13"/>
          <p:cNvSpPr/>
          <p:nvPr/>
        </p:nvSpPr>
        <p:spPr>
          <a:xfrm>
            <a:off x="6263408" y="2743200"/>
            <a:ext cx="2707409" cy="338554"/>
          </a:xfrm>
          <a:prstGeom prst="rect">
            <a:avLst/>
          </a:prstGeom>
        </p:spPr>
        <p:txBody>
          <a:bodyPr wrap="square">
            <a:spAutoFit/>
          </a:bodyPr>
          <a:lstStyle/>
          <a:p>
            <a:r>
              <a:rPr lang="en-US" sz="1600" b="1" dirty="0" smtClean="0">
                <a:solidFill>
                  <a:schemeClr val="accent4"/>
                </a:solidFill>
                <a:latin typeface="Arial" charset="0"/>
                <a:ea typeface="Arial" charset="0"/>
                <a:cs typeface="Arial" charset="0"/>
              </a:rPr>
              <a:t>Major Upstream Oil &amp; Gas</a:t>
            </a:r>
            <a:endParaRPr lang="en-US" sz="1600" b="1" dirty="0">
              <a:solidFill>
                <a:schemeClr val="accent4"/>
              </a:solidFill>
              <a:latin typeface="Arial" charset="0"/>
              <a:ea typeface="Arial" charset="0"/>
              <a:cs typeface="Arial" charset="0"/>
            </a:endParaRPr>
          </a:p>
        </p:txBody>
      </p:sp>
      <p:sp>
        <p:nvSpPr>
          <p:cNvPr id="15" name="Rectangle 14"/>
          <p:cNvSpPr/>
          <p:nvPr/>
        </p:nvSpPr>
        <p:spPr>
          <a:xfrm>
            <a:off x="3246008" y="2743200"/>
            <a:ext cx="2838053" cy="338554"/>
          </a:xfrm>
          <a:prstGeom prst="rect">
            <a:avLst/>
          </a:prstGeom>
        </p:spPr>
        <p:txBody>
          <a:bodyPr wrap="square">
            <a:spAutoFit/>
          </a:bodyPr>
          <a:lstStyle/>
          <a:p>
            <a:r>
              <a:rPr lang="en-US" sz="1600" b="1" dirty="0" smtClean="0">
                <a:solidFill>
                  <a:schemeClr val="accent4"/>
                </a:solidFill>
                <a:latin typeface="Arial" charset="0"/>
                <a:ea typeface="Arial" charset="0"/>
                <a:cs typeface="Arial" charset="0"/>
              </a:rPr>
              <a:t>Global CPG Manufacturers</a:t>
            </a:r>
            <a:endParaRPr lang="en-US" sz="1600" b="1" dirty="0">
              <a:solidFill>
                <a:schemeClr val="accent4"/>
              </a:solidFill>
              <a:latin typeface="Arial" charset="0"/>
              <a:ea typeface="Arial" charset="0"/>
              <a:cs typeface="Arial" charset="0"/>
            </a:endParaRPr>
          </a:p>
        </p:txBody>
      </p:sp>
      <p:sp>
        <p:nvSpPr>
          <p:cNvPr id="22" name="TextBox 21"/>
          <p:cNvSpPr txBox="1"/>
          <p:nvPr/>
        </p:nvSpPr>
        <p:spPr>
          <a:xfrm>
            <a:off x="457199" y="3108156"/>
            <a:ext cx="2401293" cy="523220"/>
          </a:xfrm>
          <a:prstGeom prst="rect">
            <a:avLst/>
          </a:prstGeom>
          <a:noFill/>
        </p:spPr>
        <p:txBody>
          <a:bodyPr wrap="square" rtlCol="0">
            <a:spAutoFit/>
          </a:bodyPr>
          <a:lstStyle/>
          <a:p>
            <a:pPr algn="ctr"/>
            <a:r>
              <a:rPr lang="en-US" sz="1400" dirty="0" smtClean="0">
                <a:solidFill>
                  <a:schemeClr val="accent4"/>
                </a:solidFill>
                <a:latin typeface="Arial"/>
                <a:cs typeface="Arial"/>
              </a:rPr>
              <a:t>How can I create and deploy timely risk models?  </a:t>
            </a:r>
            <a:endParaRPr lang="en-US" sz="1400" dirty="0">
              <a:solidFill>
                <a:schemeClr val="accent4"/>
              </a:solidFill>
              <a:latin typeface="Arial"/>
              <a:cs typeface="Arial"/>
            </a:endParaRPr>
          </a:p>
        </p:txBody>
      </p:sp>
      <p:sp>
        <p:nvSpPr>
          <p:cNvPr id="23" name="TextBox 22"/>
          <p:cNvSpPr txBox="1"/>
          <p:nvPr/>
        </p:nvSpPr>
        <p:spPr>
          <a:xfrm>
            <a:off x="3246008" y="3108156"/>
            <a:ext cx="2401293" cy="1169551"/>
          </a:xfrm>
          <a:prstGeom prst="rect">
            <a:avLst/>
          </a:prstGeom>
          <a:noFill/>
        </p:spPr>
        <p:txBody>
          <a:bodyPr wrap="square" rtlCol="0">
            <a:spAutoFit/>
          </a:bodyPr>
          <a:lstStyle/>
          <a:p>
            <a:pPr algn="ctr"/>
            <a:r>
              <a:rPr lang="en-US" sz="1400" dirty="0" smtClean="0">
                <a:solidFill>
                  <a:schemeClr val="accent4"/>
                </a:solidFill>
                <a:latin typeface="Arial"/>
                <a:cs typeface="Arial"/>
              </a:rPr>
              <a:t>How can I possibly identify the root causes of my complex problem and remediate early enough to create revenue assurance? </a:t>
            </a:r>
            <a:endParaRPr lang="en-US" sz="1400" dirty="0">
              <a:solidFill>
                <a:schemeClr val="accent4"/>
              </a:solidFill>
              <a:latin typeface="Arial"/>
              <a:cs typeface="Arial"/>
            </a:endParaRPr>
          </a:p>
        </p:txBody>
      </p:sp>
      <p:sp>
        <p:nvSpPr>
          <p:cNvPr id="24" name="TextBox 23"/>
          <p:cNvSpPr txBox="1"/>
          <p:nvPr/>
        </p:nvSpPr>
        <p:spPr>
          <a:xfrm>
            <a:off x="6263408" y="3108156"/>
            <a:ext cx="2401293" cy="738664"/>
          </a:xfrm>
          <a:prstGeom prst="rect">
            <a:avLst/>
          </a:prstGeom>
          <a:noFill/>
        </p:spPr>
        <p:txBody>
          <a:bodyPr wrap="square" rtlCol="0">
            <a:spAutoFit/>
          </a:bodyPr>
          <a:lstStyle/>
          <a:p>
            <a:pPr algn="ctr"/>
            <a:r>
              <a:rPr lang="en-US" sz="1400" dirty="0" smtClean="0">
                <a:solidFill>
                  <a:schemeClr val="accent4"/>
                </a:solidFill>
                <a:latin typeface="Arial"/>
                <a:cs typeface="Arial"/>
              </a:rPr>
              <a:t>How can I take advantage of all this new sensor information now?</a:t>
            </a:r>
            <a:endParaRPr lang="en-US" sz="1400" dirty="0">
              <a:solidFill>
                <a:schemeClr val="accent4"/>
              </a:solidFill>
              <a:latin typeface="Arial"/>
              <a:cs typeface="Arial"/>
            </a:endParaRPr>
          </a:p>
        </p:txBody>
      </p:sp>
    </p:spTree>
    <p:extLst>
      <p:ext uri="{BB962C8B-B14F-4D97-AF65-F5344CB8AC3E}">
        <p14:creationId xmlns:p14="http://schemas.microsoft.com/office/powerpoint/2010/main" val="1662019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2400" dirty="0" smtClean="0"/>
              <a:t>To Reduce </a:t>
            </a:r>
            <a:r>
              <a:rPr lang="en-US" sz="2400" dirty="0"/>
              <a:t>T</a:t>
            </a:r>
            <a:r>
              <a:rPr lang="en-US" sz="2400" dirty="0" smtClean="0"/>
              <a:t>ime, Risk &amp; </a:t>
            </a:r>
            <a:r>
              <a:rPr lang="en-US" sz="2400" dirty="0"/>
              <a:t>L</a:t>
            </a:r>
            <a:r>
              <a:rPr lang="en-US" sz="2400" dirty="0" smtClean="0"/>
              <a:t>ock-in…</a:t>
            </a:r>
            <a:endParaRPr lang="en-US" sz="2400" dirty="0"/>
          </a:p>
        </p:txBody>
      </p:sp>
      <p:pic>
        <p:nvPicPr>
          <p:cNvPr id="4" name="Picture 3"/>
          <p:cNvPicPr>
            <a:picLocks noChangeAspect="1"/>
          </p:cNvPicPr>
          <p:nvPr/>
        </p:nvPicPr>
        <p:blipFill>
          <a:blip r:embed="rId3">
            <a:duotone>
              <a:schemeClr val="accent3">
                <a:shade val="45000"/>
                <a:satMod val="135000"/>
              </a:schemeClr>
              <a:prstClr val="white"/>
            </a:duotone>
          </a:blip>
          <a:stretch>
            <a:fillRect/>
          </a:stretch>
        </p:blipFill>
        <p:spPr>
          <a:xfrm>
            <a:off x="7031526" y="951557"/>
            <a:ext cx="766184" cy="766184"/>
          </a:xfrm>
          <a:prstGeom prst="rect">
            <a:avLst/>
          </a:prstGeom>
        </p:spPr>
      </p:pic>
      <p:pic>
        <p:nvPicPr>
          <p:cNvPr id="11" name="Picture 10"/>
          <p:cNvPicPr>
            <a:picLocks noChangeAspect="1"/>
          </p:cNvPicPr>
          <p:nvPr/>
        </p:nvPicPr>
        <p:blipFill rotWithShape="1">
          <a:blip r:embed="rId4">
            <a:duotone>
              <a:schemeClr val="accent5">
                <a:shade val="45000"/>
                <a:satMod val="135000"/>
              </a:schemeClr>
              <a:prstClr val="white"/>
            </a:duotone>
          </a:blip>
          <a:srcRect r="3052"/>
          <a:stretch/>
        </p:blipFill>
        <p:spPr>
          <a:xfrm>
            <a:off x="3850522" y="916039"/>
            <a:ext cx="940953" cy="882982"/>
          </a:xfrm>
          <a:prstGeom prst="rect">
            <a:avLst/>
          </a:prstGeom>
        </p:spPr>
      </p:pic>
      <p:pic>
        <p:nvPicPr>
          <p:cNvPr id="12" name="Picture 11"/>
          <p:cNvPicPr>
            <a:picLocks noChangeAspect="1"/>
          </p:cNvPicPr>
          <p:nvPr/>
        </p:nvPicPr>
        <p:blipFill>
          <a:blip r:embed="rId5">
            <a:duotone>
              <a:schemeClr val="accent2">
                <a:shade val="45000"/>
                <a:satMod val="135000"/>
              </a:schemeClr>
              <a:prstClr val="white"/>
            </a:duotone>
          </a:blip>
          <a:stretch>
            <a:fillRect/>
          </a:stretch>
        </p:blipFill>
        <p:spPr>
          <a:xfrm>
            <a:off x="852021" y="884453"/>
            <a:ext cx="1015467" cy="1015467"/>
          </a:xfrm>
          <a:prstGeom prst="rect">
            <a:avLst/>
          </a:prstGeom>
        </p:spPr>
      </p:pic>
      <p:sp>
        <p:nvSpPr>
          <p:cNvPr id="13" name="Rectangle 12"/>
          <p:cNvSpPr/>
          <p:nvPr/>
        </p:nvSpPr>
        <p:spPr>
          <a:xfrm>
            <a:off x="303453" y="1799021"/>
            <a:ext cx="2478818" cy="338554"/>
          </a:xfrm>
          <a:prstGeom prst="rect">
            <a:avLst/>
          </a:prstGeom>
        </p:spPr>
        <p:txBody>
          <a:bodyPr wrap="square">
            <a:spAutoFit/>
          </a:bodyPr>
          <a:lstStyle/>
          <a:p>
            <a:r>
              <a:rPr lang="en-US" sz="1600" b="1" dirty="0" smtClean="0">
                <a:solidFill>
                  <a:schemeClr val="accent4"/>
                </a:solidFill>
                <a:latin typeface="Arial" charset="0"/>
                <a:ea typeface="Arial" charset="0"/>
                <a:cs typeface="Arial" charset="0"/>
              </a:rPr>
              <a:t>Large Investment Bank</a:t>
            </a:r>
            <a:endParaRPr lang="en-US" sz="1600" b="1" dirty="0">
              <a:solidFill>
                <a:schemeClr val="accent4"/>
              </a:solidFill>
              <a:latin typeface="Arial" charset="0"/>
              <a:ea typeface="Arial" charset="0"/>
              <a:cs typeface="Arial" charset="0"/>
            </a:endParaRPr>
          </a:p>
        </p:txBody>
      </p:sp>
      <p:sp>
        <p:nvSpPr>
          <p:cNvPr id="14" name="Rectangle 13"/>
          <p:cNvSpPr/>
          <p:nvPr/>
        </p:nvSpPr>
        <p:spPr>
          <a:xfrm>
            <a:off x="6199070" y="1799021"/>
            <a:ext cx="2707409" cy="338554"/>
          </a:xfrm>
          <a:prstGeom prst="rect">
            <a:avLst/>
          </a:prstGeom>
        </p:spPr>
        <p:txBody>
          <a:bodyPr wrap="square">
            <a:spAutoFit/>
          </a:bodyPr>
          <a:lstStyle/>
          <a:p>
            <a:r>
              <a:rPr lang="en-US" sz="1600" b="1" dirty="0" smtClean="0">
                <a:solidFill>
                  <a:schemeClr val="accent4"/>
                </a:solidFill>
                <a:latin typeface="Arial" charset="0"/>
                <a:ea typeface="Arial" charset="0"/>
                <a:cs typeface="Arial" charset="0"/>
              </a:rPr>
              <a:t>Major Upstream Oil &amp; Gas</a:t>
            </a:r>
            <a:endParaRPr lang="en-US" sz="1600" b="1" dirty="0">
              <a:solidFill>
                <a:schemeClr val="accent4"/>
              </a:solidFill>
              <a:latin typeface="Arial" charset="0"/>
              <a:ea typeface="Arial" charset="0"/>
              <a:cs typeface="Arial" charset="0"/>
            </a:endParaRPr>
          </a:p>
        </p:txBody>
      </p:sp>
      <p:sp>
        <p:nvSpPr>
          <p:cNvPr id="15" name="Rectangle 14"/>
          <p:cNvSpPr/>
          <p:nvPr/>
        </p:nvSpPr>
        <p:spPr>
          <a:xfrm>
            <a:off x="3136966" y="1799021"/>
            <a:ext cx="2707409" cy="338554"/>
          </a:xfrm>
          <a:prstGeom prst="rect">
            <a:avLst/>
          </a:prstGeom>
        </p:spPr>
        <p:txBody>
          <a:bodyPr wrap="square">
            <a:spAutoFit/>
          </a:bodyPr>
          <a:lstStyle/>
          <a:p>
            <a:r>
              <a:rPr lang="en-US" sz="1600" b="1" dirty="0" smtClean="0">
                <a:solidFill>
                  <a:schemeClr val="accent4"/>
                </a:solidFill>
                <a:latin typeface="Arial" charset="0"/>
                <a:ea typeface="Arial" charset="0"/>
                <a:cs typeface="Arial" charset="0"/>
              </a:rPr>
              <a:t>Global CPG Manufacturer</a:t>
            </a:r>
            <a:endParaRPr lang="en-US" sz="1600" b="1" dirty="0">
              <a:solidFill>
                <a:schemeClr val="accent4"/>
              </a:solidFill>
              <a:latin typeface="Arial" charset="0"/>
              <a:ea typeface="Arial" charset="0"/>
              <a:cs typeface="Arial" charset="0"/>
            </a:endParaRPr>
          </a:p>
        </p:txBody>
      </p:sp>
      <p:sp>
        <p:nvSpPr>
          <p:cNvPr id="22" name="TextBox 21"/>
          <p:cNvSpPr txBox="1"/>
          <p:nvPr/>
        </p:nvSpPr>
        <p:spPr>
          <a:xfrm>
            <a:off x="303453" y="2082697"/>
            <a:ext cx="2712721" cy="2400657"/>
          </a:xfrm>
          <a:prstGeom prst="rect">
            <a:avLst/>
          </a:prstGeom>
          <a:noFill/>
        </p:spPr>
        <p:txBody>
          <a:bodyPr wrap="square" rtlCol="0">
            <a:spAutoFit/>
          </a:bodyPr>
          <a:lstStyle/>
          <a:p>
            <a:pPr>
              <a:buClr>
                <a:srgbClr val="00B2FF"/>
              </a:buClr>
            </a:pPr>
            <a:r>
              <a:rPr lang="en-US" sz="1400" b="1" dirty="0" smtClean="0">
                <a:solidFill>
                  <a:srgbClr val="00B2FF"/>
                </a:solidFill>
                <a:latin typeface="Arial"/>
                <a:cs typeface="Arial"/>
              </a:rPr>
              <a:t>Problem</a:t>
            </a:r>
          </a:p>
          <a:p>
            <a:pPr marL="192024" lvl="1" indent="-192024">
              <a:buClr>
                <a:srgbClr val="00B2FF"/>
              </a:buClr>
              <a:buFont typeface="Arial" charset="0"/>
              <a:buChar char="•"/>
            </a:pPr>
            <a:r>
              <a:rPr lang="en-US" sz="1200" dirty="0" smtClean="0">
                <a:solidFill>
                  <a:schemeClr val="accent4"/>
                </a:solidFill>
                <a:latin typeface="Arial"/>
                <a:cs typeface="Arial"/>
              </a:rPr>
              <a:t>Hard to find people to create proprietary risk assessment models </a:t>
            </a:r>
          </a:p>
          <a:p>
            <a:pPr marL="192024" lvl="1" indent="-192024">
              <a:buClr>
                <a:srgbClr val="00B2FF"/>
              </a:buClr>
              <a:buFont typeface="Arial" charset="0"/>
              <a:buChar char="•"/>
            </a:pPr>
            <a:r>
              <a:rPr lang="en-US" sz="1200" dirty="0" smtClean="0">
                <a:solidFill>
                  <a:schemeClr val="accent4"/>
                </a:solidFill>
                <a:latin typeface="Arial"/>
                <a:cs typeface="Arial"/>
              </a:rPr>
              <a:t>Takes months and years to deploy</a:t>
            </a:r>
            <a:endParaRPr lang="en-US" sz="1200" dirty="0">
              <a:solidFill>
                <a:schemeClr val="accent4"/>
              </a:solidFill>
              <a:latin typeface="Arial"/>
              <a:cs typeface="Arial"/>
            </a:endParaRPr>
          </a:p>
          <a:p>
            <a:pPr>
              <a:buClr>
                <a:srgbClr val="00B2FF"/>
              </a:buClr>
            </a:pPr>
            <a:r>
              <a:rPr lang="en-US" sz="1400" b="1" dirty="0" smtClean="0">
                <a:solidFill>
                  <a:srgbClr val="00B2FF"/>
                </a:solidFill>
                <a:latin typeface="Arial"/>
                <a:cs typeface="Arial"/>
              </a:rPr>
              <a:t>Solution</a:t>
            </a:r>
          </a:p>
          <a:p>
            <a:pPr marL="192024" lvl="1" indent="-192024">
              <a:buClr>
                <a:srgbClr val="00B2FF"/>
              </a:buClr>
              <a:buFont typeface="Arial" charset="0"/>
              <a:buChar char="•"/>
            </a:pPr>
            <a:r>
              <a:rPr lang="en-US" sz="1200" dirty="0" smtClean="0">
                <a:solidFill>
                  <a:schemeClr val="accent4"/>
                </a:solidFill>
                <a:latin typeface="Arial"/>
                <a:cs typeface="Arial"/>
              </a:rPr>
              <a:t>Moved to ODS and leveraged innovation in ODS</a:t>
            </a:r>
          </a:p>
          <a:p>
            <a:pPr>
              <a:buClr>
                <a:srgbClr val="00B2FF"/>
              </a:buClr>
            </a:pPr>
            <a:r>
              <a:rPr lang="en-US" sz="1400" b="1" dirty="0" smtClean="0">
                <a:solidFill>
                  <a:srgbClr val="00B2FF"/>
                </a:solidFill>
                <a:latin typeface="Arial"/>
                <a:cs typeface="Arial"/>
              </a:rPr>
              <a:t>Results</a:t>
            </a:r>
          </a:p>
          <a:p>
            <a:pPr marL="192024" lvl="1" indent="-192024">
              <a:buClr>
                <a:srgbClr val="00B2FF"/>
              </a:buClr>
              <a:buFont typeface="Arial" charset="0"/>
              <a:buChar char="•"/>
            </a:pPr>
            <a:r>
              <a:rPr lang="en-US" sz="1200" dirty="0" smtClean="0">
                <a:solidFill>
                  <a:schemeClr val="accent4"/>
                </a:solidFill>
                <a:latin typeface="Arial"/>
                <a:cs typeface="Arial"/>
              </a:rPr>
              <a:t>Create and deploy </a:t>
            </a:r>
            <a:r>
              <a:rPr lang="en-US" sz="1200" dirty="0">
                <a:solidFill>
                  <a:schemeClr val="accent4"/>
                </a:solidFill>
                <a:latin typeface="Arial"/>
                <a:cs typeface="Arial"/>
              </a:rPr>
              <a:t>r</a:t>
            </a:r>
            <a:r>
              <a:rPr lang="en-US" sz="1200" dirty="0" smtClean="0">
                <a:solidFill>
                  <a:schemeClr val="accent4"/>
                </a:solidFill>
                <a:latin typeface="Arial"/>
                <a:cs typeface="Arial"/>
              </a:rPr>
              <a:t>isk </a:t>
            </a:r>
            <a:r>
              <a:rPr lang="en-US" sz="1200" dirty="0">
                <a:solidFill>
                  <a:schemeClr val="accent4"/>
                </a:solidFill>
                <a:latin typeface="Arial"/>
                <a:cs typeface="Arial"/>
              </a:rPr>
              <a:t>m</a:t>
            </a:r>
            <a:r>
              <a:rPr lang="en-US" sz="1200" dirty="0" smtClean="0">
                <a:solidFill>
                  <a:schemeClr val="accent4"/>
                </a:solidFill>
                <a:latin typeface="Arial"/>
                <a:cs typeface="Arial"/>
              </a:rPr>
              <a:t>odels in days </a:t>
            </a:r>
            <a:r>
              <a:rPr lang="en-US" sz="1200" dirty="0">
                <a:solidFill>
                  <a:schemeClr val="accent4"/>
                </a:solidFill>
                <a:latin typeface="Arial"/>
                <a:cs typeface="Arial"/>
              </a:rPr>
              <a:t>n</a:t>
            </a:r>
            <a:r>
              <a:rPr lang="en-US" sz="1200" dirty="0" smtClean="0">
                <a:solidFill>
                  <a:schemeClr val="accent4"/>
                </a:solidFill>
                <a:latin typeface="Arial"/>
                <a:cs typeface="Arial"/>
              </a:rPr>
              <a:t>ot </a:t>
            </a:r>
            <a:r>
              <a:rPr lang="en-US" sz="1200" dirty="0">
                <a:solidFill>
                  <a:schemeClr val="accent4"/>
                </a:solidFill>
                <a:latin typeface="Arial"/>
                <a:cs typeface="Arial"/>
              </a:rPr>
              <a:t>y</a:t>
            </a:r>
            <a:r>
              <a:rPr lang="en-US" sz="1200" dirty="0" smtClean="0">
                <a:solidFill>
                  <a:schemeClr val="accent4"/>
                </a:solidFill>
                <a:latin typeface="Arial"/>
                <a:cs typeface="Arial"/>
              </a:rPr>
              <a:t>ears with easier to find and hire data scientists</a:t>
            </a:r>
            <a:endParaRPr lang="en-US" sz="1200" dirty="0">
              <a:solidFill>
                <a:schemeClr val="accent4"/>
              </a:solidFill>
              <a:latin typeface="Arial"/>
              <a:cs typeface="Arial"/>
            </a:endParaRPr>
          </a:p>
        </p:txBody>
      </p:sp>
      <p:sp>
        <p:nvSpPr>
          <p:cNvPr id="25" name="TextBox 24"/>
          <p:cNvSpPr txBox="1"/>
          <p:nvPr/>
        </p:nvSpPr>
        <p:spPr>
          <a:xfrm>
            <a:off x="3157166" y="2082697"/>
            <a:ext cx="2712721" cy="2400657"/>
          </a:xfrm>
          <a:prstGeom prst="rect">
            <a:avLst/>
          </a:prstGeom>
          <a:noFill/>
        </p:spPr>
        <p:txBody>
          <a:bodyPr wrap="square" rtlCol="0">
            <a:spAutoFit/>
          </a:bodyPr>
          <a:lstStyle/>
          <a:p>
            <a:pPr>
              <a:buClr>
                <a:srgbClr val="00B2FF"/>
              </a:buClr>
            </a:pPr>
            <a:r>
              <a:rPr lang="en-US" sz="1400" b="1" dirty="0" smtClean="0">
                <a:solidFill>
                  <a:srgbClr val="00B2FF"/>
                </a:solidFill>
                <a:latin typeface="Arial"/>
                <a:cs typeface="Arial"/>
              </a:rPr>
              <a:t>Problem</a:t>
            </a:r>
          </a:p>
          <a:p>
            <a:pPr marL="192024" lvl="1" indent="-192024">
              <a:buClr>
                <a:srgbClr val="00B2FF"/>
              </a:buClr>
              <a:buFont typeface="Arial" charset="0"/>
              <a:buChar char="•"/>
            </a:pPr>
            <a:r>
              <a:rPr lang="en-US" sz="1200" dirty="0" smtClean="0">
                <a:solidFill>
                  <a:schemeClr val="accent4"/>
                </a:solidFill>
                <a:latin typeface="Arial"/>
                <a:cs typeface="Arial"/>
              </a:rPr>
              <a:t>Complex model and simulation required with disparate internal and external data </a:t>
            </a:r>
          </a:p>
          <a:p>
            <a:pPr>
              <a:buClr>
                <a:srgbClr val="00B2FF"/>
              </a:buClr>
            </a:pPr>
            <a:r>
              <a:rPr lang="en-US" sz="1400" b="1" dirty="0" smtClean="0">
                <a:solidFill>
                  <a:srgbClr val="00B2FF"/>
                </a:solidFill>
                <a:latin typeface="Arial"/>
                <a:cs typeface="Arial"/>
              </a:rPr>
              <a:t>Solution</a:t>
            </a:r>
          </a:p>
          <a:p>
            <a:pPr marL="192024" lvl="1" indent="-192024">
              <a:buClr>
                <a:srgbClr val="00B2FF"/>
              </a:buClr>
              <a:buFont typeface="Arial" charset="0"/>
              <a:buChar char="•"/>
            </a:pPr>
            <a:r>
              <a:rPr lang="en-US" sz="1200" dirty="0" smtClean="0">
                <a:solidFill>
                  <a:schemeClr val="accent4"/>
                </a:solidFill>
                <a:latin typeface="Arial"/>
                <a:cs typeface="Arial"/>
              </a:rPr>
              <a:t>Moved to ODS to easily integrate multiple data feeds and leverage OS innovation</a:t>
            </a:r>
          </a:p>
          <a:p>
            <a:pPr>
              <a:buClr>
                <a:srgbClr val="00B2FF"/>
              </a:buClr>
            </a:pPr>
            <a:r>
              <a:rPr lang="en-US" sz="1400" b="1" dirty="0" smtClean="0">
                <a:solidFill>
                  <a:srgbClr val="00B2FF"/>
                </a:solidFill>
                <a:latin typeface="Arial"/>
                <a:cs typeface="Arial"/>
              </a:rPr>
              <a:t>Results</a:t>
            </a:r>
          </a:p>
          <a:p>
            <a:pPr marL="192024" lvl="1" indent="-192024">
              <a:buClr>
                <a:srgbClr val="00B2FF"/>
              </a:buClr>
              <a:buFont typeface="Arial" charset="0"/>
              <a:buChar char="•"/>
            </a:pPr>
            <a:r>
              <a:rPr lang="en-US" sz="1200" dirty="0" smtClean="0">
                <a:solidFill>
                  <a:schemeClr val="accent4"/>
                </a:solidFill>
                <a:latin typeface="Arial"/>
                <a:cs typeface="Arial"/>
              </a:rPr>
              <a:t>Created full lifecycle predictive model and simulation for revenue assurance</a:t>
            </a:r>
            <a:endParaRPr lang="en-US" sz="1200" dirty="0">
              <a:solidFill>
                <a:schemeClr val="accent4"/>
              </a:solidFill>
              <a:latin typeface="Arial"/>
              <a:cs typeface="Arial"/>
            </a:endParaRPr>
          </a:p>
        </p:txBody>
      </p:sp>
      <p:sp>
        <p:nvSpPr>
          <p:cNvPr id="26" name="TextBox 25"/>
          <p:cNvSpPr txBox="1"/>
          <p:nvPr/>
        </p:nvSpPr>
        <p:spPr>
          <a:xfrm>
            <a:off x="6199070" y="2082697"/>
            <a:ext cx="2880592" cy="2585323"/>
          </a:xfrm>
          <a:prstGeom prst="rect">
            <a:avLst/>
          </a:prstGeom>
          <a:noFill/>
        </p:spPr>
        <p:txBody>
          <a:bodyPr wrap="square" rtlCol="0">
            <a:spAutoFit/>
          </a:bodyPr>
          <a:lstStyle/>
          <a:p>
            <a:pPr>
              <a:buClr>
                <a:srgbClr val="00B2FF"/>
              </a:buClr>
            </a:pPr>
            <a:r>
              <a:rPr lang="en-US" sz="1400" b="1" dirty="0" smtClean="0">
                <a:solidFill>
                  <a:srgbClr val="00B2FF"/>
                </a:solidFill>
                <a:latin typeface="Arial"/>
                <a:cs typeface="Arial"/>
              </a:rPr>
              <a:t>Problem</a:t>
            </a:r>
          </a:p>
          <a:p>
            <a:pPr marL="192024" lvl="1" indent="-192024">
              <a:buClr>
                <a:srgbClr val="00B2FF"/>
              </a:buClr>
              <a:buFont typeface="Arial" charset="0"/>
              <a:buChar char="•"/>
            </a:pPr>
            <a:r>
              <a:rPr lang="en-US" sz="1200" dirty="0" smtClean="0">
                <a:solidFill>
                  <a:schemeClr val="accent4"/>
                </a:solidFill>
                <a:latin typeface="Arial"/>
                <a:cs typeface="Arial"/>
              </a:rPr>
              <a:t>Unable to ingest Big Data from sensors to proactively monitor oil well holes</a:t>
            </a:r>
            <a:endParaRPr lang="en-US" sz="1200" dirty="0">
              <a:solidFill>
                <a:schemeClr val="accent4"/>
              </a:solidFill>
              <a:latin typeface="Arial"/>
              <a:cs typeface="Arial"/>
            </a:endParaRPr>
          </a:p>
          <a:p>
            <a:pPr>
              <a:buClr>
                <a:srgbClr val="00B2FF"/>
              </a:buClr>
            </a:pPr>
            <a:r>
              <a:rPr lang="en-US" sz="1400" b="1" dirty="0" smtClean="0">
                <a:solidFill>
                  <a:srgbClr val="00B2FF"/>
                </a:solidFill>
                <a:latin typeface="Arial"/>
                <a:cs typeface="Arial"/>
              </a:rPr>
              <a:t>Solution</a:t>
            </a:r>
          </a:p>
          <a:p>
            <a:pPr marL="192024" lvl="1" indent="-192024">
              <a:buClr>
                <a:srgbClr val="00B2FF"/>
              </a:buClr>
              <a:buFont typeface="Arial" charset="0"/>
              <a:buChar char="•"/>
            </a:pPr>
            <a:r>
              <a:rPr lang="en-US" sz="1200" dirty="0" smtClean="0">
                <a:solidFill>
                  <a:schemeClr val="accent4"/>
                </a:solidFill>
                <a:latin typeface="Arial"/>
                <a:cs typeface="Arial"/>
              </a:rPr>
              <a:t>Moved to ODS and leveraged diversity of ODS analytics to create novel visualizations and predictive models using sensor data</a:t>
            </a:r>
          </a:p>
          <a:p>
            <a:pPr>
              <a:buClr>
                <a:srgbClr val="00B2FF"/>
              </a:buClr>
            </a:pPr>
            <a:r>
              <a:rPr lang="en-US" sz="1400" b="1" dirty="0" smtClean="0">
                <a:solidFill>
                  <a:srgbClr val="00B2FF"/>
                </a:solidFill>
                <a:latin typeface="Arial"/>
                <a:cs typeface="Arial"/>
              </a:rPr>
              <a:t>Results</a:t>
            </a:r>
          </a:p>
          <a:p>
            <a:pPr marL="192024" lvl="1" indent="-192024">
              <a:buClr>
                <a:srgbClr val="00B2FF"/>
              </a:buClr>
              <a:buFont typeface="Arial" charset="0"/>
              <a:buChar char="•"/>
            </a:pPr>
            <a:r>
              <a:rPr lang="en-US" sz="1200" dirty="0" smtClean="0">
                <a:solidFill>
                  <a:schemeClr val="accent4"/>
                </a:solidFill>
                <a:latin typeface="Arial"/>
                <a:cs typeface="Arial"/>
              </a:rPr>
              <a:t>Gained insights into oil hole issues in weeks not years to detect issues earlier and increase profitability </a:t>
            </a:r>
            <a:endParaRPr lang="en-US" sz="1200" dirty="0">
              <a:solidFill>
                <a:schemeClr val="accent4"/>
              </a:solidFill>
              <a:latin typeface="Arial"/>
              <a:cs typeface="Arial"/>
            </a:endParaRPr>
          </a:p>
        </p:txBody>
      </p:sp>
    </p:spTree>
    <p:extLst>
      <p:ext uri="{BB962C8B-B14F-4D97-AF65-F5344CB8AC3E}">
        <p14:creationId xmlns:p14="http://schemas.microsoft.com/office/powerpoint/2010/main" val="1156420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22" grpId="0"/>
      <p:bldP spid="25" grpId="0"/>
      <p:bldP spid="2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solidFill>
                  <a:schemeClr val="accent2"/>
                </a:solidFill>
              </a:rPr>
              <a:t>Anaconda</a:t>
            </a:r>
            <a:endParaRPr lang="en-US" dirty="0"/>
          </a:p>
        </p:txBody>
      </p:sp>
      <p:sp>
        <p:nvSpPr>
          <p:cNvPr id="7" name="Text Placeholder 6"/>
          <p:cNvSpPr>
            <a:spLocks noGrp="1"/>
          </p:cNvSpPr>
          <p:nvPr>
            <p:ph type="body" sz="quarter" idx="13"/>
          </p:nvPr>
        </p:nvSpPr>
        <p:spPr/>
        <p:txBody>
          <a:bodyPr/>
          <a:lstStyle/>
          <a:p>
            <a:r>
              <a:rPr lang="en-US" dirty="0" smtClean="0"/>
              <a:t>Partners with Industry Leaders</a:t>
            </a:r>
            <a:endParaRPr lang="en-US" dirty="0"/>
          </a:p>
        </p:txBody>
      </p:sp>
      <p:pic>
        <p:nvPicPr>
          <p:cNvPr id="16" name="Picture 1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0591" y="2076926"/>
            <a:ext cx="1398790" cy="298641"/>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45857" y="1982594"/>
            <a:ext cx="737882" cy="487304"/>
          </a:xfrm>
          <a:prstGeom prst="rect">
            <a:avLst/>
          </a:prstGeom>
        </p:spPr>
      </p:pic>
      <p:pic>
        <p:nvPicPr>
          <p:cNvPr id="26" name="Picture 2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876233" y="2067148"/>
            <a:ext cx="1312154" cy="318197"/>
          </a:xfrm>
          <a:prstGeom prst="rect">
            <a:avLst/>
          </a:prstGeom>
        </p:spPr>
      </p:pic>
      <p:pic>
        <p:nvPicPr>
          <p:cNvPr id="27" name="Picture 2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685239" y="2063409"/>
            <a:ext cx="1362635" cy="325674"/>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07785" y="2851420"/>
            <a:ext cx="1259178" cy="390345"/>
          </a:xfrm>
          <a:prstGeom prst="rect">
            <a:avLst/>
          </a:prstGeom>
        </p:spPr>
      </p:pic>
      <p:pic>
        <p:nvPicPr>
          <p:cNvPr id="29" name="Picture 28"/>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726782" y="2895679"/>
            <a:ext cx="1435864" cy="318762"/>
          </a:xfrm>
          <a:prstGeom prst="rect">
            <a:avLst/>
          </a:prstGeom>
        </p:spPr>
      </p:pic>
      <p:pic>
        <p:nvPicPr>
          <p:cNvPr id="30" name="Picture 29"/>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65359" y="3729095"/>
            <a:ext cx="1172232" cy="280163"/>
          </a:xfrm>
          <a:prstGeom prst="rect">
            <a:avLst/>
          </a:prstGeom>
        </p:spPr>
      </p:pic>
      <p:pic>
        <p:nvPicPr>
          <p:cNvPr id="31" name="Picture 30"/>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713770" y="2792111"/>
            <a:ext cx="1161688" cy="439264"/>
          </a:xfrm>
          <a:prstGeom prst="rect">
            <a:avLst/>
          </a:prstGeom>
        </p:spPr>
      </p:pic>
      <p:pic>
        <p:nvPicPr>
          <p:cNvPr id="32" name="Picture 31"/>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679548" y="3551768"/>
            <a:ext cx="1604583" cy="687678"/>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969992" y="3680647"/>
            <a:ext cx="1470345" cy="368163"/>
          </a:xfrm>
          <a:prstGeom prst="rect">
            <a:avLst/>
          </a:prstGeom>
        </p:spPr>
      </p:pic>
      <p:pic>
        <p:nvPicPr>
          <p:cNvPr id="36" name="Picture 35"/>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523452" y="3706048"/>
            <a:ext cx="1470235" cy="323006"/>
          </a:xfrm>
          <a:prstGeom prst="rect">
            <a:avLst/>
          </a:prstGeom>
        </p:spPr>
      </p:pic>
      <p:sp>
        <p:nvSpPr>
          <p:cNvPr id="38" name="TextBox 37"/>
          <p:cNvSpPr txBox="1"/>
          <p:nvPr/>
        </p:nvSpPr>
        <p:spPr>
          <a:xfrm>
            <a:off x="4622465" y="2708753"/>
            <a:ext cx="1631486" cy="524545"/>
          </a:xfrm>
          <a:prstGeom prst="rect">
            <a:avLst/>
          </a:prstGeom>
          <a:noFill/>
        </p:spPr>
        <p:txBody>
          <a:bodyPr wrap="square" rtlCol="0">
            <a:spAutoFit/>
          </a:bodyPr>
          <a:lstStyle/>
          <a:p>
            <a:pPr algn="ctr"/>
            <a:r>
              <a:rPr lang="en-US" sz="3000" dirty="0" smtClean="0">
                <a:solidFill>
                  <a:srgbClr val="002060"/>
                </a:solidFill>
              </a:rPr>
              <a:t>nag</a:t>
            </a:r>
            <a:endParaRPr lang="en-US" sz="3000" dirty="0">
              <a:solidFill>
                <a:srgbClr val="002060"/>
              </a:solidFill>
            </a:endParaRPr>
          </a:p>
        </p:txBody>
      </p:sp>
      <p:pic>
        <p:nvPicPr>
          <p:cNvPr id="4" name="Picture 3"/>
          <p:cNvPicPr>
            <a:picLocks noChangeAspect="1"/>
          </p:cNvPicPr>
          <p:nvPr/>
        </p:nvPicPr>
        <p:blipFill rotWithShape="1">
          <a:blip r:embed="rId14">
            <a:extLst>
              <a:ext uri="{28A0092B-C50C-407E-A947-70E740481C1C}">
                <a14:useLocalDpi xmlns:a14="http://schemas.microsoft.com/office/drawing/2010/main" val="0"/>
              </a:ext>
            </a:extLst>
          </a:blip>
          <a:srcRect l="6756" t="15776" r="6858" b="16237"/>
          <a:stretch/>
        </p:blipFill>
        <p:spPr>
          <a:xfrm>
            <a:off x="7544726" y="2045852"/>
            <a:ext cx="833504" cy="360788"/>
          </a:xfrm>
          <a:prstGeom prst="rect">
            <a:avLst/>
          </a:prstGeom>
        </p:spPr>
      </p:pic>
    </p:spTree>
    <p:extLst>
      <p:ext uri="{BB962C8B-B14F-4D97-AF65-F5344CB8AC3E}">
        <p14:creationId xmlns:p14="http://schemas.microsoft.com/office/powerpoint/2010/main" val="102266497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b="0" cap="none" dirty="0" smtClean="0">
                <a:solidFill>
                  <a:srgbClr val="3FAE2A"/>
                </a:solidFill>
              </a:rPr>
              <a:t>Continuum Analytics</a:t>
            </a:r>
            <a:endParaRPr lang="en-US" b="0" cap="none" dirty="0">
              <a:solidFill>
                <a:srgbClr val="3FAE2A"/>
              </a:solidFill>
            </a:endParaRPr>
          </a:p>
        </p:txBody>
      </p:sp>
      <p:sp>
        <p:nvSpPr>
          <p:cNvPr id="6" name="Text Placeholder 5"/>
          <p:cNvSpPr>
            <a:spLocks noGrp="1"/>
          </p:cNvSpPr>
          <p:nvPr>
            <p:ph type="body" idx="1"/>
          </p:nvPr>
        </p:nvSpPr>
        <p:spPr/>
        <p:txBody>
          <a:bodyPr/>
          <a:lstStyle/>
          <a:p>
            <a:r>
              <a:rPr lang="en-US" dirty="0" smtClean="0"/>
              <a:t>Overview of</a:t>
            </a:r>
            <a:endParaRPr lang="en-US" dirty="0"/>
          </a:p>
        </p:txBody>
      </p:sp>
    </p:spTree>
    <p:extLst>
      <p:ext uri="{BB962C8B-B14F-4D97-AF65-F5344CB8AC3E}">
        <p14:creationId xmlns:p14="http://schemas.microsoft.com/office/powerpoint/2010/main" val="5158715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ctr" anchorCtr="0">
            <a:normAutofit/>
          </a:bodyPr>
          <a:lstStyle/>
          <a:p>
            <a:pPr marL="0" indent="0" algn="ctr">
              <a:buNone/>
            </a:pPr>
            <a:r>
              <a:rPr lang="en-US" sz="2400" dirty="0" smtClean="0">
                <a:solidFill>
                  <a:srgbClr val="FFFFFF"/>
                </a:solidFill>
              </a:rPr>
              <a:t>Availability  |  Innovation</a:t>
            </a:r>
            <a:r>
              <a:rPr lang="en-US" sz="2400" dirty="0">
                <a:solidFill>
                  <a:srgbClr val="FFFFFF"/>
                </a:solidFill>
              </a:rPr>
              <a:t> </a:t>
            </a:r>
            <a:r>
              <a:rPr lang="en-US" sz="2400" dirty="0" smtClean="0">
                <a:solidFill>
                  <a:srgbClr val="FFFFFF"/>
                </a:solidFill>
              </a:rPr>
              <a:t> |  Interoperability</a:t>
            </a:r>
            <a:r>
              <a:rPr lang="en-US" sz="2400" dirty="0">
                <a:solidFill>
                  <a:srgbClr val="FFFFFF"/>
                </a:solidFill>
              </a:rPr>
              <a:t> </a:t>
            </a:r>
            <a:r>
              <a:rPr lang="en-US" sz="2400" dirty="0" smtClean="0">
                <a:solidFill>
                  <a:srgbClr val="FFFFFF"/>
                </a:solidFill>
              </a:rPr>
              <a:t> |  Transparency</a:t>
            </a:r>
            <a:endParaRPr lang="en-US" sz="2400" dirty="0">
              <a:solidFill>
                <a:srgbClr val="FFFFFF"/>
              </a:solidFill>
            </a:endParaRPr>
          </a:p>
          <a:p>
            <a:pPr marL="0" indent="0" algn="ctr">
              <a:buNone/>
            </a:pPr>
            <a:r>
              <a:rPr lang="en-US" sz="2400" dirty="0">
                <a:solidFill>
                  <a:srgbClr val="FFFFFF"/>
                </a:solidFill>
              </a:rPr>
              <a:t>For everyone in the data science </a:t>
            </a:r>
            <a:r>
              <a:rPr lang="en-US" sz="2400" dirty="0" smtClean="0">
                <a:solidFill>
                  <a:srgbClr val="FFFFFF"/>
                </a:solidFill>
              </a:rPr>
              <a:t>team</a:t>
            </a:r>
            <a:endParaRPr lang="en-US" sz="2400" dirty="0">
              <a:solidFill>
                <a:srgbClr val="FFFFFF"/>
              </a:solidFill>
            </a:endParaRPr>
          </a:p>
        </p:txBody>
      </p:sp>
      <p:sp>
        <p:nvSpPr>
          <p:cNvPr id="4" name="Title 3"/>
          <p:cNvSpPr>
            <a:spLocks noGrp="1"/>
          </p:cNvSpPr>
          <p:nvPr>
            <p:ph type="title"/>
          </p:nvPr>
        </p:nvSpPr>
        <p:spPr/>
        <p:txBody>
          <a:bodyPr>
            <a:normAutofit/>
          </a:bodyPr>
          <a:lstStyle/>
          <a:p>
            <a:r>
              <a:rPr lang="en-US" dirty="0" smtClean="0">
                <a:solidFill>
                  <a:srgbClr val="FFFFFF"/>
                </a:solidFill>
              </a:rPr>
              <a:t>Open Data Science means</a:t>
            </a:r>
            <a:r>
              <a:rPr lang="is-IS" dirty="0" smtClean="0">
                <a:solidFill>
                  <a:srgbClr val="FFFFFF"/>
                </a:solidFill>
              </a:rPr>
              <a:t>…</a:t>
            </a:r>
            <a:endParaRPr lang="en-US" dirty="0">
              <a:solidFill>
                <a:srgbClr val="FFFFFF"/>
              </a:solidFill>
            </a:endParaRPr>
          </a:p>
        </p:txBody>
      </p:sp>
      <p:sp>
        <p:nvSpPr>
          <p:cNvPr id="5" name="TextBox 4"/>
          <p:cNvSpPr txBox="1"/>
          <p:nvPr/>
        </p:nvSpPr>
        <p:spPr>
          <a:xfrm>
            <a:off x="457199" y="3649886"/>
            <a:ext cx="8513618" cy="830997"/>
          </a:xfrm>
          <a:prstGeom prst="rect">
            <a:avLst/>
          </a:prstGeom>
          <a:noFill/>
        </p:spPr>
        <p:txBody>
          <a:bodyPr wrap="square" rtlCol="0">
            <a:spAutoFit/>
          </a:bodyPr>
          <a:lstStyle/>
          <a:p>
            <a:pPr algn="ctr"/>
            <a:r>
              <a:rPr lang="en-US" sz="2400" dirty="0" smtClean="0">
                <a:solidFill>
                  <a:srgbClr val="FFFFFF"/>
                </a:solidFill>
                <a:latin typeface="Arial" charset="0"/>
                <a:ea typeface="Arial" charset="0"/>
                <a:cs typeface="Arial" charset="0"/>
              </a:rPr>
              <a:t>OPEN DATA SCIENCE IS THE</a:t>
            </a:r>
          </a:p>
          <a:p>
            <a:pPr algn="ctr"/>
            <a:r>
              <a:rPr lang="en-US" sz="2400" dirty="0" smtClean="0">
                <a:solidFill>
                  <a:srgbClr val="FFFFFF"/>
                </a:solidFill>
                <a:latin typeface="Arial" charset="0"/>
                <a:ea typeface="Arial" charset="0"/>
                <a:cs typeface="Arial" charset="0"/>
              </a:rPr>
              <a:t>FOUNDATION TO MODERNIZATION</a:t>
            </a:r>
            <a:endParaRPr lang="en-US" sz="2400" dirty="0">
              <a:solidFill>
                <a:srgbClr val="FFFFFF"/>
              </a:solidFill>
              <a:latin typeface="Arial" charset="0"/>
              <a:ea typeface="Arial" charset="0"/>
              <a:cs typeface="Arial" charset="0"/>
            </a:endParaRPr>
          </a:p>
        </p:txBody>
      </p:sp>
    </p:spTree>
    <p:extLst>
      <p:ext uri="{BB962C8B-B14F-4D97-AF65-F5344CB8AC3E}">
        <p14:creationId xmlns:p14="http://schemas.microsoft.com/office/powerpoint/2010/main" val="568327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p:cNvSpPr txBox="1"/>
          <p:nvPr/>
        </p:nvSpPr>
        <p:spPr>
          <a:xfrm>
            <a:off x="-279400" y="2641600"/>
            <a:ext cx="1993900" cy="1865126"/>
          </a:xfrm>
          <a:prstGeom prst="rect">
            <a:avLst/>
          </a:prstGeom>
          <a:noFill/>
        </p:spPr>
        <p:txBody>
          <a:bodyPr wrap="square" rtlCol="0">
            <a:spAutoFit/>
          </a:bodyPr>
          <a:lstStyle/>
          <a:p>
            <a:pPr algn="r">
              <a:lnSpc>
                <a:spcPct val="160000"/>
              </a:lnSpc>
              <a:buClr>
                <a:srgbClr val="00A3E0"/>
              </a:buClr>
            </a:pPr>
            <a:r>
              <a:rPr lang="en-US" sz="1200" dirty="0">
                <a:solidFill>
                  <a:srgbClr val="00A3E0"/>
                </a:solidFill>
              </a:rPr>
              <a:t>July </a:t>
            </a:r>
            <a:r>
              <a:rPr lang="en-US" sz="1200" dirty="0" smtClean="0">
                <a:solidFill>
                  <a:srgbClr val="00A3E0"/>
                </a:solidFill>
              </a:rPr>
              <a:t>2012 </a:t>
            </a:r>
            <a:endParaRPr lang="en-US" sz="1200" dirty="0">
              <a:solidFill>
                <a:schemeClr val="accent1"/>
              </a:solidFill>
            </a:endParaRPr>
          </a:p>
          <a:p>
            <a:pPr algn="r">
              <a:lnSpc>
                <a:spcPct val="160000"/>
              </a:lnSpc>
              <a:buClr>
                <a:srgbClr val="00A3E0"/>
              </a:buClr>
            </a:pPr>
            <a:r>
              <a:rPr lang="en-US" sz="1200" dirty="0" smtClean="0">
                <a:solidFill>
                  <a:srgbClr val="00A3E0"/>
                </a:solidFill>
              </a:rPr>
              <a:t>June 2013</a:t>
            </a:r>
          </a:p>
          <a:p>
            <a:pPr algn="r">
              <a:lnSpc>
                <a:spcPct val="160000"/>
              </a:lnSpc>
              <a:buClr>
                <a:srgbClr val="00A3E0"/>
              </a:buClr>
            </a:pPr>
            <a:r>
              <a:rPr lang="en-US" sz="1200" dirty="0" smtClean="0">
                <a:solidFill>
                  <a:srgbClr val="00A3E0"/>
                </a:solidFill>
              </a:rPr>
              <a:t>May </a:t>
            </a:r>
            <a:r>
              <a:rPr lang="en-US" sz="1200" dirty="0">
                <a:solidFill>
                  <a:srgbClr val="00A3E0"/>
                </a:solidFill>
              </a:rPr>
              <a:t>2014 </a:t>
            </a:r>
            <a:endParaRPr lang="en-US" sz="1200" dirty="0" smtClean="0">
              <a:solidFill>
                <a:srgbClr val="00A3E0"/>
              </a:solidFill>
            </a:endParaRPr>
          </a:p>
          <a:p>
            <a:pPr algn="r">
              <a:lnSpc>
                <a:spcPct val="160000"/>
              </a:lnSpc>
              <a:buClr>
                <a:srgbClr val="00A3E0"/>
              </a:buClr>
            </a:pPr>
            <a:r>
              <a:rPr lang="en-US" sz="1200" dirty="0" smtClean="0">
                <a:solidFill>
                  <a:srgbClr val="00A3E0"/>
                </a:solidFill>
              </a:rPr>
              <a:t>September </a:t>
            </a:r>
            <a:r>
              <a:rPr lang="en-US" sz="1200" dirty="0">
                <a:solidFill>
                  <a:srgbClr val="00A3E0"/>
                </a:solidFill>
              </a:rPr>
              <a:t>2014 </a:t>
            </a:r>
            <a:r>
              <a:rPr lang="en-US" sz="1200" dirty="0" smtClean="0">
                <a:solidFill>
                  <a:srgbClr val="00A3E0"/>
                </a:solidFill>
              </a:rPr>
              <a:t>December </a:t>
            </a:r>
            <a:r>
              <a:rPr lang="en-US" sz="1200" dirty="0">
                <a:solidFill>
                  <a:srgbClr val="00A3E0"/>
                </a:solidFill>
              </a:rPr>
              <a:t>2015 </a:t>
            </a:r>
            <a:endParaRPr lang="en-US" sz="1200" dirty="0" smtClean="0">
              <a:solidFill>
                <a:srgbClr val="00A3E0"/>
              </a:solidFill>
            </a:endParaRPr>
          </a:p>
          <a:p>
            <a:pPr algn="r">
              <a:lnSpc>
                <a:spcPct val="160000"/>
              </a:lnSpc>
              <a:buClr>
                <a:srgbClr val="00A3E0"/>
              </a:buClr>
            </a:pPr>
            <a:r>
              <a:rPr lang="en-US" sz="1200" dirty="0" smtClean="0">
                <a:solidFill>
                  <a:srgbClr val="00A3E0"/>
                </a:solidFill>
              </a:rPr>
              <a:t>July 2016</a:t>
            </a:r>
            <a:endParaRPr lang="en-US" sz="1200" dirty="0"/>
          </a:p>
        </p:txBody>
      </p:sp>
      <p:sp>
        <p:nvSpPr>
          <p:cNvPr id="46" name="Content Placeholder 45"/>
          <p:cNvSpPr>
            <a:spLocks noGrp="1"/>
          </p:cNvSpPr>
          <p:nvPr>
            <p:ph idx="1"/>
          </p:nvPr>
        </p:nvSpPr>
        <p:spPr>
          <a:xfrm>
            <a:off x="457199" y="1107831"/>
            <a:ext cx="6572251" cy="1444869"/>
          </a:xfrm>
        </p:spPr>
        <p:txBody>
          <a:bodyPr>
            <a:normAutofit/>
          </a:bodyPr>
          <a:lstStyle/>
          <a:p>
            <a:pPr marL="0" lvl="0" indent="0">
              <a:buClr>
                <a:srgbClr val="00A3E0"/>
              </a:buClr>
              <a:buNone/>
            </a:pPr>
            <a:r>
              <a:rPr lang="en-US" sz="1600" dirty="0">
                <a:solidFill>
                  <a:srgbClr val="00A3E0"/>
                </a:solidFill>
              </a:rPr>
              <a:t>Our Beginning</a:t>
            </a:r>
          </a:p>
          <a:p>
            <a:pPr marL="0" indent="0">
              <a:buNone/>
            </a:pPr>
            <a:r>
              <a:rPr lang="en-US" sz="1200" dirty="0" smtClean="0"/>
              <a:t>Travis </a:t>
            </a:r>
            <a:r>
              <a:rPr lang="en-US" sz="1200" dirty="0"/>
              <a:t>Oliphant &amp; Peter Wang co-founded in 2012</a:t>
            </a:r>
          </a:p>
          <a:p>
            <a:pPr marL="0" indent="0">
              <a:buNone/>
            </a:pPr>
            <a:r>
              <a:rPr lang="en-US" sz="1200" dirty="0"/>
              <a:t>Team includes OSS authors: NumPy, SciPy, PyTables, Pandas, </a:t>
            </a:r>
            <a:r>
              <a:rPr lang="en-US" sz="1200" dirty="0" smtClean="0"/>
              <a:t>Jupyter </a:t>
            </a:r>
          </a:p>
          <a:p>
            <a:pPr marL="0" indent="0">
              <a:spcAft>
                <a:spcPts val="1200"/>
              </a:spcAft>
              <a:buNone/>
            </a:pPr>
            <a:r>
              <a:rPr lang="en-US" sz="1200" dirty="0" smtClean="0"/>
              <a:t>Vision </a:t>
            </a:r>
            <a:r>
              <a:rPr lang="en-US" sz="1200" dirty="0"/>
              <a:t>foundational tools for next generation data </a:t>
            </a:r>
            <a:r>
              <a:rPr lang="en-US" sz="1200" dirty="0" smtClean="0"/>
              <a:t>scientists</a:t>
            </a:r>
          </a:p>
          <a:p>
            <a:pPr marL="0" lvl="0" indent="0">
              <a:buClr>
                <a:srgbClr val="00A3E0"/>
              </a:buClr>
              <a:buNone/>
            </a:pPr>
            <a:r>
              <a:rPr lang="en-US" sz="1600" dirty="0">
                <a:solidFill>
                  <a:srgbClr val="00A3E0"/>
                </a:solidFill>
              </a:rPr>
              <a:t>Our </a:t>
            </a:r>
            <a:r>
              <a:rPr lang="en-US" sz="1600" dirty="0" smtClean="0">
                <a:solidFill>
                  <a:srgbClr val="00A3E0"/>
                </a:solidFill>
              </a:rPr>
              <a:t>History</a:t>
            </a:r>
          </a:p>
        </p:txBody>
      </p:sp>
      <p:sp>
        <p:nvSpPr>
          <p:cNvPr id="45" name="Title 44"/>
          <p:cNvSpPr>
            <a:spLocks noGrp="1"/>
          </p:cNvSpPr>
          <p:nvPr>
            <p:ph type="title"/>
          </p:nvPr>
        </p:nvSpPr>
        <p:spPr/>
        <p:txBody>
          <a:bodyPr/>
          <a:lstStyle/>
          <a:p>
            <a:r>
              <a:rPr lang="en-US" dirty="0" smtClean="0"/>
              <a:t>Continuum Analytics</a:t>
            </a:r>
            <a:endParaRPr lang="en-US" dirty="0"/>
          </a:p>
        </p:txBody>
      </p:sp>
      <p:graphicFrame>
        <p:nvGraphicFramePr>
          <p:cNvPr id="7" name="Chart Placeholder 26"/>
          <p:cNvGraphicFramePr>
            <a:graphicFrameLocks/>
          </p:cNvGraphicFramePr>
          <p:nvPr>
            <p:extLst>
              <p:ext uri="{D42A27DB-BD31-4B8C-83A1-F6EECF244321}">
                <p14:modId xmlns:p14="http://schemas.microsoft.com/office/powerpoint/2010/main" val="3166614112"/>
              </p:ext>
            </p:extLst>
          </p:nvPr>
        </p:nvGraphicFramePr>
        <p:xfrm>
          <a:off x="4819650" y="2641600"/>
          <a:ext cx="3446463" cy="1989138"/>
        </p:xfrm>
        <a:graphic>
          <a:graphicData uri="http://schemas.openxmlformats.org/drawingml/2006/chart">
            <c:chart xmlns:c="http://schemas.openxmlformats.org/drawingml/2006/chart" xmlns:r="http://schemas.openxmlformats.org/officeDocument/2006/relationships" r:id="rId3"/>
          </a:graphicData>
        </a:graphic>
      </p:graphicFrame>
      <p:pic>
        <p:nvPicPr>
          <p:cNvPr id="4" name="Picture 3" descr="Continuum_Logo_0702.eps"/>
          <p:cNvPicPr>
            <a:picLocks noChangeAspect="1"/>
          </p:cNvPicPr>
          <p:nvPr/>
        </p:nvPicPr>
        <p:blipFill rotWithShape="1">
          <a:blip r:embed="rId4">
            <a:extLst>
              <a:ext uri="{28A0092B-C50C-407E-A947-70E740481C1C}">
                <a14:useLocalDpi xmlns:a14="http://schemas.microsoft.com/office/drawing/2010/main" val="0"/>
              </a:ext>
            </a:extLst>
          </a:blip>
          <a:srcRect l="29838" t="70711" b="3917"/>
          <a:stretch/>
        </p:blipFill>
        <p:spPr>
          <a:xfrm>
            <a:off x="7562850" y="189759"/>
            <a:ext cx="1407966" cy="356415"/>
          </a:xfrm>
          <a:prstGeom prst="rect">
            <a:avLst/>
          </a:prstGeom>
        </p:spPr>
      </p:pic>
      <p:cxnSp>
        <p:nvCxnSpPr>
          <p:cNvPr id="49" name="Straight Connector 48"/>
          <p:cNvCxnSpPr/>
          <p:nvPr/>
        </p:nvCxnSpPr>
        <p:spPr>
          <a:xfrm>
            <a:off x="1860550" y="2698750"/>
            <a:ext cx="0" cy="1807976"/>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1892299" y="2641600"/>
            <a:ext cx="3052179" cy="1865126"/>
          </a:xfrm>
          <a:prstGeom prst="rect">
            <a:avLst/>
          </a:prstGeom>
          <a:noFill/>
        </p:spPr>
        <p:txBody>
          <a:bodyPr wrap="square" rtlCol="0">
            <a:spAutoFit/>
          </a:bodyPr>
          <a:lstStyle/>
          <a:p>
            <a:pPr>
              <a:lnSpc>
                <a:spcPct val="160000"/>
              </a:lnSpc>
              <a:buClr>
                <a:srgbClr val="00A3E0"/>
              </a:buClr>
            </a:pPr>
            <a:r>
              <a:rPr lang="en-US" sz="1200" dirty="0"/>
              <a:t>V1 | Anaconda</a:t>
            </a:r>
          </a:p>
          <a:p>
            <a:pPr>
              <a:lnSpc>
                <a:spcPct val="160000"/>
              </a:lnSpc>
              <a:buClr>
                <a:srgbClr val="00A3E0"/>
              </a:buClr>
            </a:pPr>
            <a:r>
              <a:rPr lang="en-US" sz="1200" dirty="0" smtClean="0"/>
              <a:t>10K / mon </a:t>
            </a:r>
            <a:r>
              <a:rPr lang="en-US" sz="1200" dirty="0"/>
              <a:t>Anaconda downloads</a:t>
            </a:r>
          </a:p>
          <a:p>
            <a:pPr>
              <a:lnSpc>
                <a:spcPct val="160000"/>
              </a:lnSpc>
              <a:buClr>
                <a:srgbClr val="00A3E0"/>
              </a:buClr>
            </a:pPr>
            <a:r>
              <a:rPr lang="en-US" sz="1200" dirty="0" smtClean="0"/>
              <a:t>V2 </a:t>
            </a:r>
            <a:r>
              <a:rPr lang="en-US" sz="1200" dirty="0"/>
              <a:t>| Anaconda</a:t>
            </a:r>
          </a:p>
          <a:p>
            <a:pPr>
              <a:lnSpc>
                <a:spcPct val="160000"/>
              </a:lnSpc>
              <a:buClr>
                <a:srgbClr val="00A3E0"/>
              </a:buClr>
            </a:pPr>
            <a:r>
              <a:rPr lang="en-US" sz="1200" dirty="0" smtClean="0"/>
              <a:t>100K / mon </a:t>
            </a:r>
            <a:r>
              <a:rPr lang="en-US" sz="1200" dirty="0"/>
              <a:t>Anaconda downloads</a:t>
            </a:r>
          </a:p>
          <a:p>
            <a:pPr>
              <a:lnSpc>
                <a:spcPct val="160000"/>
              </a:lnSpc>
              <a:buClr>
                <a:srgbClr val="00A3E0"/>
              </a:buClr>
            </a:pPr>
            <a:r>
              <a:rPr lang="en-US" sz="1200" dirty="0" smtClean="0"/>
              <a:t>225K / mon </a:t>
            </a:r>
            <a:r>
              <a:rPr lang="en-US" sz="1200" dirty="0"/>
              <a:t>Anaconda </a:t>
            </a:r>
            <a:r>
              <a:rPr lang="en-US" sz="1200" dirty="0" smtClean="0"/>
              <a:t>downloads</a:t>
            </a:r>
          </a:p>
          <a:p>
            <a:pPr>
              <a:lnSpc>
                <a:spcPct val="160000"/>
              </a:lnSpc>
              <a:buClr>
                <a:srgbClr val="00A3E0"/>
              </a:buClr>
            </a:pPr>
            <a:r>
              <a:rPr lang="en-US" sz="1200" dirty="0" smtClean="0"/>
              <a:t>V4 | Anaconda &amp; 550K / mon downloads</a:t>
            </a:r>
            <a:endParaRPr lang="en-US" sz="1200" dirty="0"/>
          </a:p>
        </p:txBody>
      </p:sp>
      <p:cxnSp>
        <p:nvCxnSpPr>
          <p:cNvPr id="54" name="Straight Connector 53"/>
          <p:cNvCxnSpPr/>
          <p:nvPr/>
        </p:nvCxnSpPr>
        <p:spPr>
          <a:xfrm>
            <a:off x="1733550" y="2863850"/>
            <a:ext cx="127000"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1733550" y="3175000"/>
            <a:ext cx="127000"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1733550" y="3454400"/>
            <a:ext cx="127000"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1733550" y="3746500"/>
            <a:ext cx="127000"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1733550" y="4064000"/>
            <a:ext cx="127000"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85" name="TextBox 84"/>
          <p:cNvSpPr txBox="1"/>
          <p:nvPr/>
        </p:nvSpPr>
        <p:spPr>
          <a:xfrm>
            <a:off x="4889500" y="2208768"/>
            <a:ext cx="1454150" cy="338554"/>
          </a:xfrm>
          <a:prstGeom prst="rect">
            <a:avLst/>
          </a:prstGeom>
          <a:noFill/>
        </p:spPr>
        <p:txBody>
          <a:bodyPr wrap="square" rtlCol="0">
            <a:spAutoFit/>
          </a:bodyPr>
          <a:lstStyle/>
          <a:p>
            <a:pPr lvl="0"/>
            <a:r>
              <a:rPr lang="en-US" sz="1600" dirty="0">
                <a:solidFill>
                  <a:srgbClr val="00A3E0"/>
                </a:solidFill>
              </a:rPr>
              <a:t>Our </a:t>
            </a:r>
            <a:r>
              <a:rPr lang="en-US" sz="1600" dirty="0" smtClean="0">
                <a:solidFill>
                  <a:srgbClr val="00A3E0"/>
                </a:solidFill>
              </a:rPr>
              <a:t>Team</a:t>
            </a:r>
            <a:endParaRPr lang="en-US" sz="1600" dirty="0">
              <a:solidFill>
                <a:srgbClr val="00A3E0"/>
              </a:solidFill>
            </a:endParaRPr>
          </a:p>
        </p:txBody>
      </p:sp>
      <p:cxnSp>
        <p:nvCxnSpPr>
          <p:cNvPr id="16" name="Straight Connector 15"/>
          <p:cNvCxnSpPr/>
          <p:nvPr/>
        </p:nvCxnSpPr>
        <p:spPr>
          <a:xfrm>
            <a:off x="1712329" y="4320575"/>
            <a:ext cx="127000" cy="0"/>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624478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44"/>
          <p:cNvSpPr>
            <a:spLocks noGrp="1"/>
          </p:cNvSpPr>
          <p:nvPr>
            <p:ph type="title"/>
          </p:nvPr>
        </p:nvSpPr>
        <p:spPr/>
        <p:txBody>
          <a:bodyPr/>
          <a:lstStyle/>
          <a:p>
            <a:r>
              <a:rPr lang="en-US" dirty="0" smtClean="0"/>
              <a:t>Continuum Analytics</a:t>
            </a:r>
            <a:endParaRPr lang="en-US" dirty="0"/>
          </a:p>
        </p:txBody>
      </p:sp>
      <p:sp>
        <p:nvSpPr>
          <p:cNvPr id="12" name="TextBox 11"/>
          <p:cNvSpPr txBox="1">
            <a:spLocks noChangeArrowheads="1"/>
          </p:cNvSpPr>
          <p:nvPr/>
        </p:nvSpPr>
        <p:spPr bwMode="auto">
          <a:xfrm>
            <a:off x="3161031" y="2608088"/>
            <a:ext cx="2670206" cy="10464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eaLnBrk="0" hangingPunct="0">
              <a:tabLst>
                <a:tab pos="512763" algn="l"/>
              </a:tabLst>
              <a:defRPr sz="2400">
                <a:solidFill>
                  <a:schemeClr val="tx1"/>
                </a:solidFill>
                <a:latin typeface="Arial" charset="0"/>
                <a:ea typeface="ＭＳ Ｐゴシック" charset="0"/>
                <a:cs typeface="ＭＳ Ｐゴシック" charset="0"/>
              </a:defRPr>
            </a:lvl1pPr>
            <a:lvl2pPr marL="742950" indent="-285750" eaLnBrk="0" hangingPunct="0">
              <a:tabLst>
                <a:tab pos="512763" algn="l"/>
              </a:tabLst>
              <a:defRPr sz="2400">
                <a:solidFill>
                  <a:schemeClr val="tx1"/>
                </a:solidFill>
                <a:latin typeface="Arial" charset="0"/>
                <a:ea typeface="ＭＳ Ｐゴシック" charset="0"/>
              </a:defRPr>
            </a:lvl2pPr>
            <a:lvl3pPr marL="1143000" indent="-228600" eaLnBrk="0" hangingPunct="0">
              <a:tabLst>
                <a:tab pos="512763" algn="l"/>
              </a:tabLst>
              <a:defRPr sz="2400">
                <a:solidFill>
                  <a:schemeClr val="tx1"/>
                </a:solidFill>
                <a:latin typeface="Arial" charset="0"/>
                <a:ea typeface="ＭＳ Ｐゴシック" charset="0"/>
              </a:defRPr>
            </a:lvl3pPr>
            <a:lvl4pPr marL="1600200" indent="-228600" eaLnBrk="0" hangingPunct="0">
              <a:tabLst>
                <a:tab pos="512763" algn="l"/>
              </a:tabLst>
              <a:defRPr sz="2400">
                <a:solidFill>
                  <a:schemeClr val="tx1"/>
                </a:solidFill>
                <a:latin typeface="Arial" charset="0"/>
                <a:ea typeface="ＭＳ Ｐゴシック" charset="0"/>
              </a:defRPr>
            </a:lvl4pPr>
            <a:lvl5pPr marL="2057400" indent="-228600" eaLnBrk="0" hangingPunct="0">
              <a:tabLst>
                <a:tab pos="512763"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512763"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512763"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512763"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512763" algn="l"/>
              </a:tabLst>
              <a:defRPr sz="2400">
                <a:solidFill>
                  <a:schemeClr val="tx1"/>
                </a:solidFill>
                <a:latin typeface="Arial" charset="0"/>
                <a:ea typeface="ＭＳ Ｐゴシック" charset="0"/>
              </a:defRPr>
            </a:lvl9pPr>
          </a:lstStyle>
          <a:p>
            <a:pPr algn="ctr" eaLnBrk="1" hangingPunct="1">
              <a:lnSpc>
                <a:spcPct val="90000"/>
              </a:lnSpc>
              <a:spcAft>
                <a:spcPts val="600"/>
              </a:spcAft>
            </a:pPr>
            <a:r>
              <a:rPr lang="en-US" sz="1800" dirty="0" smtClean="0">
                <a:solidFill>
                  <a:schemeClr val="tx1">
                    <a:lumMod val="75000"/>
                    <a:lumOff val="25000"/>
                  </a:schemeClr>
                </a:solidFill>
                <a:ea typeface="Arial" charset="0"/>
                <a:cs typeface="Arial" charset="0"/>
              </a:rPr>
              <a:t>Investors</a:t>
            </a:r>
            <a:endParaRPr lang="en-US" sz="1800" dirty="0">
              <a:solidFill>
                <a:schemeClr val="tx1">
                  <a:lumMod val="75000"/>
                  <a:lumOff val="25000"/>
                </a:schemeClr>
              </a:solidFill>
              <a:ea typeface="Arial" charset="0"/>
              <a:cs typeface="Arial" charset="0"/>
            </a:endParaRPr>
          </a:p>
          <a:p>
            <a:pPr algn="ctr" eaLnBrk="1" hangingPunct="1">
              <a:lnSpc>
                <a:spcPct val="90000"/>
              </a:lnSpc>
              <a:spcAft>
                <a:spcPts val="200"/>
              </a:spcAft>
            </a:pPr>
            <a:r>
              <a:rPr lang="en-US" sz="1600" b="1" dirty="0" smtClean="0">
                <a:solidFill>
                  <a:srgbClr val="00A3E0"/>
                </a:solidFill>
                <a:latin typeface="+mn-lt"/>
              </a:rPr>
              <a:t>General Catalyst</a:t>
            </a:r>
          </a:p>
          <a:p>
            <a:pPr algn="ctr" eaLnBrk="1" hangingPunct="1">
              <a:lnSpc>
                <a:spcPct val="90000"/>
              </a:lnSpc>
              <a:spcAft>
                <a:spcPts val="200"/>
              </a:spcAft>
            </a:pPr>
            <a:r>
              <a:rPr lang="en-US" sz="1600" b="1" dirty="0" err="1" smtClean="0">
                <a:solidFill>
                  <a:srgbClr val="00A3E0"/>
                </a:solidFill>
                <a:latin typeface="+mn-lt"/>
              </a:rPr>
              <a:t>BuildGroup</a:t>
            </a:r>
            <a:r>
              <a:rPr lang="en-US" sz="1600" b="1" dirty="0" smtClean="0">
                <a:solidFill>
                  <a:srgbClr val="00A3E0"/>
                </a:solidFill>
                <a:latin typeface="+mn-lt"/>
              </a:rPr>
              <a:t> </a:t>
            </a:r>
          </a:p>
          <a:p>
            <a:pPr algn="ctr" eaLnBrk="1" hangingPunct="1">
              <a:lnSpc>
                <a:spcPct val="90000"/>
              </a:lnSpc>
              <a:spcAft>
                <a:spcPts val="200"/>
              </a:spcAft>
            </a:pPr>
            <a:r>
              <a:rPr lang="en-US" sz="1600" b="1" dirty="0" smtClean="0">
                <a:solidFill>
                  <a:srgbClr val="00A3E0"/>
                </a:solidFill>
                <a:latin typeface="+mn-lt"/>
              </a:rPr>
              <a:t>In-Q-Tel</a:t>
            </a:r>
          </a:p>
        </p:txBody>
      </p:sp>
      <p:sp>
        <p:nvSpPr>
          <p:cNvPr id="13" name="TextBox 11"/>
          <p:cNvSpPr txBox="1">
            <a:spLocks noChangeArrowheads="1"/>
          </p:cNvSpPr>
          <p:nvPr/>
        </p:nvSpPr>
        <p:spPr bwMode="auto">
          <a:xfrm>
            <a:off x="5659291" y="2616827"/>
            <a:ext cx="3311526" cy="7201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eaLnBrk="0" hangingPunct="0">
              <a:tabLst>
                <a:tab pos="512763" algn="l"/>
              </a:tabLst>
              <a:defRPr sz="2400">
                <a:solidFill>
                  <a:schemeClr val="tx1"/>
                </a:solidFill>
                <a:latin typeface="Arial" charset="0"/>
                <a:ea typeface="ＭＳ Ｐゴシック" charset="0"/>
                <a:cs typeface="ＭＳ Ｐゴシック" charset="0"/>
              </a:defRPr>
            </a:lvl1pPr>
            <a:lvl2pPr marL="742950" indent="-285750" eaLnBrk="0" hangingPunct="0">
              <a:tabLst>
                <a:tab pos="512763" algn="l"/>
              </a:tabLst>
              <a:defRPr sz="2400">
                <a:solidFill>
                  <a:schemeClr val="tx1"/>
                </a:solidFill>
                <a:latin typeface="Arial" charset="0"/>
                <a:ea typeface="ＭＳ Ｐゴシック" charset="0"/>
              </a:defRPr>
            </a:lvl2pPr>
            <a:lvl3pPr marL="1143000" indent="-228600" eaLnBrk="0" hangingPunct="0">
              <a:tabLst>
                <a:tab pos="512763" algn="l"/>
              </a:tabLst>
              <a:defRPr sz="2400">
                <a:solidFill>
                  <a:schemeClr val="tx1"/>
                </a:solidFill>
                <a:latin typeface="Arial" charset="0"/>
                <a:ea typeface="ＭＳ Ｐゴシック" charset="0"/>
              </a:defRPr>
            </a:lvl3pPr>
            <a:lvl4pPr marL="1600200" indent="-228600" eaLnBrk="0" hangingPunct="0">
              <a:tabLst>
                <a:tab pos="512763" algn="l"/>
              </a:tabLst>
              <a:defRPr sz="2400">
                <a:solidFill>
                  <a:schemeClr val="tx1"/>
                </a:solidFill>
                <a:latin typeface="Arial" charset="0"/>
                <a:ea typeface="ＭＳ Ｐゴシック" charset="0"/>
              </a:defRPr>
            </a:lvl4pPr>
            <a:lvl5pPr marL="2057400" indent="-228600" eaLnBrk="0" hangingPunct="0">
              <a:tabLst>
                <a:tab pos="512763"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512763"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512763"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512763"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512763" algn="l"/>
              </a:tabLst>
              <a:defRPr sz="2400">
                <a:solidFill>
                  <a:schemeClr val="tx1"/>
                </a:solidFill>
                <a:latin typeface="Arial" charset="0"/>
                <a:ea typeface="ＭＳ Ｐゴシック" charset="0"/>
              </a:defRPr>
            </a:lvl9pPr>
          </a:lstStyle>
          <a:p>
            <a:pPr algn="ctr" eaLnBrk="1" hangingPunct="1">
              <a:lnSpc>
                <a:spcPct val="90000"/>
              </a:lnSpc>
              <a:spcAft>
                <a:spcPts val="200"/>
              </a:spcAft>
            </a:pPr>
            <a:r>
              <a:rPr lang="en-US" sz="1600" dirty="0" smtClean="0">
                <a:solidFill>
                  <a:schemeClr val="tx1">
                    <a:lumMod val="75000"/>
                    <a:lumOff val="25000"/>
                  </a:schemeClr>
                </a:solidFill>
                <a:ea typeface="Arial" charset="0"/>
                <a:cs typeface="Arial" charset="0"/>
              </a:rPr>
              <a:t>Global Presence</a:t>
            </a:r>
            <a:endParaRPr lang="en-US" sz="1600" dirty="0">
              <a:solidFill>
                <a:schemeClr val="tx1">
                  <a:lumMod val="75000"/>
                  <a:lumOff val="25000"/>
                </a:schemeClr>
              </a:solidFill>
              <a:ea typeface="Arial" charset="0"/>
              <a:cs typeface="Arial" charset="0"/>
            </a:endParaRPr>
          </a:p>
          <a:p>
            <a:pPr algn="ctr" eaLnBrk="1" hangingPunct="1">
              <a:lnSpc>
                <a:spcPct val="90000"/>
              </a:lnSpc>
              <a:spcAft>
                <a:spcPts val="200"/>
              </a:spcAft>
            </a:pPr>
            <a:r>
              <a:rPr lang="en-US" sz="1600" b="1" dirty="0" smtClean="0">
                <a:solidFill>
                  <a:srgbClr val="00A3E0"/>
                </a:solidFill>
                <a:latin typeface="+mn-lt"/>
              </a:rPr>
              <a:t>Americas</a:t>
            </a:r>
          </a:p>
          <a:p>
            <a:pPr algn="ctr" eaLnBrk="1" hangingPunct="1">
              <a:lnSpc>
                <a:spcPct val="90000"/>
              </a:lnSpc>
              <a:spcAft>
                <a:spcPts val="200"/>
              </a:spcAft>
            </a:pPr>
            <a:r>
              <a:rPr lang="en-US" sz="1600" b="1" dirty="0" smtClean="0">
                <a:solidFill>
                  <a:srgbClr val="00A3E0"/>
                </a:solidFill>
                <a:latin typeface="+mn-lt"/>
              </a:rPr>
              <a:t>EMEA</a:t>
            </a:r>
          </a:p>
        </p:txBody>
      </p:sp>
      <p:sp>
        <p:nvSpPr>
          <p:cNvPr id="28" name="TextBox 12"/>
          <p:cNvSpPr txBox="1">
            <a:spLocks noChangeArrowheads="1"/>
          </p:cNvSpPr>
          <p:nvPr/>
        </p:nvSpPr>
        <p:spPr bwMode="auto">
          <a:xfrm>
            <a:off x="694765" y="2608088"/>
            <a:ext cx="2511955" cy="19159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Aft>
                <a:spcPts val="600"/>
              </a:spcAft>
            </a:pPr>
            <a:r>
              <a:rPr lang="en-US" sz="1800" dirty="0">
                <a:solidFill>
                  <a:schemeClr val="tx1">
                    <a:lumMod val="75000"/>
                    <a:lumOff val="25000"/>
                  </a:schemeClr>
                </a:solidFill>
                <a:ea typeface="Arial" charset="0"/>
                <a:cs typeface="Arial" charset="0"/>
              </a:rPr>
              <a:t>Industries</a:t>
            </a:r>
          </a:p>
          <a:p>
            <a:pPr algn="ctr" eaLnBrk="1" hangingPunct="1">
              <a:lnSpc>
                <a:spcPct val="90000"/>
              </a:lnSpc>
              <a:spcAft>
                <a:spcPts val="400"/>
              </a:spcAft>
            </a:pPr>
            <a:r>
              <a:rPr lang="en-US" sz="1600" b="1" dirty="0" smtClean="0">
                <a:solidFill>
                  <a:srgbClr val="00A3E0"/>
                </a:solidFill>
                <a:latin typeface="+mn-lt"/>
              </a:rPr>
              <a:t>Financial Services</a:t>
            </a:r>
          </a:p>
          <a:p>
            <a:pPr algn="ctr" eaLnBrk="1" hangingPunct="1">
              <a:lnSpc>
                <a:spcPct val="90000"/>
              </a:lnSpc>
              <a:spcAft>
                <a:spcPts val="400"/>
              </a:spcAft>
            </a:pPr>
            <a:r>
              <a:rPr lang="en-US" sz="1600" b="1" dirty="0" smtClean="0">
                <a:solidFill>
                  <a:srgbClr val="00A3E0"/>
                </a:solidFill>
                <a:latin typeface="+mn-lt"/>
              </a:rPr>
              <a:t>Government</a:t>
            </a:r>
            <a:endParaRPr lang="en-US" sz="1600" b="1" dirty="0">
              <a:solidFill>
                <a:srgbClr val="00A3E0"/>
              </a:solidFill>
              <a:latin typeface="+mn-lt"/>
            </a:endParaRPr>
          </a:p>
          <a:p>
            <a:pPr algn="ctr" eaLnBrk="1" hangingPunct="1">
              <a:lnSpc>
                <a:spcPct val="90000"/>
              </a:lnSpc>
              <a:spcAft>
                <a:spcPts val="400"/>
              </a:spcAft>
            </a:pPr>
            <a:r>
              <a:rPr lang="en-US" sz="1600" b="1" dirty="0">
                <a:solidFill>
                  <a:srgbClr val="00A3E0"/>
                </a:solidFill>
                <a:latin typeface="+mn-lt"/>
              </a:rPr>
              <a:t>Health &amp; Life </a:t>
            </a:r>
            <a:r>
              <a:rPr lang="en-US" sz="1600" b="1" dirty="0" smtClean="0">
                <a:solidFill>
                  <a:srgbClr val="00A3E0"/>
                </a:solidFill>
                <a:latin typeface="+mn-lt"/>
              </a:rPr>
              <a:t>Sciences</a:t>
            </a:r>
            <a:endParaRPr lang="en-US" sz="1600" b="1" dirty="0">
              <a:solidFill>
                <a:srgbClr val="00A3E0"/>
              </a:solidFill>
            </a:endParaRPr>
          </a:p>
          <a:p>
            <a:pPr algn="ctr" eaLnBrk="1" hangingPunct="1">
              <a:lnSpc>
                <a:spcPct val="90000"/>
              </a:lnSpc>
              <a:spcAft>
                <a:spcPts val="400"/>
              </a:spcAft>
            </a:pPr>
            <a:r>
              <a:rPr lang="en-US" sz="1600" b="1" dirty="0">
                <a:solidFill>
                  <a:srgbClr val="00A3E0"/>
                </a:solidFill>
              </a:rPr>
              <a:t>Retail &amp; CPG </a:t>
            </a:r>
          </a:p>
          <a:p>
            <a:pPr algn="ctr" eaLnBrk="1" hangingPunct="1">
              <a:lnSpc>
                <a:spcPct val="90000"/>
              </a:lnSpc>
              <a:spcAft>
                <a:spcPts val="400"/>
              </a:spcAft>
            </a:pPr>
            <a:r>
              <a:rPr lang="en-US" sz="1600" b="1" dirty="0">
                <a:solidFill>
                  <a:srgbClr val="00A3E0"/>
                </a:solidFill>
              </a:rPr>
              <a:t>Oil &amp; Gas</a:t>
            </a:r>
          </a:p>
          <a:p>
            <a:pPr algn="ctr" eaLnBrk="1" hangingPunct="1">
              <a:lnSpc>
                <a:spcPct val="90000"/>
              </a:lnSpc>
              <a:spcAft>
                <a:spcPts val="400"/>
              </a:spcAft>
            </a:pPr>
            <a:r>
              <a:rPr lang="en-US" sz="1400" b="1" dirty="0">
                <a:solidFill>
                  <a:srgbClr val="00A3E0"/>
                </a:solidFill>
              </a:rPr>
              <a:t>High </a:t>
            </a:r>
            <a:r>
              <a:rPr lang="en-US" sz="1400" b="1" dirty="0" smtClean="0">
                <a:solidFill>
                  <a:srgbClr val="00A3E0"/>
                </a:solidFill>
              </a:rPr>
              <a:t>Tech</a:t>
            </a:r>
            <a:endParaRPr lang="en-US" sz="1400" b="1" dirty="0">
              <a:solidFill>
                <a:srgbClr val="00A3E0"/>
              </a:solidFill>
            </a:endParaRPr>
          </a:p>
        </p:txBody>
      </p:sp>
      <p:pic>
        <p:nvPicPr>
          <p:cNvPr id="4" name="Picture 3" descr="Continuum_Logo_0702.eps"/>
          <p:cNvPicPr>
            <a:picLocks noChangeAspect="1"/>
          </p:cNvPicPr>
          <p:nvPr/>
        </p:nvPicPr>
        <p:blipFill rotWithShape="1">
          <a:blip r:embed="rId3">
            <a:extLst>
              <a:ext uri="{28A0092B-C50C-407E-A947-70E740481C1C}">
                <a14:useLocalDpi xmlns:a14="http://schemas.microsoft.com/office/drawing/2010/main" val="0"/>
              </a:ext>
            </a:extLst>
          </a:blip>
          <a:srcRect l="29838" t="70711" b="3917"/>
          <a:stretch/>
        </p:blipFill>
        <p:spPr>
          <a:xfrm>
            <a:off x="7562850" y="189759"/>
            <a:ext cx="1407966" cy="356415"/>
          </a:xfrm>
          <a:prstGeom prst="rect">
            <a:avLst/>
          </a:prstGeom>
        </p:spPr>
      </p:pic>
      <p:sp>
        <p:nvSpPr>
          <p:cNvPr id="19" name="TextBox 18"/>
          <p:cNvSpPr txBox="1"/>
          <p:nvPr/>
        </p:nvSpPr>
        <p:spPr>
          <a:xfrm>
            <a:off x="855300" y="1328640"/>
            <a:ext cx="2190884" cy="923330"/>
          </a:xfrm>
          <a:prstGeom prst="rect">
            <a:avLst/>
          </a:prstGeom>
          <a:noFill/>
        </p:spPr>
        <p:txBody>
          <a:bodyPr wrap="square" rtlCol="0">
            <a:spAutoFit/>
          </a:bodyPr>
          <a:lstStyle/>
          <a:p>
            <a:pPr algn="ctr"/>
            <a:r>
              <a:rPr lang="en-US" dirty="0" smtClean="0">
                <a:solidFill>
                  <a:schemeClr val="tx1">
                    <a:lumMod val="75000"/>
                    <a:lumOff val="25000"/>
                  </a:schemeClr>
                </a:solidFill>
                <a:latin typeface="Arial" charset="0"/>
                <a:ea typeface="Arial" charset="0"/>
                <a:cs typeface="Arial" charset="0"/>
              </a:rPr>
              <a:t>Global Community </a:t>
            </a:r>
            <a:r>
              <a:rPr lang="en-US" sz="3600" b="1" dirty="0" smtClean="0">
                <a:solidFill>
                  <a:schemeClr val="accent1"/>
                </a:solidFill>
                <a:latin typeface="Arial" charset="0"/>
                <a:ea typeface="Arial" charset="0"/>
                <a:cs typeface="Arial" charset="0"/>
              </a:rPr>
              <a:t>3M+</a:t>
            </a:r>
            <a:endParaRPr lang="en-US" sz="3600" b="1" dirty="0">
              <a:solidFill>
                <a:schemeClr val="accent1"/>
              </a:solidFill>
              <a:latin typeface="Arial" charset="0"/>
              <a:ea typeface="Arial" charset="0"/>
              <a:cs typeface="Arial" charset="0"/>
            </a:endParaRPr>
          </a:p>
        </p:txBody>
      </p:sp>
      <p:sp>
        <p:nvSpPr>
          <p:cNvPr id="20" name="TextBox 19"/>
          <p:cNvSpPr txBox="1"/>
          <p:nvPr/>
        </p:nvSpPr>
        <p:spPr>
          <a:xfrm>
            <a:off x="3400692" y="1328640"/>
            <a:ext cx="2190884" cy="923330"/>
          </a:xfrm>
          <a:prstGeom prst="rect">
            <a:avLst/>
          </a:prstGeom>
          <a:noFill/>
        </p:spPr>
        <p:txBody>
          <a:bodyPr wrap="square" rtlCol="0">
            <a:spAutoFit/>
          </a:bodyPr>
          <a:lstStyle/>
          <a:p>
            <a:pPr algn="ctr"/>
            <a:r>
              <a:rPr lang="en-US" dirty="0" smtClean="0">
                <a:solidFill>
                  <a:schemeClr val="tx1">
                    <a:lumMod val="75000"/>
                    <a:lumOff val="25000"/>
                  </a:schemeClr>
                </a:solidFill>
                <a:latin typeface="Arial" charset="0"/>
                <a:ea typeface="Arial" charset="0"/>
                <a:cs typeface="Arial" charset="0"/>
              </a:rPr>
              <a:t>OSS Contributors</a:t>
            </a:r>
          </a:p>
          <a:p>
            <a:pPr algn="ctr"/>
            <a:r>
              <a:rPr lang="en-US" sz="3600" b="1" dirty="0" smtClean="0">
                <a:solidFill>
                  <a:schemeClr val="accent1"/>
                </a:solidFill>
                <a:latin typeface="Arial" charset="0"/>
                <a:ea typeface="Arial" charset="0"/>
                <a:cs typeface="Arial" charset="0"/>
              </a:rPr>
              <a:t>50+</a:t>
            </a:r>
            <a:endParaRPr lang="en-US" sz="3600" b="1" dirty="0">
              <a:solidFill>
                <a:schemeClr val="accent1"/>
              </a:solidFill>
              <a:latin typeface="Arial" charset="0"/>
              <a:ea typeface="Arial" charset="0"/>
              <a:cs typeface="Arial" charset="0"/>
            </a:endParaRPr>
          </a:p>
        </p:txBody>
      </p:sp>
      <p:sp>
        <p:nvSpPr>
          <p:cNvPr id="21" name="TextBox 20"/>
          <p:cNvSpPr txBox="1"/>
          <p:nvPr/>
        </p:nvSpPr>
        <p:spPr>
          <a:xfrm>
            <a:off x="6110671" y="1328640"/>
            <a:ext cx="2408767" cy="923330"/>
          </a:xfrm>
          <a:prstGeom prst="rect">
            <a:avLst/>
          </a:prstGeom>
          <a:noFill/>
        </p:spPr>
        <p:txBody>
          <a:bodyPr wrap="square" rtlCol="0">
            <a:spAutoFit/>
          </a:bodyPr>
          <a:lstStyle/>
          <a:p>
            <a:pPr algn="ctr"/>
            <a:r>
              <a:rPr lang="en-US" dirty="0" smtClean="0">
                <a:solidFill>
                  <a:schemeClr val="tx1">
                    <a:lumMod val="75000"/>
                    <a:lumOff val="25000"/>
                  </a:schemeClr>
                </a:solidFill>
                <a:latin typeface="Arial" charset="0"/>
                <a:ea typeface="Arial" charset="0"/>
                <a:cs typeface="Arial" charset="0"/>
              </a:rPr>
              <a:t>Enterprise Customers</a:t>
            </a:r>
          </a:p>
          <a:p>
            <a:pPr algn="ctr"/>
            <a:r>
              <a:rPr lang="en-US" sz="3600" b="1" dirty="0" smtClean="0">
                <a:solidFill>
                  <a:schemeClr val="accent1"/>
                </a:solidFill>
                <a:latin typeface="Arial" charset="0"/>
                <a:ea typeface="Arial" charset="0"/>
                <a:cs typeface="Arial" charset="0"/>
              </a:rPr>
              <a:t>30+</a:t>
            </a:r>
            <a:endParaRPr lang="en-US" sz="3600" b="1" dirty="0">
              <a:solidFill>
                <a:schemeClr val="accent1"/>
              </a:solidFill>
              <a:latin typeface="Arial" charset="0"/>
              <a:ea typeface="Arial" charset="0"/>
              <a:cs typeface="Arial" charset="0"/>
            </a:endParaRPr>
          </a:p>
        </p:txBody>
      </p:sp>
      <p:cxnSp>
        <p:nvCxnSpPr>
          <p:cNvPr id="23" name="Straight Connector 22"/>
          <p:cNvCxnSpPr/>
          <p:nvPr/>
        </p:nvCxnSpPr>
        <p:spPr>
          <a:xfrm>
            <a:off x="3374253" y="1122121"/>
            <a:ext cx="0" cy="3610746"/>
          </a:xfrm>
          <a:prstGeom prst="line">
            <a:avLst/>
          </a:prstGeom>
          <a:ln w="12700" cmpd="sng">
            <a:solidFill>
              <a:schemeClr val="tx2"/>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5905787" y="1122121"/>
            <a:ext cx="0" cy="3610746"/>
          </a:xfrm>
          <a:prstGeom prst="line">
            <a:avLst/>
          </a:prstGeom>
          <a:ln w="12700" cmpd="sng">
            <a:solidFill>
              <a:schemeClr val="tx2"/>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27481" y="2362552"/>
            <a:ext cx="8227052" cy="0"/>
          </a:xfrm>
          <a:prstGeom prst="line">
            <a:avLst/>
          </a:prstGeom>
          <a:ln w="12700" cmpd="sng">
            <a:solidFill>
              <a:schemeClr val="tx2"/>
            </a:solidFill>
            <a:prstDash val="sysDot"/>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68650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flipV="1">
            <a:off x="0" y="0"/>
            <a:ext cx="9144000" cy="1371600"/>
          </a:xfrm>
          <a:prstGeom prst="rect">
            <a:avLst/>
          </a:pr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TextBox 4"/>
          <p:cNvSpPr txBox="1"/>
          <p:nvPr/>
        </p:nvSpPr>
        <p:spPr>
          <a:xfrm>
            <a:off x="-24416" y="922421"/>
            <a:ext cx="697627" cy="369332"/>
          </a:xfrm>
          <a:prstGeom prst="rect">
            <a:avLst/>
          </a:prstGeom>
          <a:noFill/>
        </p:spPr>
        <p:txBody>
          <a:bodyPr wrap="none" rtlCol="0">
            <a:spAutoFit/>
          </a:bodyPr>
          <a:lstStyle/>
          <a:p>
            <a:pPr algn="ctr"/>
            <a:r>
              <a:rPr lang="en-US" b="1" dirty="0" smtClean="0">
                <a:solidFill>
                  <a:schemeClr val="bg1"/>
                </a:solidFill>
                <a:latin typeface="Arial" charset="0"/>
                <a:ea typeface="Arial" charset="0"/>
                <a:cs typeface="Arial" charset="0"/>
              </a:rPr>
              <a:t>2012</a:t>
            </a:r>
            <a:endParaRPr lang="en-US" b="1" dirty="0">
              <a:solidFill>
                <a:schemeClr val="bg1"/>
              </a:solidFill>
              <a:latin typeface="Arial" charset="0"/>
              <a:ea typeface="Arial" charset="0"/>
              <a:cs typeface="Arial" charset="0"/>
            </a:endParaRPr>
          </a:p>
        </p:txBody>
      </p:sp>
      <p:sp>
        <p:nvSpPr>
          <p:cNvPr id="6" name="TextBox 5"/>
          <p:cNvSpPr txBox="1"/>
          <p:nvPr/>
        </p:nvSpPr>
        <p:spPr>
          <a:xfrm>
            <a:off x="2136444" y="922421"/>
            <a:ext cx="697627" cy="369332"/>
          </a:xfrm>
          <a:prstGeom prst="rect">
            <a:avLst/>
          </a:prstGeom>
          <a:noFill/>
        </p:spPr>
        <p:txBody>
          <a:bodyPr wrap="none" rtlCol="0">
            <a:spAutoFit/>
          </a:bodyPr>
          <a:lstStyle/>
          <a:p>
            <a:pPr algn="ctr"/>
            <a:r>
              <a:rPr lang="en-US" b="1" dirty="0" smtClean="0">
                <a:solidFill>
                  <a:schemeClr val="bg1"/>
                </a:solidFill>
                <a:latin typeface="Arial" charset="0"/>
                <a:ea typeface="Arial" charset="0"/>
                <a:cs typeface="Arial" charset="0"/>
              </a:rPr>
              <a:t>2013</a:t>
            </a:r>
            <a:endParaRPr lang="en-US" b="1" dirty="0">
              <a:solidFill>
                <a:schemeClr val="bg1"/>
              </a:solidFill>
              <a:latin typeface="Arial" charset="0"/>
              <a:ea typeface="Arial" charset="0"/>
              <a:cs typeface="Arial" charset="0"/>
            </a:endParaRPr>
          </a:p>
        </p:txBody>
      </p:sp>
      <p:sp>
        <p:nvSpPr>
          <p:cNvPr id="7" name="TextBox 6"/>
          <p:cNvSpPr txBox="1"/>
          <p:nvPr/>
        </p:nvSpPr>
        <p:spPr>
          <a:xfrm>
            <a:off x="4297304" y="922421"/>
            <a:ext cx="697627" cy="369332"/>
          </a:xfrm>
          <a:prstGeom prst="rect">
            <a:avLst/>
          </a:prstGeom>
          <a:noFill/>
        </p:spPr>
        <p:txBody>
          <a:bodyPr wrap="none" rtlCol="0">
            <a:spAutoFit/>
          </a:bodyPr>
          <a:lstStyle/>
          <a:p>
            <a:pPr algn="ctr"/>
            <a:r>
              <a:rPr lang="en-US" b="1" dirty="0" smtClean="0">
                <a:solidFill>
                  <a:schemeClr val="bg1"/>
                </a:solidFill>
                <a:latin typeface="Arial" charset="0"/>
                <a:ea typeface="Arial" charset="0"/>
                <a:cs typeface="Arial" charset="0"/>
              </a:rPr>
              <a:t>2014</a:t>
            </a:r>
            <a:endParaRPr lang="en-US" b="1" dirty="0">
              <a:solidFill>
                <a:schemeClr val="bg1"/>
              </a:solidFill>
              <a:latin typeface="Arial" charset="0"/>
              <a:ea typeface="Arial" charset="0"/>
              <a:cs typeface="Arial" charset="0"/>
            </a:endParaRPr>
          </a:p>
        </p:txBody>
      </p:sp>
      <p:sp>
        <p:nvSpPr>
          <p:cNvPr id="8" name="TextBox 7"/>
          <p:cNvSpPr txBox="1"/>
          <p:nvPr/>
        </p:nvSpPr>
        <p:spPr>
          <a:xfrm>
            <a:off x="6458165" y="922421"/>
            <a:ext cx="697627" cy="369332"/>
          </a:xfrm>
          <a:prstGeom prst="rect">
            <a:avLst/>
          </a:prstGeom>
          <a:noFill/>
        </p:spPr>
        <p:txBody>
          <a:bodyPr wrap="none" rtlCol="0">
            <a:spAutoFit/>
          </a:bodyPr>
          <a:lstStyle/>
          <a:p>
            <a:pPr algn="ctr"/>
            <a:r>
              <a:rPr lang="en-US" b="1" dirty="0" smtClean="0">
                <a:solidFill>
                  <a:schemeClr val="bg1"/>
                </a:solidFill>
                <a:latin typeface="Arial" charset="0"/>
                <a:ea typeface="Arial" charset="0"/>
                <a:cs typeface="Arial" charset="0"/>
              </a:rPr>
              <a:t>2015</a:t>
            </a:r>
            <a:endParaRPr lang="en-US" b="1" dirty="0">
              <a:solidFill>
                <a:schemeClr val="bg1"/>
              </a:solidFill>
              <a:latin typeface="Arial" charset="0"/>
              <a:ea typeface="Arial" charset="0"/>
              <a:cs typeface="Arial" charset="0"/>
            </a:endParaRPr>
          </a:p>
        </p:txBody>
      </p:sp>
      <p:sp>
        <p:nvSpPr>
          <p:cNvPr id="10" name="TextBox 9"/>
          <p:cNvSpPr txBox="1"/>
          <p:nvPr/>
        </p:nvSpPr>
        <p:spPr>
          <a:xfrm>
            <a:off x="295016" y="1371600"/>
            <a:ext cx="1915522" cy="2185214"/>
          </a:xfrm>
          <a:prstGeom prst="rect">
            <a:avLst/>
          </a:prstGeom>
          <a:noFill/>
        </p:spPr>
        <p:txBody>
          <a:bodyPr wrap="square" lIns="0" tIns="0" rIns="0" rtlCol="0">
            <a:spAutoFit/>
          </a:bodyPr>
          <a:lstStyle/>
          <a:p>
            <a:pPr>
              <a:lnSpc>
                <a:spcPct val="150000"/>
              </a:lnSpc>
            </a:pPr>
            <a:r>
              <a:rPr lang="en-US" sz="1400" b="1" dirty="0" smtClean="0">
                <a:solidFill>
                  <a:srgbClr val="00B2FF"/>
                </a:solidFill>
                <a:latin typeface="Arial" charset="0"/>
                <a:ea typeface="Arial" charset="0"/>
                <a:cs typeface="Arial" charset="0"/>
              </a:rPr>
              <a:t>July </a:t>
            </a:r>
          </a:p>
          <a:p>
            <a:pPr>
              <a:lnSpc>
                <a:spcPct val="150000"/>
              </a:lnSpc>
            </a:pPr>
            <a:r>
              <a:rPr lang="en-US" sz="1400" dirty="0" smtClean="0">
                <a:solidFill>
                  <a:schemeClr val="tx1">
                    <a:lumMod val="65000"/>
                    <a:lumOff val="35000"/>
                  </a:schemeClr>
                </a:solidFill>
                <a:latin typeface="Arial" charset="0"/>
                <a:ea typeface="Arial" charset="0"/>
                <a:cs typeface="Arial" charset="0"/>
              </a:rPr>
              <a:t>V1 Anaconda</a:t>
            </a:r>
          </a:p>
          <a:p>
            <a:pPr>
              <a:lnSpc>
                <a:spcPct val="150000"/>
              </a:lnSpc>
              <a:spcBef>
                <a:spcPts val="600"/>
              </a:spcBef>
            </a:pPr>
            <a:r>
              <a:rPr lang="en-US" sz="1400" b="1" dirty="0" smtClean="0">
                <a:solidFill>
                  <a:srgbClr val="00B2FF"/>
                </a:solidFill>
                <a:latin typeface="Arial" charset="0"/>
                <a:ea typeface="Arial" charset="0"/>
                <a:cs typeface="Arial" charset="0"/>
              </a:rPr>
              <a:t>Sept</a:t>
            </a:r>
          </a:p>
          <a:p>
            <a:r>
              <a:rPr lang="en-US" sz="1400" dirty="0" smtClean="0">
                <a:solidFill>
                  <a:schemeClr val="tx1">
                    <a:lumMod val="65000"/>
                    <a:lumOff val="35000"/>
                  </a:schemeClr>
                </a:solidFill>
                <a:latin typeface="Arial" charset="0"/>
                <a:ea typeface="Arial" charset="0"/>
                <a:cs typeface="Arial" charset="0"/>
              </a:rPr>
              <a:t>NumFOCUS receives 501(c)(3) status</a:t>
            </a:r>
          </a:p>
          <a:p>
            <a:pPr>
              <a:lnSpc>
                <a:spcPct val="150000"/>
              </a:lnSpc>
              <a:spcBef>
                <a:spcPts val="600"/>
              </a:spcBef>
            </a:pPr>
            <a:r>
              <a:rPr lang="en-US" sz="1400" b="1" dirty="0" smtClean="0">
                <a:solidFill>
                  <a:srgbClr val="00B2FF"/>
                </a:solidFill>
                <a:latin typeface="Arial" charset="0"/>
                <a:ea typeface="Arial" charset="0"/>
                <a:cs typeface="Arial" charset="0"/>
              </a:rPr>
              <a:t>Oct </a:t>
            </a:r>
          </a:p>
          <a:p>
            <a:r>
              <a:rPr lang="en-US" sz="1400" dirty="0" smtClean="0">
                <a:solidFill>
                  <a:schemeClr val="tx1">
                    <a:lumMod val="65000"/>
                    <a:lumOff val="35000"/>
                  </a:schemeClr>
                </a:solidFill>
                <a:latin typeface="Arial" charset="0"/>
                <a:ea typeface="Arial" charset="0"/>
                <a:cs typeface="Arial" charset="0"/>
              </a:rPr>
              <a:t>1</a:t>
            </a:r>
            <a:r>
              <a:rPr lang="en-US" sz="1400" baseline="30000" dirty="0" smtClean="0">
                <a:solidFill>
                  <a:schemeClr val="tx1">
                    <a:lumMod val="65000"/>
                    <a:lumOff val="35000"/>
                  </a:schemeClr>
                </a:solidFill>
                <a:latin typeface="Arial" charset="0"/>
                <a:ea typeface="Arial" charset="0"/>
                <a:cs typeface="Arial" charset="0"/>
              </a:rPr>
              <a:t>st</a:t>
            </a:r>
            <a:r>
              <a:rPr lang="en-US" sz="1400" dirty="0" smtClean="0">
                <a:solidFill>
                  <a:schemeClr val="tx1">
                    <a:lumMod val="65000"/>
                    <a:lumOff val="35000"/>
                  </a:schemeClr>
                </a:solidFill>
                <a:latin typeface="Arial" charset="0"/>
                <a:ea typeface="Arial" charset="0"/>
                <a:cs typeface="Arial" charset="0"/>
              </a:rPr>
              <a:t> PyData conference</a:t>
            </a:r>
          </a:p>
        </p:txBody>
      </p:sp>
      <p:cxnSp>
        <p:nvCxnSpPr>
          <p:cNvPr id="11" name="Straight Connector 10"/>
          <p:cNvCxnSpPr/>
          <p:nvPr/>
        </p:nvCxnSpPr>
        <p:spPr>
          <a:xfrm>
            <a:off x="218817" y="1291753"/>
            <a:ext cx="0" cy="1761449"/>
          </a:xfrm>
          <a:prstGeom prst="line">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8817" y="1291753"/>
            <a:ext cx="0" cy="250176"/>
          </a:xfrm>
          <a:prstGeom prst="line">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18817" y="1291753"/>
            <a:ext cx="0" cy="936594"/>
          </a:xfrm>
          <a:prstGeom prst="line">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488744" y="1371600"/>
            <a:ext cx="1931355" cy="2354491"/>
          </a:xfrm>
          <a:prstGeom prst="rect">
            <a:avLst/>
          </a:prstGeom>
          <a:noFill/>
        </p:spPr>
        <p:txBody>
          <a:bodyPr wrap="square" lIns="0" tIns="0" rIns="0" rtlCol="0">
            <a:spAutoFit/>
          </a:bodyPr>
          <a:lstStyle/>
          <a:p>
            <a:pPr>
              <a:lnSpc>
                <a:spcPct val="150000"/>
              </a:lnSpc>
            </a:pPr>
            <a:r>
              <a:rPr lang="en-US" sz="1400" b="1" dirty="0" smtClean="0">
                <a:solidFill>
                  <a:srgbClr val="00B2FF"/>
                </a:solidFill>
                <a:latin typeface="Arial" charset="0"/>
                <a:ea typeface="Arial" charset="0"/>
                <a:cs typeface="Arial" charset="0"/>
              </a:rPr>
              <a:t>Jan</a:t>
            </a:r>
          </a:p>
          <a:p>
            <a:r>
              <a:rPr lang="en-US" sz="1400" dirty="0" smtClean="0">
                <a:solidFill>
                  <a:schemeClr val="tx1">
                    <a:lumMod val="65000"/>
                    <a:lumOff val="35000"/>
                  </a:schemeClr>
                </a:solidFill>
                <a:latin typeface="Arial" charset="0"/>
                <a:ea typeface="Arial" charset="0"/>
                <a:cs typeface="Arial" charset="0"/>
              </a:rPr>
              <a:t>DARPA XDATA project (Blaze, Numba, Bokeh)</a:t>
            </a:r>
          </a:p>
          <a:p>
            <a:pPr>
              <a:lnSpc>
                <a:spcPct val="150000"/>
              </a:lnSpc>
              <a:spcBef>
                <a:spcPts val="600"/>
              </a:spcBef>
            </a:pPr>
            <a:r>
              <a:rPr lang="en-US" sz="1400" b="1" dirty="0" smtClean="0">
                <a:solidFill>
                  <a:srgbClr val="00B2FF"/>
                </a:solidFill>
                <a:latin typeface="Arial" charset="0"/>
                <a:ea typeface="Arial" charset="0"/>
                <a:cs typeface="Arial" charset="0"/>
              </a:rPr>
              <a:t>Mar</a:t>
            </a:r>
          </a:p>
          <a:p>
            <a:pPr>
              <a:lnSpc>
                <a:spcPct val="150000"/>
              </a:lnSpc>
            </a:pPr>
            <a:r>
              <a:rPr lang="en-US" sz="1400" dirty="0" smtClean="0">
                <a:solidFill>
                  <a:schemeClr val="tx1">
                    <a:lumMod val="65000"/>
                    <a:lumOff val="35000"/>
                  </a:schemeClr>
                </a:solidFill>
                <a:latin typeface="Arial" charset="0"/>
                <a:ea typeface="Arial" charset="0"/>
                <a:cs typeface="Arial" charset="0"/>
              </a:rPr>
              <a:t>Wakari.io launch</a:t>
            </a:r>
          </a:p>
          <a:p>
            <a:pPr>
              <a:lnSpc>
                <a:spcPct val="150000"/>
              </a:lnSpc>
              <a:spcBef>
                <a:spcPts val="600"/>
              </a:spcBef>
            </a:pPr>
            <a:r>
              <a:rPr lang="en-US" sz="1400" b="1" dirty="0" smtClean="0">
                <a:solidFill>
                  <a:srgbClr val="00B2FF"/>
                </a:solidFill>
                <a:latin typeface="Arial" charset="0"/>
                <a:ea typeface="Arial" charset="0"/>
                <a:cs typeface="Arial" charset="0"/>
              </a:rPr>
              <a:t>June</a:t>
            </a:r>
          </a:p>
          <a:p>
            <a:r>
              <a:rPr lang="en-US" sz="1400" dirty="0" smtClean="0">
                <a:solidFill>
                  <a:schemeClr val="tx1">
                    <a:lumMod val="65000"/>
                    <a:lumOff val="35000"/>
                  </a:schemeClr>
                </a:solidFill>
                <a:latin typeface="Arial" charset="0"/>
                <a:ea typeface="Arial" charset="0"/>
                <a:cs typeface="Arial" charset="0"/>
              </a:rPr>
              <a:t>10k/month Anaconda downloads</a:t>
            </a:r>
          </a:p>
        </p:txBody>
      </p:sp>
      <p:cxnSp>
        <p:nvCxnSpPr>
          <p:cNvPr id="15" name="Straight Connector 14"/>
          <p:cNvCxnSpPr/>
          <p:nvPr/>
        </p:nvCxnSpPr>
        <p:spPr>
          <a:xfrm>
            <a:off x="2414650" y="1291753"/>
            <a:ext cx="0" cy="2027952"/>
          </a:xfrm>
          <a:prstGeom prst="line">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414650" y="1291753"/>
            <a:ext cx="0" cy="250176"/>
          </a:xfrm>
          <a:prstGeom prst="line">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414650" y="1291753"/>
            <a:ext cx="0" cy="1299047"/>
          </a:xfrm>
          <a:prstGeom prst="line">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641673" y="1371600"/>
            <a:ext cx="1816492" cy="2677656"/>
          </a:xfrm>
          <a:prstGeom prst="rect">
            <a:avLst/>
          </a:prstGeom>
          <a:noFill/>
        </p:spPr>
        <p:txBody>
          <a:bodyPr wrap="square" lIns="0" tIns="0" rIns="0" rtlCol="0">
            <a:spAutoFit/>
          </a:bodyPr>
          <a:lstStyle/>
          <a:p>
            <a:pPr>
              <a:lnSpc>
                <a:spcPct val="150000"/>
              </a:lnSpc>
            </a:pPr>
            <a:r>
              <a:rPr lang="en-US" sz="1400" b="1" dirty="0" smtClean="0">
                <a:solidFill>
                  <a:srgbClr val="00B2FF"/>
                </a:solidFill>
                <a:latin typeface="Arial" charset="0"/>
                <a:ea typeface="Arial" charset="0"/>
                <a:cs typeface="Arial" charset="0"/>
              </a:rPr>
              <a:t>May</a:t>
            </a:r>
          </a:p>
          <a:p>
            <a:r>
              <a:rPr lang="en-US" sz="1400" dirty="0" smtClean="0">
                <a:solidFill>
                  <a:schemeClr val="tx1">
                    <a:lumMod val="65000"/>
                    <a:lumOff val="35000"/>
                  </a:schemeClr>
                </a:solidFill>
                <a:latin typeface="Arial" charset="0"/>
                <a:ea typeface="Arial" charset="0"/>
                <a:cs typeface="Arial" charset="0"/>
              </a:rPr>
              <a:t>V2 Anaconda, 1</a:t>
            </a:r>
            <a:r>
              <a:rPr lang="en-US" sz="1400" baseline="30000" dirty="0" smtClean="0">
                <a:solidFill>
                  <a:schemeClr val="tx1">
                    <a:lumMod val="65000"/>
                    <a:lumOff val="35000"/>
                  </a:schemeClr>
                </a:solidFill>
                <a:latin typeface="Arial" charset="0"/>
                <a:ea typeface="Arial" charset="0"/>
                <a:cs typeface="Arial" charset="0"/>
              </a:rPr>
              <a:t>st</a:t>
            </a:r>
            <a:r>
              <a:rPr lang="en-US" sz="1400" dirty="0" smtClean="0">
                <a:solidFill>
                  <a:schemeClr val="tx1">
                    <a:lumMod val="65000"/>
                    <a:lumOff val="35000"/>
                  </a:schemeClr>
                </a:solidFill>
                <a:latin typeface="Arial" charset="0"/>
                <a:ea typeface="Arial" charset="0"/>
                <a:cs typeface="Arial" charset="0"/>
              </a:rPr>
              <a:t> Anaconda Server sale</a:t>
            </a:r>
          </a:p>
          <a:p>
            <a:pPr>
              <a:lnSpc>
                <a:spcPct val="150000"/>
              </a:lnSpc>
              <a:spcBef>
                <a:spcPts val="600"/>
              </a:spcBef>
            </a:pPr>
            <a:r>
              <a:rPr lang="en-US" sz="1400" b="1" dirty="0" smtClean="0">
                <a:solidFill>
                  <a:srgbClr val="00B2FF"/>
                </a:solidFill>
                <a:latin typeface="Arial" charset="0"/>
                <a:ea typeface="Arial" charset="0"/>
                <a:cs typeface="Arial" charset="0"/>
              </a:rPr>
              <a:t>June</a:t>
            </a:r>
          </a:p>
          <a:p>
            <a:r>
              <a:rPr lang="en-US" sz="1400" dirty="0" smtClean="0">
                <a:solidFill>
                  <a:schemeClr val="tx1">
                    <a:lumMod val="65000"/>
                    <a:lumOff val="35000"/>
                  </a:schemeClr>
                </a:solidFill>
                <a:latin typeface="Arial" charset="0"/>
                <a:ea typeface="Arial" charset="0"/>
                <a:cs typeface="Arial" charset="0"/>
              </a:rPr>
              <a:t>100K/mon Conda downloads </a:t>
            </a:r>
          </a:p>
          <a:p>
            <a:pPr>
              <a:lnSpc>
                <a:spcPct val="150000"/>
              </a:lnSpc>
              <a:spcBef>
                <a:spcPts val="600"/>
              </a:spcBef>
            </a:pPr>
            <a:r>
              <a:rPr lang="en-US" sz="1400" b="1" dirty="0">
                <a:solidFill>
                  <a:srgbClr val="00B2FF"/>
                </a:solidFill>
                <a:latin typeface="Arial" charset="0"/>
                <a:ea typeface="Arial" charset="0"/>
                <a:cs typeface="Arial" charset="0"/>
              </a:rPr>
              <a:t>Oct </a:t>
            </a:r>
          </a:p>
          <a:p>
            <a:r>
              <a:rPr lang="en-US" sz="1400" dirty="0">
                <a:solidFill>
                  <a:schemeClr val="tx1">
                    <a:lumMod val="65000"/>
                    <a:lumOff val="35000"/>
                  </a:schemeClr>
                </a:solidFill>
                <a:latin typeface="Arial" charset="0"/>
                <a:ea typeface="Arial" charset="0"/>
                <a:cs typeface="Arial" charset="0"/>
              </a:rPr>
              <a:t>~50</a:t>
            </a:r>
            <a:r>
              <a:rPr lang="en-US" sz="1400" dirty="0" smtClean="0">
                <a:solidFill>
                  <a:schemeClr val="tx1">
                    <a:lumMod val="65000"/>
                    <a:lumOff val="35000"/>
                  </a:schemeClr>
                </a:solidFill>
                <a:latin typeface="Arial" charset="0"/>
                <a:ea typeface="Arial" charset="0"/>
                <a:cs typeface="Arial" charset="0"/>
              </a:rPr>
              <a:t>% team growth</a:t>
            </a:r>
            <a:endParaRPr lang="en-US" sz="1400" dirty="0">
              <a:solidFill>
                <a:schemeClr val="tx1">
                  <a:lumMod val="65000"/>
                  <a:lumOff val="35000"/>
                </a:schemeClr>
              </a:solidFill>
              <a:latin typeface="Arial" charset="0"/>
              <a:ea typeface="Arial" charset="0"/>
              <a:cs typeface="Arial" charset="0"/>
            </a:endParaRPr>
          </a:p>
          <a:p>
            <a:r>
              <a:rPr lang="en-US" sz="1400" dirty="0" smtClean="0">
                <a:solidFill>
                  <a:schemeClr val="tx1">
                    <a:lumMod val="65000"/>
                    <a:lumOff val="35000"/>
                  </a:schemeClr>
                </a:solidFill>
                <a:latin typeface="Arial" charset="0"/>
                <a:ea typeface="Arial" charset="0"/>
                <a:cs typeface="Arial" charset="0"/>
              </a:rPr>
              <a:t>2M/mon Conda downloads</a:t>
            </a:r>
          </a:p>
        </p:txBody>
      </p:sp>
      <p:cxnSp>
        <p:nvCxnSpPr>
          <p:cNvPr id="19" name="Straight Connector 18"/>
          <p:cNvCxnSpPr/>
          <p:nvPr/>
        </p:nvCxnSpPr>
        <p:spPr>
          <a:xfrm>
            <a:off x="4566087" y="1271034"/>
            <a:ext cx="829" cy="2048671"/>
          </a:xfrm>
          <a:prstGeom prst="line">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566916" y="1271034"/>
            <a:ext cx="5084" cy="270895"/>
          </a:xfrm>
          <a:prstGeom prst="line">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566916" y="1271034"/>
            <a:ext cx="0" cy="1136879"/>
          </a:xfrm>
          <a:prstGeom prst="line">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813176" y="1407174"/>
            <a:ext cx="2282811" cy="3139321"/>
          </a:xfrm>
          <a:prstGeom prst="rect">
            <a:avLst/>
          </a:prstGeom>
          <a:noFill/>
        </p:spPr>
        <p:txBody>
          <a:bodyPr wrap="square" lIns="0" tIns="0" rIns="0" bIns="0" rtlCol="0">
            <a:spAutoFit/>
          </a:bodyPr>
          <a:lstStyle/>
          <a:p>
            <a:pPr>
              <a:lnSpc>
                <a:spcPct val="150000"/>
              </a:lnSpc>
            </a:pPr>
            <a:r>
              <a:rPr lang="en-US" sz="1400" b="1" dirty="0" smtClean="0">
                <a:solidFill>
                  <a:srgbClr val="00B2FF"/>
                </a:solidFill>
                <a:latin typeface="Arial" charset="0"/>
                <a:ea typeface="Arial" charset="0"/>
                <a:cs typeface="Arial" charset="0"/>
              </a:rPr>
              <a:t>Feb</a:t>
            </a:r>
          </a:p>
          <a:p>
            <a:pPr>
              <a:lnSpc>
                <a:spcPct val="150000"/>
              </a:lnSpc>
            </a:pPr>
            <a:r>
              <a:rPr lang="en-US" sz="1400" dirty="0" smtClean="0">
                <a:solidFill>
                  <a:schemeClr val="tx1">
                    <a:lumMod val="65000"/>
                    <a:lumOff val="35000"/>
                  </a:schemeClr>
                </a:solidFill>
                <a:latin typeface="Arial" charset="0"/>
                <a:ea typeface="Arial" charset="0"/>
                <a:cs typeface="Arial" charset="0"/>
              </a:rPr>
              <a:t>InQTel funding</a:t>
            </a:r>
          </a:p>
          <a:p>
            <a:pPr>
              <a:lnSpc>
                <a:spcPct val="150000"/>
              </a:lnSpc>
              <a:spcBef>
                <a:spcPts val="600"/>
              </a:spcBef>
            </a:pPr>
            <a:r>
              <a:rPr lang="en-US" sz="1400" b="1" dirty="0" smtClean="0">
                <a:solidFill>
                  <a:srgbClr val="00B2FF"/>
                </a:solidFill>
                <a:latin typeface="Arial" charset="0"/>
                <a:ea typeface="Arial" charset="0"/>
                <a:cs typeface="Arial" charset="0"/>
              </a:rPr>
              <a:t>Mar</a:t>
            </a:r>
          </a:p>
          <a:p>
            <a:r>
              <a:rPr lang="en-US" sz="1400" dirty="0" smtClean="0">
                <a:solidFill>
                  <a:schemeClr val="tx1">
                    <a:lumMod val="65000"/>
                    <a:lumOff val="35000"/>
                  </a:schemeClr>
                </a:solidFill>
                <a:latin typeface="Arial" charset="0"/>
                <a:ea typeface="Arial" charset="0"/>
                <a:cs typeface="Arial" charset="0"/>
              </a:rPr>
              <a:t>General Catalyst &amp; BuildGroup funding</a:t>
            </a:r>
          </a:p>
          <a:p>
            <a:pPr>
              <a:lnSpc>
                <a:spcPct val="150000"/>
              </a:lnSpc>
              <a:spcBef>
                <a:spcPts val="600"/>
              </a:spcBef>
            </a:pPr>
            <a:r>
              <a:rPr lang="en-US" sz="1400" b="1" dirty="0" smtClean="0">
                <a:solidFill>
                  <a:srgbClr val="00B2FF"/>
                </a:solidFill>
                <a:latin typeface="Arial" charset="0"/>
                <a:ea typeface="Arial" charset="0"/>
                <a:cs typeface="Arial" charset="0"/>
              </a:rPr>
              <a:t>June</a:t>
            </a:r>
          </a:p>
          <a:p>
            <a:r>
              <a:rPr lang="en-US" sz="1400" dirty="0" smtClean="0">
                <a:solidFill>
                  <a:schemeClr val="tx1">
                    <a:lumMod val="65000"/>
                    <a:lumOff val="35000"/>
                  </a:schemeClr>
                </a:solidFill>
                <a:latin typeface="Arial" charset="0"/>
                <a:ea typeface="Arial" charset="0"/>
                <a:cs typeface="Arial" charset="0"/>
              </a:rPr>
              <a:t>4.8M/mon Conda </a:t>
            </a:r>
            <a:r>
              <a:rPr lang="en-US" sz="1400" dirty="0">
                <a:solidFill>
                  <a:schemeClr val="tx1">
                    <a:lumMod val="65000"/>
                    <a:lumOff val="35000"/>
                  </a:schemeClr>
                </a:solidFill>
                <a:latin typeface="Arial" charset="0"/>
                <a:ea typeface="Arial" charset="0"/>
                <a:cs typeface="Arial" charset="0"/>
              </a:rPr>
              <a:t>downloads </a:t>
            </a:r>
            <a:endParaRPr lang="en-US" sz="1400" dirty="0" smtClean="0">
              <a:solidFill>
                <a:schemeClr val="tx1">
                  <a:lumMod val="65000"/>
                  <a:lumOff val="35000"/>
                </a:schemeClr>
              </a:solidFill>
              <a:latin typeface="Arial" charset="0"/>
              <a:ea typeface="Arial" charset="0"/>
              <a:cs typeface="Arial" charset="0"/>
            </a:endParaRPr>
          </a:p>
          <a:p>
            <a:pPr>
              <a:lnSpc>
                <a:spcPct val="150000"/>
              </a:lnSpc>
              <a:spcBef>
                <a:spcPts val="600"/>
              </a:spcBef>
            </a:pPr>
            <a:r>
              <a:rPr lang="en-US" sz="1400" b="1" dirty="0">
                <a:solidFill>
                  <a:srgbClr val="00B2FF"/>
                </a:solidFill>
                <a:latin typeface="Arial" charset="0"/>
                <a:ea typeface="Arial" charset="0"/>
                <a:cs typeface="Arial" charset="0"/>
              </a:rPr>
              <a:t>July</a:t>
            </a:r>
            <a:r>
              <a:rPr lang="en-US" sz="1400" dirty="0" smtClean="0">
                <a:solidFill>
                  <a:schemeClr val="tx1">
                    <a:lumMod val="65000"/>
                    <a:lumOff val="35000"/>
                  </a:schemeClr>
                </a:solidFill>
                <a:latin typeface="Arial" charset="0"/>
                <a:ea typeface="Arial" charset="0"/>
                <a:cs typeface="Arial" charset="0"/>
              </a:rPr>
              <a:t> </a:t>
            </a:r>
            <a:endParaRPr lang="en-US" sz="1400" dirty="0">
              <a:solidFill>
                <a:schemeClr val="tx1">
                  <a:lumMod val="65000"/>
                  <a:lumOff val="35000"/>
                </a:schemeClr>
              </a:solidFill>
              <a:latin typeface="Arial" charset="0"/>
              <a:ea typeface="Arial" charset="0"/>
              <a:cs typeface="Arial" charset="0"/>
            </a:endParaRPr>
          </a:p>
          <a:p>
            <a:r>
              <a:rPr lang="en-US" sz="1400" dirty="0" smtClean="0">
                <a:solidFill>
                  <a:schemeClr val="tx1">
                    <a:lumMod val="65000"/>
                    <a:lumOff val="35000"/>
                  </a:schemeClr>
                </a:solidFill>
                <a:latin typeface="Arial" charset="0"/>
                <a:ea typeface="Arial" charset="0"/>
                <a:cs typeface="Arial" charset="0"/>
              </a:rPr>
              <a:t>5M/mon </a:t>
            </a:r>
            <a:r>
              <a:rPr lang="en-US" sz="1400" dirty="0">
                <a:solidFill>
                  <a:schemeClr val="tx1">
                    <a:lumMod val="65000"/>
                    <a:lumOff val="35000"/>
                  </a:schemeClr>
                </a:solidFill>
                <a:latin typeface="Arial" charset="0"/>
                <a:ea typeface="Arial" charset="0"/>
                <a:cs typeface="Arial" charset="0"/>
              </a:rPr>
              <a:t>Conda downloads </a:t>
            </a:r>
            <a:endParaRPr lang="en-US" sz="1400" dirty="0" smtClean="0">
              <a:solidFill>
                <a:schemeClr val="tx1">
                  <a:lumMod val="65000"/>
                  <a:lumOff val="35000"/>
                </a:schemeClr>
              </a:solidFill>
              <a:latin typeface="Arial" charset="0"/>
              <a:ea typeface="Arial" charset="0"/>
              <a:cs typeface="Arial" charset="0"/>
            </a:endParaRPr>
          </a:p>
          <a:p>
            <a:r>
              <a:rPr lang="en-US" sz="1400" dirty="0" smtClean="0">
                <a:solidFill>
                  <a:schemeClr val="tx1">
                    <a:lumMod val="65000"/>
                    <a:lumOff val="35000"/>
                  </a:schemeClr>
                </a:solidFill>
                <a:latin typeface="Arial" charset="0"/>
                <a:ea typeface="Arial" charset="0"/>
                <a:cs typeface="Arial" charset="0"/>
              </a:rPr>
              <a:t>200k/mon </a:t>
            </a:r>
            <a:r>
              <a:rPr lang="en-US" sz="1400" dirty="0">
                <a:solidFill>
                  <a:schemeClr val="tx1">
                    <a:lumMod val="65000"/>
                    <a:lumOff val="35000"/>
                  </a:schemeClr>
                </a:solidFill>
                <a:latin typeface="Arial" charset="0"/>
                <a:ea typeface="Arial" charset="0"/>
                <a:cs typeface="Arial" charset="0"/>
              </a:rPr>
              <a:t>Anaconda </a:t>
            </a:r>
            <a:r>
              <a:rPr lang="en-US" sz="1400" dirty="0" smtClean="0">
                <a:solidFill>
                  <a:schemeClr val="tx1">
                    <a:lumMod val="65000"/>
                    <a:lumOff val="35000"/>
                  </a:schemeClr>
                </a:solidFill>
                <a:latin typeface="Arial" charset="0"/>
                <a:ea typeface="Arial" charset="0"/>
                <a:cs typeface="Arial" charset="0"/>
              </a:rPr>
              <a:t>downloads</a:t>
            </a:r>
            <a:endParaRPr lang="en-US" sz="1400" dirty="0">
              <a:solidFill>
                <a:schemeClr val="tx1">
                  <a:lumMod val="65000"/>
                  <a:lumOff val="35000"/>
                </a:schemeClr>
              </a:solidFill>
              <a:latin typeface="Arial" charset="0"/>
              <a:ea typeface="Arial" charset="0"/>
              <a:cs typeface="Arial" charset="0"/>
            </a:endParaRPr>
          </a:p>
        </p:txBody>
      </p:sp>
      <p:cxnSp>
        <p:nvCxnSpPr>
          <p:cNvPr id="23" name="Straight Connector 22"/>
          <p:cNvCxnSpPr/>
          <p:nvPr/>
        </p:nvCxnSpPr>
        <p:spPr>
          <a:xfrm>
            <a:off x="6705589" y="1271034"/>
            <a:ext cx="10314" cy="1866613"/>
          </a:xfrm>
          <a:prstGeom prst="line">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713215" y="1271034"/>
            <a:ext cx="0" cy="340368"/>
          </a:xfrm>
          <a:prstGeom prst="line">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713215" y="1271034"/>
            <a:ext cx="0" cy="1041860"/>
          </a:xfrm>
          <a:prstGeom prst="line">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705589" y="1271034"/>
            <a:ext cx="7626" cy="2685089"/>
          </a:xfrm>
          <a:prstGeom prst="line">
            <a:avLst/>
          </a:prstGeom>
          <a:ln>
            <a:solidFill>
              <a:schemeClr val="accent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7071" y="165042"/>
            <a:ext cx="2013892" cy="453126"/>
          </a:xfrm>
          <a:prstGeom prst="rect">
            <a:avLst/>
          </a:prstGeom>
        </p:spPr>
      </p:pic>
    </p:spTree>
    <p:extLst>
      <p:ext uri="{BB962C8B-B14F-4D97-AF65-F5344CB8AC3E}">
        <p14:creationId xmlns:p14="http://schemas.microsoft.com/office/powerpoint/2010/main" val="24009014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We help people discover, analyze and collaborate by connecting their curiosity and experience with any data</a:t>
            </a:r>
            <a:endParaRPr lang="en-US" dirty="0"/>
          </a:p>
        </p:txBody>
      </p:sp>
      <p:sp>
        <p:nvSpPr>
          <p:cNvPr id="4" name="Title 3"/>
          <p:cNvSpPr>
            <a:spLocks noGrp="1"/>
          </p:cNvSpPr>
          <p:nvPr>
            <p:ph type="title"/>
          </p:nvPr>
        </p:nvSpPr>
        <p:spPr/>
        <p:txBody>
          <a:bodyPr/>
          <a:lstStyle/>
          <a:p>
            <a:r>
              <a:rPr lang="en-US" dirty="0" smtClean="0"/>
              <a:t>Our Mission</a:t>
            </a:r>
            <a:endParaRPr lang="en-US" dirty="0"/>
          </a:p>
        </p:txBody>
      </p:sp>
    </p:spTree>
    <p:extLst>
      <p:ext uri="{BB962C8B-B14F-4D97-AF65-F5344CB8AC3E}">
        <p14:creationId xmlns:p14="http://schemas.microsoft.com/office/powerpoint/2010/main" val="120314252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alphaModFix amt="20000"/>
            <a:extLst>
              <a:ext uri="{28A0092B-C50C-407E-A947-70E740481C1C}">
                <a14:useLocalDpi xmlns:a14="http://schemas.microsoft.com/office/drawing/2010/main" val="0"/>
              </a:ext>
            </a:extLst>
          </a:blip>
          <a:srcRect l="11642" t="20972" r="10270" b="19106"/>
          <a:stretch/>
        </p:blipFill>
        <p:spPr>
          <a:xfrm>
            <a:off x="1296361" y="0"/>
            <a:ext cx="6169309" cy="4734046"/>
          </a:xfrm>
          <a:prstGeom prst="rect">
            <a:avLst/>
          </a:prstGeom>
        </p:spPr>
      </p:pic>
      <p:sp>
        <p:nvSpPr>
          <p:cNvPr id="4" name="Title 3"/>
          <p:cNvSpPr>
            <a:spLocks noGrp="1"/>
          </p:cNvSpPr>
          <p:nvPr>
            <p:ph type="title" idx="4294967295"/>
          </p:nvPr>
        </p:nvSpPr>
        <p:spPr>
          <a:xfrm>
            <a:off x="0" y="120650"/>
            <a:ext cx="9144000" cy="1116013"/>
          </a:xfrm>
        </p:spPr>
        <p:txBody>
          <a:bodyPr/>
          <a:lstStyle/>
          <a:p>
            <a:pPr algn="ctr"/>
            <a:r>
              <a:rPr lang="en-US" b="1" dirty="0" smtClean="0"/>
              <a:t>It All Starts Here</a:t>
            </a:r>
            <a:endParaRPr lang="en-US" b="1"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224" y="1357313"/>
            <a:ext cx="4207552" cy="2455254"/>
          </a:xfrm>
          <a:prstGeom prst="rect">
            <a:avLst/>
          </a:prstGeom>
        </p:spPr>
      </p:pic>
    </p:spTree>
    <p:extLst>
      <p:ext uri="{BB962C8B-B14F-4D97-AF65-F5344CB8AC3E}">
        <p14:creationId xmlns:p14="http://schemas.microsoft.com/office/powerpoint/2010/main" val="35327867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PYTHON &amp; R</a:t>
            </a:r>
            <a:endParaRPr lang="en-US" dirty="0"/>
          </a:p>
        </p:txBody>
      </p:sp>
    </p:spTree>
    <p:extLst>
      <p:ext uri="{BB962C8B-B14F-4D97-AF65-F5344CB8AC3E}">
        <p14:creationId xmlns:p14="http://schemas.microsoft.com/office/powerpoint/2010/main" val="189953336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alphaModFix amt="15000"/>
            <a:extLst>
              <a:ext uri="{28A0092B-C50C-407E-A947-70E740481C1C}">
                <a14:useLocalDpi xmlns:a14="http://schemas.microsoft.com/office/drawing/2010/main" val="0"/>
              </a:ext>
            </a:extLst>
          </a:blip>
          <a:stretch>
            <a:fillRect/>
          </a:stretch>
        </p:blipFill>
        <p:spPr>
          <a:xfrm>
            <a:off x="1734757" y="749456"/>
            <a:ext cx="5011779" cy="3909024"/>
          </a:xfrm>
          <a:prstGeom prst="rect">
            <a:avLst/>
          </a:prstGeom>
        </p:spPr>
      </p:pic>
      <p:sp>
        <p:nvSpPr>
          <p:cNvPr id="4" name="Title 3"/>
          <p:cNvSpPr>
            <a:spLocks noGrp="1"/>
          </p:cNvSpPr>
          <p:nvPr>
            <p:ph type="title"/>
          </p:nvPr>
        </p:nvSpPr>
        <p:spPr/>
        <p:txBody>
          <a:bodyPr>
            <a:normAutofit/>
          </a:bodyPr>
          <a:lstStyle/>
          <a:p>
            <a:r>
              <a:rPr lang="en-US" sz="3500" dirty="0" smtClean="0"/>
              <a:t>Open Data Science Ecosystem</a:t>
            </a:r>
            <a:endParaRPr lang="en-US" sz="35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27227" y="2895386"/>
            <a:ext cx="577527" cy="438124"/>
          </a:xfrm>
          <a:prstGeom prst="rect">
            <a:avLst/>
          </a:prstGeom>
        </p:spPr>
      </p:pic>
      <p:sp>
        <p:nvSpPr>
          <p:cNvPr id="6" name="Rectangle 5"/>
          <p:cNvSpPr/>
          <p:nvPr/>
        </p:nvSpPr>
        <p:spPr>
          <a:xfrm>
            <a:off x="3742643" y="1519273"/>
            <a:ext cx="1188146" cy="307777"/>
          </a:xfrm>
          <a:prstGeom prst="rect">
            <a:avLst/>
          </a:prstGeom>
        </p:spPr>
        <p:txBody>
          <a:bodyPr wrap="none">
            <a:spAutoFit/>
          </a:bodyPr>
          <a:lstStyle/>
          <a:p>
            <a:pPr algn="ctr"/>
            <a:r>
              <a:rPr lang="en-US" sz="1400" dirty="0">
                <a:solidFill>
                  <a:schemeClr val="accent5"/>
                </a:solidFill>
                <a:latin typeface="Arial" charset="0"/>
                <a:ea typeface="Arial" charset="0"/>
                <a:cs typeface="Arial" charset="0"/>
              </a:rPr>
              <a:t>Visualization</a:t>
            </a:r>
          </a:p>
        </p:txBody>
      </p:sp>
      <p:sp>
        <p:nvSpPr>
          <p:cNvPr id="8" name="Rectangle 7"/>
          <p:cNvSpPr/>
          <p:nvPr/>
        </p:nvSpPr>
        <p:spPr>
          <a:xfrm>
            <a:off x="5510313" y="1819772"/>
            <a:ext cx="1080744" cy="307777"/>
          </a:xfrm>
          <a:prstGeom prst="rect">
            <a:avLst/>
          </a:prstGeom>
        </p:spPr>
        <p:txBody>
          <a:bodyPr wrap="none">
            <a:spAutoFit/>
          </a:bodyPr>
          <a:lstStyle/>
          <a:p>
            <a:pPr algn="ctr"/>
            <a:r>
              <a:rPr lang="en-US" sz="1400" dirty="0">
                <a:solidFill>
                  <a:schemeClr val="accent5"/>
                </a:solidFill>
                <a:latin typeface="Arial" charset="0"/>
                <a:ea typeface="Arial" charset="0"/>
                <a:cs typeface="Arial" charset="0"/>
              </a:rPr>
              <a:t>Exploration</a:t>
            </a:r>
          </a:p>
        </p:txBody>
      </p:sp>
      <p:sp>
        <p:nvSpPr>
          <p:cNvPr id="9" name="Rectangle 8"/>
          <p:cNvSpPr/>
          <p:nvPr/>
        </p:nvSpPr>
        <p:spPr>
          <a:xfrm>
            <a:off x="5546228" y="2576747"/>
            <a:ext cx="2581978" cy="523220"/>
          </a:xfrm>
          <a:prstGeom prst="rect">
            <a:avLst/>
          </a:prstGeom>
        </p:spPr>
        <p:txBody>
          <a:bodyPr wrap="square">
            <a:spAutoFit/>
          </a:bodyPr>
          <a:lstStyle/>
          <a:p>
            <a:pPr algn="ctr"/>
            <a:r>
              <a:rPr lang="en-US" sz="1400" dirty="0" smtClean="0">
                <a:solidFill>
                  <a:schemeClr val="accent5"/>
                </a:solidFill>
                <a:latin typeface="Arial" charset="0"/>
                <a:ea typeface="Arial" charset="0"/>
                <a:cs typeface="Arial" charset="0"/>
              </a:rPr>
              <a:t>Simulation</a:t>
            </a:r>
          </a:p>
          <a:p>
            <a:pPr algn="ctr"/>
            <a:r>
              <a:rPr lang="en-US" sz="1400" dirty="0" smtClean="0">
                <a:solidFill>
                  <a:schemeClr val="accent5"/>
                </a:solidFill>
                <a:latin typeface="Arial" charset="0"/>
                <a:ea typeface="Arial" charset="0"/>
                <a:cs typeface="Arial" charset="0"/>
              </a:rPr>
              <a:t>&amp; </a:t>
            </a:r>
            <a:r>
              <a:rPr lang="en-US" sz="1400" dirty="0">
                <a:solidFill>
                  <a:schemeClr val="accent5"/>
                </a:solidFill>
                <a:latin typeface="Arial" charset="0"/>
                <a:ea typeface="Arial" charset="0"/>
                <a:cs typeface="Arial" charset="0"/>
              </a:rPr>
              <a:t>Optimization</a:t>
            </a:r>
          </a:p>
        </p:txBody>
      </p:sp>
      <p:sp>
        <p:nvSpPr>
          <p:cNvPr id="10" name="Rectangle 9"/>
          <p:cNvSpPr/>
          <p:nvPr/>
        </p:nvSpPr>
        <p:spPr>
          <a:xfrm>
            <a:off x="5225780" y="3653202"/>
            <a:ext cx="1649811" cy="307777"/>
          </a:xfrm>
          <a:prstGeom prst="rect">
            <a:avLst/>
          </a:prstGeom>
        </p:spPr>
        <p:txBody>
          <a:bodyPr wrap="none">
            <a:spAutoFit/>
          </a:bodyPr>
          <a:lstStyle/>
          <a:p>
            <a:pPr algn="ctr"/>
            <a:r>
              <a:rPr lang="en-US" sz="1400" dirty="0">
                <a:solidFill>
                  <a:schemeClr val="accent5"/>
                </a:solidFill>
                <a:latin typeface="Arial" charset="0"/>
                <a:ea typeface="Arial" charset="0"/>
                <a:cs typeface="Arial" charset="0"/>
              </a:rPr>
              <a:t>Analytic Packages</a:t>
            </a:r>
          </a:p>
        </p:txBody>
      </p:sp>
      <p:sp>
        <p:nvSpPr>
          <p:cNvPr id="11" name="Rectangle 10"/>
          <p:cNvSpPr/>
          <p:nvPr/>
        </p:nvSpPr>
        <p:spPr>
          <a:xfrm>
            <a:off x="3730621" y="4057993"/>
            <a:ext cx="1212190" cy="523220"/>
          </a:xfrm>
          <a:prstGeom prst="rect">
            <a:avLst/>
          </a:prstGeom>
        </p:spPr>
        <p:txBody>
          <a:bodyPr wrap="none">
            <a:spAutoFit/>
          </a:bodyPr>
          <a:lstStyle/>
          <a:p>
            <a:pPr algn="ctr"/>
            <a:r>
              <a:rPr lang="en-US" sz="1400" dirty="0">
                <a:solidFill>
                  <a:schemeClr val="accent5"/>
                </a:solidFill>
                <a:latin typeface="Arial" charset="0"/>
                <a:ea typeface="Arial" charset="0"/>
                <a:cs typeface="Arial" charset="0"/>
              </a:rPr>
              <a:t>API &amp; Cloud </a:t>
            </a:r>
            <a:endParaRPr lang="en-US" sz="1400" dirty="0" smtClean="0">
              <a:solidFill>
                <a:schemeClr val="accent5"/>
              </a:solidFill>
              <a:latin typeface="Arial" charset="0"/>
              <a:ea typeface="Arial" charset="0"/>
              <a:cs typeface="Arial" charset="0"/>
            </a:endParaRPr>
          </a:p>
          <a:p>
            <a:pPr algn="ctr"/>
            <a:r>
              <a:rPr lang="en-US" sz="1400" dirty="0" smtClean="0">
                <a:solidFill>
                  <a:schemeClr val="accent5"/>
                </a:solidFill>
                <a:latin typeface="Arial" charset="0"/>
                <a:ea typeface="Arial" charset="0"/>
                <a:cs typeface="Arial" charset="0"/>
              </a:rPr>
              <a:t>Connectors</a:t>
            </a:r>
            <a:endParaRPr lang="en-US" sz="1400" dirty="0">
              <a:solidFill>
                <a:schemeClr val="accent5"/>
              </a:solidFill>
              <a:latin typeface="Arial" charset="0"/>
              <a:ea typeface="Arial" charset="0"/>
              <a:cs typeface="Arial" charset="0"/>
            </a:endParaRPr>
          </a:p>
        </p:txBody>
      </p:sp>
      <p:sp>
        <p:nvSpPr>
          <p:cNvPr id="13" name="Rectangle 12"/>
          <p:cNvSpPr/>
          <p:nvPr/>
        </p:nvSpPr>
        <p:spPr>
          <a:xfrm>
            <a:off x="1734757" y="3653202"/>
            <a:ext cx="1173462" cy="307777"/>
          </a:xfrm>
          <a:prstGeom prst="rect">
            <a:avLst/>
          </a:prstGeom>
        </p:spPr>
        <p:txBody>
          <a:bodyPr wrap="none">
            <a:spAutoFit/>
          </a:bodyPr>
          <a:lstStyle/>
          <a:p>
            <a:pPr algn="ctr"/>
            <a:r>
              <a:rPr lang="en-US" sz="1400" dirty="0">
                <a:solidFill>
                  <a:schemeClr val="accent5"/>
                </a:solidFill>
                <a:latin typeface="Arial" charset="0"/>
                <a:ea typeface="Arial" charset="0"/>
                <a:cs typeface="Arial" charset="0"/>
              </a:rPr>
              <a:t>IDEs / ADEs</a:t>
            </a:r>
          </a:p>
        </p:txBody>
      </p:sp>
      <p:sp>
        <p:nvSpPr>
          <p:cNvPr id="14" name="Rectangle 13"/>
          <p:cNvSpPr/>
          <p:nvPr/>
        </p:nvSpPr>
        <p:spPr>
          <a:xfrm>
            <a:off x="1514527" y="2703969"/>
            <a:ext cx="1008096" cy="307777"/>
          </a:xfrm>
          <a:prstGeom prst="rect">
            <a:avLst/>
          </a:prstGeom>
        </p:spPr>
        <p:txBody>
          <a:bodyPr wrap="none">
            <a:spAutoFit/>
          </a:bodyPr>
          <a:lstStyle/>
          <a:p>
            <a:pPr algn="ctr"/>
            <a:r>
              <a:rPr lang="en-US" sz="1400" dirty="0">
                <a:solidFill>
                  <a:schemeClr val="accent5"/>
                </a:solidFill>
                <a:latin typeface="Arial" charset="0"/>
                <a:ea typeface="Arial" charset="0"/>
                <a:cs typeface="Arial" charset="0"/>
              </a:rPr>
              <a:t>UI Toolkits</a:t>
            </a:r>
          </a:p>
        </p:txBody>
      </p:sp>
      <p:sp>
        <p:nvSpPr>
          <p:cNvPr id="15" name="Rectangle 14"/>
          <p:cNvSpPr/>
          <p:nvPr/>
        </p:nvSpPr>
        <p:spPr>
          <a:xfrm>
            <a:off x="1761874" y="1861340"/>
            <a:ext cx="1309974" cy="307777"/>
          </a:xfrm>
          <a:prstGeom prst="rect">
            <a:avLst/>
          </a:prstGeom>
        </p:spPr>
        <p:txBody>
          <a:bodyPr wrap="none">
            <a:spAutoFit/>
          </a:bodyPr>
          <a:lstStyle/>
          <a:p>
            <a:pPr algn="ctr"/>
            <a:r>
              <a:rPr lang="en-US" sz="1400" dirty="0">
                <a:solidFill>
                  <a:schemeClr val="accent5"/>
                </a:solidFill>
                <a:latin typeface="Arial" charset="0"/>
                <a:ea typeface="Arial" charset="0"/>
                <a:cs typeface="Arial" charset="0"/>
              </a:rPr>
              <a:t>Encapsulation</a:t>
            </a:r>
          </a:p>
        </p:txBody>
      </p:sp>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2105" y="2443572"/>
            <a:ext cx="520793" cy="520793"/>
          </a:xfrm>
          <a:prstGeom prst="rect">
            <a:avLst/>
          </a:prstGeom>
        </p:spPr>
      </p:pic>
    </p:spTree>
    <p:extLst>
      <p:ext uri="{BB962C8B-B14F-4D97-AF65-F5344CB8AC3E}">
        <p14:creationId xmlns:p14="http://schemas.microsoft.com/office/powerpoint/2010/main" val="96535244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a:blip r:embed="rId2">
            <a:alphaModFix amt="15000"/>
            <a:extLst>
              <a:ext uri="{28A0092B-C50C-407E-A947-70E740481C1C}">
                <a14:useLocalDpi xmlns:a14="http://schemas.microsoft.com/office/drawing/2010/main" val="0"/>
              </a:ext>
            </a:extLst>
          </a:blip>
          <a:stretch>
            <a:fillRect/>
          </a:stretch>
        </p:blipFill>
        <p:spPr>
          <a:xfrm>
            <a:off x="696" y="1162821"/>
            <a:ext cx="4473732" cy="3489365"/>
          </a:xfrm>
          <a:prstGeom prst="rect">
            <a:avLst/>
          </a:prstGeom>
        </p:spPr>
      </p:pic>
      <p:sp>
        <p:nvSpPr>
          <p:cNvPr id="4" name="Title 3"/>
          <p:cNvSpPr>
            <a:spLocks noGrp="1"/>
          </p:cNvSpPr>
          <p:nvPr>
            <p:ph type="title"/>
          </p:nvPr>
        </p:nvSpPr>
        <p:spPr/>
        <p:txBody>
          <a:bodyPr>
            <a:normAutofit/>
          </a:bodyPr>
          <a:lstStyle/>
          <a:p>
            <a:r>
              <a:rPr lang="en-US" sz="3500" dirty="0" smtClean="0"/>
              <a:t>Foundational Python Packages</a:t>
            </a:r>
            <a:endParaRPr lang="en-US" sz="3500" dirty="0"/>
          </a:p>
        </p:txBody>
      </p:sp>
      <p:grpSp>
        <p:nvGrpSpPr>
          <p:cNvPr id="53" name="Group 52"/>
          <p:cNvGrpSpPr/>
          <p:nvPr/>
        </p:nvGrpSpPr>
        <p:grpSpPr>
          <a:xfrm>
            <a:off x="5521217" y="2098337"/>
            <a:ext cx="3551788" cy="2603500"/>
            <a:chOff x="10235419" y="501842"/>
            <a:chExt cx="3852687" cy="2603500"/>
          </a:xfrm>
        </p:grpSpPr>
        <p:sp>
          <p:nvSpPr>
            <p:cNvPr id="54" name="Rectangle 53"/>
            <p:cNvSpPr/>
            <p:nvPr/>
          </p:nvSpPr>
          <p:spPr>
            <a:xfrm>
              <a:off x="10335403" y="2541196"/>
              <a:ext cx="3721181" cy="48419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latin typeface="Arial" charset="0"/>
                  <a:ea typeface="Arial" charset="0"/>
                  <a:cs typeface="Arial" charset="0"/>
                </a:rPr>
                <a:t>NumPy</a:t>
              </a:r>
              <a:endParaRPr lang="en-US" sz="1200" dirty="0">
                <a:solidFill>
                  <a:schemeClr val="bg1"/>
                </a:solidFill>
                <a:latin typeface="Arial" charset="0"/>
                <a:ea typeface="Arial" charset="0"/>
                <a:cs typeface="Arial" charset="0"/>
              </a:endParaRPr>
            </a:p>
          </p:txBody>
        </p:sp>
        <p:sp>
          <p:nvSpPr>
            <p:cNvPr id="55" name="Rectangle 54"/>
            <p:cNvSpPr/>
            <p:nvPr/>
          </p:nvSpPr>
          <p:spPr>
            <a:xfrm>
              <a:off x="10235419" y="501842"/>
              <a:ext cx="3852687" cy="2603500"/>
            </a:xfrm>
            <a:prstGeom prst="rect">
              <a:avLst/>
            </a:prstGeom>
            <a:noFill/>
            <a:ln w="254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Rectangle 55"/>
            <p:cNvSpPr/>
            <p:nvPr/>
          </p:nvSpPr>
          <p:spPr>
            <a:xfrm>
              <a:off x="12869528" y="2051753"/>
              <a:ext cx="1187055" cy="427890"/>
            </a:xfrm>
            <a:prstGeom prst="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latin typeface="Arial" charset="0"/>
                  <a:ea typeface="Arial" charset="0"/>
                  <a:cs typeface="Arial" charset="0"/>
                </a:rPr>
                <a:t>Matplotlib</a:t>
              </a:r>
              <a:endParaRPr lang="en-US" sz="1200" dirty="0">
                <a:solidFill>
                  <a:schemeClr val="bg1"/>
                </a:solidFill>
                <a:latin typeface="Arial" charset="0"/>
                <a:ea typeface="Arial" charset="0"/>
                <a:cs typeface="Arial" charset="0"/>
              </a:endParaRPr>
            </a:p>
          </p:txBody>
        </p:sp>
        <p:sp>
          <p:nvSpPr>
            <p:cNvPr id="57" name="Rectangle 56"/>
            <p:cNvSpPr/>
            <p:nvPr/>
          </p:nvSpPr>
          <p:spPr>
            <a:xfrm>
              <a:off x="10339025" y="2051753"/>
              <a:ext cx="1187055" cy="427890"/>
            </a:xfrm>
            <a:prstGeom prst="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latin typeface="Arial" charset="0"/>
                  <a:ea typeface="Arial" charset="0"/>
                  <a:cs typeface="Arial" charset="0"/>
                </a:rPr>
                <a:t>SciPy</a:t>
              </a:r>
              <a:endParaRPr lang="en-US" sz="1200" dirty="0">
                <a:solidFill>
                  <a:schemeClr val="bg1"/>
                </a:solidFill>
                <a:latin typeface="Arial" charset="0"/>
                <a:ea typeface="Arial" charset="0"/>
                <a:cs typeface="Arial" charset="0"/>
              </a:endParaRPr>
            </a:p>
          </p:txBody>
        </p:sp>
        <p:sp>
          <p:nvSpPr>
            <p:cNvPr id="58" name="Rectangle 57"/>
            <p:cNvSpPr/>
            <p:nvPr/>
          </p:nvSpPr>
          <p:spPr>
            <a:xfrm>
              <a:off x="11604277" y="2051753"/>
              <a:ext cx="1187055" cy="427890"/>
            </a:xfrm>
            <a:prstGeom prst="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latin typeface="Arial" charset="0"/>
                  <a:ea typeface="Arial" charset="0"/>
                  <a:cs typeface="Arial" charset="0"/>
                </a:rPr>
                <a:t>Pandas</a:t>
              </a:r>
              <a:endParaRPr lang="en-US" sz="1200" dirty="0">
                <a:solidFill>
                  <a:schemeClr val="bg1"/>
                </a:solidFill>
                <a:latin typeface="Arial" charset="0"/>
                <a:ea typeface="Arial" charset="0"/>
                <a:cs typeface="Arial" charset="0"/>
              </a:endParaRPr>
            </a:p>
          </p:txBody>
        </p:sp>
        <p:sp>
          <p:nvSpPr>
            <p:cNvPr id="59" name="Rectangle 58"/>
            <p:cNvSpPr/>
            <p:nvPr/>
          </p:nvSpPr>
          <p:spPr>
            <a:xfrm>
              <a:off x="10333771" y="1562498"/>
              <a:ext cx="1172985" cy="42789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latin typeface="Arial" charset="0"/>
                  <a:ea typeface="Arial" charset="0"/>
                  <a:cs typeface="Arial" charset="0"/>
                </a:rPr>
                <a:t>s</a:t>
              </a:r>
              <a:r>
                <a:rPr lang="en-US" sz="1200" dirty="0" smtClean="0">
                  <a:solidFill>
                    <a:schemeClr val="bg1"/>
                  </a:solidFill>
                  <a:latin typeface="Arial" charset="0"/>
                  <a:ea typeface="Arial" charset="0"/>
                  <a:cs typeface="Arial" charset="0"/>
                </a:rPr>
                <a:t>cikit-image</a:t>
              </a:r>
              <a:endParaRPr lang="en-US" sz="1200" dirty="0">
                <a:solidFill>
                  <a:schemeClr val="bg1"/>
                </a:solidFill>
                <a:latin typeface="Arial" charset="0"/>
                <a:ea typeface="Arial" charset="0"/>
                <a:cs typeface="Arial" charset="0"/>
              </a:endParaRPr>
            </a:p>
          </p:txBody>
        </p:sp>
        <p:sp>
          <p:nvSpPr>
            <p:cNvPr id="60" name="Rectangle 59"/>
            <p:cNvSpPr/>
            <p:nvPr/>
          </p:nvSpPr>
          <p:spPr>
            <a:xfrm>
              <a:off x="11600753" y="1562498"/>
              <a:ext cx="1195258" cy="42789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latin typeface="Arial" charset="0"/>
                  <a:ea typeface="Arial" charset="0"/>
                  <a:cs typeface="Arial" charset="0"/>
                </a:rPr>
                <a:t>scikit-learn</a:t>
              </a:r>
              <a:endParaRPr lang="en-US" sz="1200" dirty="0">
                <a:solidFill>
                  <a:schemeClr val="bg1"/>
                </a:solidFill>
                <a:latin typeface="Arial" charset="0"/>
                <a:ea typeface="Arial" charset="0"/>
                <a:cs typeface="Arial" charset="0"/>
              </a:endParaRPr>
            </a:p>
          </p:txBody>
        </p:sp>
        <p:sp>
          <p:nvSpPr>
            <p:cNvPr id="61" name="Rectangle 60"/>
            <p:cNvSpPr/>
            <p:nvPr/>
          </p:nvSpPr>
          <p:spPr>
            <a:xfrm>
              <a:off x="12890008" y="1562498"/>
              <a:ext cx="1158279" cy="42789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latin typeface="Arial" charset="0"/>
                  <a:ea typeface="Arial" charset="0"/>
                  <a:cs typeface="Arial" charset="0"/>
                </a:rPr>
                <a:t>Numba</a:t>
              </a:r>
              <a:endParaRPr lang="en-US" sz="1200" dirty="0">
                <a:solidFill>
                  <a:schemeClr val="bg1"/>
                </a:solidFill>
                <a:latin typeface="Arial" charset="0"/>
                <a:ea typeface="Arial" charset="0"/>
                <a:cs typeface="Arial" charset="0"/>
              </a:endParaRPr>
            </a:p>
          </p:txBody>
        </p:sp>
        <p:sp>
          <p:nvSpPr>
            <p:cNvPr id="62" name="Rectangle 61"/>
            <p:cNvSpPr/>
            <p:nvPr/>
          </p:nvSpPr>
          <p:spPr>
            <a:xfrm>
              <a:off x="10333771" y="1073149"/>
              <a:ext cx="1172985" cy="42789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latin typeface="Arial" charset="0"/>
                  <a:ea typeface="Arial" charset="0"/>
                  <a:cs typeface="Arial" charset="0"/>
                </a:rPr>
                <a:t>PyTables</a:t>
              </a:r>
              <a:endParaRPr lang="en-US" sz="1200" dirty="0">
                <a:solidFill>
                  <a:schemeClr val="bg1"/>
                </a:solidFill>
                <a:latin typeface="Arial" charset="0"/>
                <a:ea typeface="Arial" charset="0"/>
                <a:cs typeface="Arial" charset="0"/>
              </a:endParaRPr>
            </a:p>
          </p:txBody>
        </p:sp>
        <p:sp>
          <p:nvSpPr>
            <p:cNvPr id="63" name="Rectangle 62"/>
            <p:cNvSpPr/>
            <p:nvPr/>
          </p:nvSpPr>
          <p:spPr>
            <a:xfrm>
              <a:off x="11604276" y="1073149"/>
              <a:ext cx="1191587" cy="42789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latin typeface="Arial" charset="0"/>
                  <a:ea typeface="Arial" charset="0"/>
                  <a:cs typeface="Arial" charset="0"/>
                </a:rPr>
                <a:t>statsmodels</a:t>
              </a:r>
              <a:endParaRPr lang="en-US" sz="1200" dirty="0">
                <a:solidFill>
                  <a:schemeClr val="bg1"/>
                </a:solidFill>
                <a:latin typeface="Arial" charset="0"/>
                <a:ea typeface="Arial" charset="0"/>
                <a:cs typeface="Arial" charset="0"/>
              </a:endParaRPr>
            </a:p>
          </p:txBody>
        </p:sp>
        <p:sp>
          <p:nvSpPr>
            <p:cNvPr id="64" name="Rectangle 63"/>
            <p:cNvSpPr/>
            <p:nvPr/>
          </p:nvSpPr>
          <p:spPr>
            <a:xfrm>
              <a:off x="12890008" y="1073149"/>
              <a:ext cx="1158279" cy="42789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latin typeface="Arial" charset="0"/>
                  <a:ea typeface="Arial" charset="0"/>
                  <a:cs typeface="Arial" charset="0"/>
                </a:rPr>
                <a:t>Networkx</a:t>
              </a:r>
              <a:endParaRPr lang="en-US" sz="1200" dirty="0">
                <a:solidFill>
                  <a:schemeClr val="bg1"/>
                </a:solidFill>
                <a:latin typeface="Arial" charset="0"/>
                <a:ea typeface="Arial" charset="0"/>
                <a:cs typeface="Arial" charset="0"/>
              </a:endParaRPr>
            </a:p>
          </p:txBody>
        </p:sp>
        <p:sp>
          <p:nvSpPr>
            <p:cNvPr id="65" name="Rectangle 64"/>
            <p:cNvSpPr/>
            <p:nvPr/>
          </p:nvSpPr>
          <p:spPr>
            <a:xfrm>
              <a:off x="10327813" y="572066"/>
              <a:ext cx="1172985" cy="42789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latin typeface="Arial" charset="0"/>
                  <a:ea typeface="Arial" charset="0"/>
                  <a:cs typeface="Arial" charset="0"/>
                </a:rPr>
                <a:t>OpenCV</a:t>
              </a:r>
              <a:endParaRPr lang="en-US" sz="1200" dirty="0">
                <a:solidFill>
                  <a:schemeClr val="bg1"/>
                </a:solidFill>
                <a:latin typeface="Arial" charset="0"/>
                <a:ea typeface="Arial" charset="0"/>
                <a:cs typeface="Arial" charset="0"/>
              </a:endParaRPr>
            </a:p>
          </p:txBody>
        </p:sp>
        <p:sp>
          <p:nvSpPr>
            <p:cNvPr id="66" name="Rectangle 65"/>
            <p:cNvSpPr/>
            <p:nvPr/>
          </p:nvSpPr>
          <p:spPr>
            <a:xfrm>
              <a:off x="11594795" y="572066"/>
              <a:ext cx="1195258" cy="42789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latin typeface="Arial" charset="0"/>
                  <a:ea typeface="Arial" charset="0"/>
                  <a:cs typeface="Arial" charset="0"/>
                </a:rPr>
                <a:t>PySAL</a:t>
              </a:r>
              <a:endParaRPr lang="en-US" sz="1200" dirty="0">
                <a:solidFill>
                  <a:schemeClr val="bg1"/>
                </a:solidFill>
                <a:latin typeface="Arial" charset="0"/>
                <a:ea typeface="Arial" charset="0"/>
                <a:cs typeface="Arial" charset="0"/>
              </a:endParaRPr>
            </a:p>
          </p:txBody>
        </p:sp>
        <p:sp>
          <p:nvSpPr>
            <p:cNvPr id="67" name="Rectangle 66"/>
            <p:cNvSpPr/>
            <p:nvPr/>
          </p:nvSpPr>
          <p:spPr>
            <a:xfrm>
              <a:off x="12884050" y="572066"/>
              <a:ext cx="1158279" cy="42789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latin typeface="Arial" charset="0"/>
                  <a:ea typeface="Arial" charset="0"/>
                  <a:cs typeface="Arial" charset="0"/>
                </a:rPr>
                <a:t>NLTK</a:t>
              </a:r>
              <a:endParaRPr lang="en-US" sz="1200" dirty="0">
                <a:solidFill>
                  <a:schemeClr val="bg1"/>
                </a:solidFill>
                <a:latin typeface="Arial" charset="0"/>
                <a:ea typeface="Arial" charset="0"/>
                <a:cs typeface="Arial" charset="0"/>
              </a:endParaRPr>
            </a:p>
          </p:txBody>
        </p:sp>
      </p:grpSp>
      <p:sp>
        <p:nvSpPr>
          <p:cNvPr id="34" name="Rectangle 33"/>
          <p:cNvSpPr/>
          <p:nvPr/>
        </p:nvSpPr>
        <p:spPr>
          <a:xfrm flipH="1">
            <a:off x="1747970" y="1628913"/>
            <a:ext cx="1077453" cy="276999"/>
          </a:xfrm>
          <a:prstGeom prst="rect">
            <a:avLst/>
          </a:prstGeom>
        </p:spPr>
        <p:txBody>
          <a:bodyPr wrap="square">
            <a:spAutoFit/>
          </a:bodyPr>
          <a:lstStyle/>
          <a:p>
            <a:pPr algn="ctr"/>
            <a:r>
              <a:rPr lang="en-US" sz="1200" dirty="0">
                <a:solidFill>
                  <a:schemeClr val="accent5"/>
                </a:solidFill>
                <a:latin typeface="Arial" charset="0"/>
                <a:ea typeface="Arial" charset="0"/>
                <a:cs typeface="Arial" charset="0"/>
              </a:rPr>
              <a:t>Visualization</a:t>
            </a:r>
          </a:p>
        </p:txBody>
      </p:sp>
      <p:sp>
        <p:nvSpPr>
          <p:cNvPr id="36" name="Rectangle 35"/>
          <p:cNvSpPr/>
          <p:nvPr/>
        </p:nvSpPr>
        <p:spPr>
          <a:xfrm flipH="1">
            <a:off x="2810958" y="2028806"/>
            <a:ext cx="1112449" cy="276999"/>
          </a:xfrm>
          <a:prstGeom prst="rect">
            <a:avLst/>
          </a:prstGeom>
        </p:spPr>
        <p:txBody>
          <a:bodyPr wrap="square">
            <a:spAutoFit/>
          </a:bodyPr>
          <a:lstStyle/>
          <a:p>
            <a:pPr algn="ctr"/>
            <a:r>
              <a:rPr lang="en-US" sz="1200" dirty="0">
                <a:solidFill>
                  <a:schemeClr val="accent5"/>
                </a:solidFill>
                <a:latin typeface="Arial" charset="0"/>
                <a:ea typeface="Arial" charset="0"/>
                <a:cs typeface="Arial" charset="0"/>
              </a:rPr>
              <a:t>Exploration</a:t>
            </a:r>
          </a:p>
        </p:txBody>
      </p:sp>
      <p:sp>
        <p:nvSpPr>
          <p:cNvPr id="37" name="Rectangle 36"/>
          <p:cNvSpPr/>
          <p:nvPr/>
        </p:nvSpPr>
        <p:spPr>
          <a:xfrm flipH="1">
            <a:off x="3002974" y="2445839"/>
            <a:ext cx="1447101" cy="461665"/>
          </a:xfrm>
          <a:prstGeom prst="rect">
            <a:avLst/>
          </a:prstGeom>
        </p:spPr>
        <p:txBody>
          <a:bodyPr wrap="square">
            <a:spAutoFit/>
          </a:bodyPr>
          <a:lstStyle/>
          <a:p>
            <a:pPr algn="ctr"/>
            <a:r>
              <a:rPr lang="en-US" sz="1200" dirty="0">
                <a:solidFill>
                  <a:schemeClr val="accent5"/>
                </a:solidFill>
                <a:latin typeface="Arial" charset="0"/>
                <a:ea typeface="Arial" charset="0"/>
                <a:cs typeface="Arial" charset="0"/>
              </a:rPr>
              <a:t>Simulation &amp; Optimization</a:t>
            </a:r>
          </a:p>
        </p:txBody>
      </p:sp>
      <p:sp>
        <p:nvSpPr>
          <p:cNvPr id="38" name="Rectangle 37"/>
          <p:cNvSpPr/>
          <p:nvPr/>
        </p:nvSpPr>
        <p:spPr>
          <a:xfrm flipH="1">
            <a:off x="3135353" y="3318179"/>
            <a:ext cx="1027905" cy="461665"/>
          </a:xfrm>
          <a:prstGeom prst="rect">
            <a:avLst/>
          </a:prstGeom>
        </p:spPr>
        <p:txBody>
          <a:bodyPr wrap="square">
            <a:spAutoFit/>
          </a:bodyPr>
          <a:lstStyle/>
          <a:p>
            <a:pPr algn="ctr"/>
            <a:r>
              <a:rPr lang="en-US" sz="1200" dirty="0">
                <a:solidFill>
                  <a:schemeClr val="accent5"/>
                </a:solidFill>
                <a:latin typeface="Arial" charset="0"/>
                <a:ea typeface="Arial" charset="0"/>
                <a:cs typeface="Arial" charset="0"/>
              </a:rPr>
              <a:t>Analytic Packages</a:t>
            </a:r>
          </a:p>
        </p:txBody>
      </p:sp>
      <p:sp>
        <p:nvSpPr>
          <p:cNvPr id="39" name="Rectangle 38"/>
          <p:cNvSpPr/>
          <p:nvPr/>
        </p:nvSpPr>
        <p:spPr>
          <a:xfrm flipH="1">
            <a:off x="1472266" y="3918123"/>
            <a:ext cx="1354357" cy="461665"/>
          </a:xfrm>
          <a:prstGeom prst="rect">
            <a:avLst/>
          </a:prstGeom>
        </p:spPr>
        <p:txBody>
          <a:bodyPr wrap="square">
            <a:spAutoFit/>
          </a:bodyPr>
          <a:lstStyle/>
          <a:p>
            <a:pPr algn="ctr"/>
            <a:r>
              <a:rPr lang="en-US" sz="1200" dirty="0">
                <a:solidFill>
                  <a:schemeClr val="accent5"/>
                </a:solidFill>
                <a:latin typeface="Arial" charset="0"/>
                <a:ea typeface="Arial" charset="0"/>
                <a:cs typeface="Arial" charset="0"/>
              </a:rPr>
              <a:t>API &amp; Cloud Connectors</a:t>
            </a:r>
          </a:p>
        </p:txBody>
      </p:sp>
      <p:sp>
        <p:nvSpPr>
          <p:cNvPr id="40" name="Rectangle 39"/>
          <p:cNvSpPr/>
          <p:nvPr/>
        </p:nvSpPr>
        <p:spPr>
          <a:xfrm flipH="1">
            <a:off x="169764" y="3342986"/>
            <a:ext cx="1061431" cy="276999"/>
          </a:xfrm>
          <a:prstGeom prst="rect">
            <a:avLst/>
          </a:prstGeom>
        </p:spPr>
        <p:txBody>
          <a:bodyPr wrap="square">
            <a:spAutoFit/>
          </a:bodyPr>
          <a:lstStyle/>
          <a:p>
            <a:pPr algn="ctr"/>
            <a:r>
              <a:rPr lang="en-US" sz="1200" dirty="0">
                <a:solidFill>
                  <a:schemeClr val="accent5"/>
                </a:solidFill>
                <a:latin typeface="Arial" charset="0"/>
                <a:ea typeface="Arial" charset="0"/>
                <a:cs typeface="Arial" charset="0"/>
              </a:rPr>
              <a:t>IDEs / ADEs</a:t>
            </a:r>
          </a:p>
        </p:txBody>
      </p:sp>
      <p:sp>
        <p:nvSpPr>
          <p:cNvPr id="41" name="Rectangle 40"/>
          <p:cNvSpPr/>
          <p:nvPr/>
        </p:nvSpPr>
        <p:spPr>
          <a:xfrm flipH="1">
            <a:off x="169765" y="2538172"/>
            <a:ext cx="1023895" cy="276999"/>
          </a:xfrm>
          <a:prstGeom prst="rect">
            <a:avLst/>
          </a:prstGeom>
        </p:spPr>
        <p:txBody>
          <a:bodyPr wrap="square">
            <a:spAutoFit/>
          </a:bodyPr>
          <a:lstStyle/>
          <a:p>
            <a:pPr algn="ctr"/>
            <a:r>
              <a:rPr lang="en-US" sz="1200" dirty="0">
                <a:solidFill>
                  <a:schemeClr val="accent5"/>
                </a:solidFill>
                <a:latin typeface="Arial" charset="0"/>
                <a:ea typeface="Arial" charset="0"/>
                <a:cs typeface="Arial" charset="0"/>
              </a:rPr>
              <a:t>UI Toolkits</a:t>
            </a:r>
          </a:p>
        </p:txBody>
      </p:sp>
      <p:sp>
        <p:nvSpPr>
          <p:cNvPr id="42" name="Rectangle 41"/>
          <p:cNvSpPr/>
          <p:nvPr/>
        </p:nvSpPr>
        <p:spPr>
          <a:xfrm flipH="1">
            <a:off x="524854" y="2028806"/>
            <a:ext cx="1239315" cy="276999"/>
          </a:xfrm>
          <a:prstGeom prst="rect">
            <a:avLst/>
          </a:prstGeom>
        </p:spPr>
        <p:txBody>
          <a:bodyPr wrap="square">
            <a:spAutoFit/>
          </a:bodyPr>
          <a:lstStyle/>
          <a:p>
            <a:pPr algn="ctr"/>
            <a:r>
              <a:rPr lang="en-US" sz="1200" dirty="0">
                <a:solidFill>
                  <a:schemeClr val="accent5"/>
                </a:solidFill>
                <a:latin typeface="Arial" charset="0"/>
                <a:ea typeface="Arial" charset="0"/>
                <a:cs typeface="Arial" charset="0"/>
              </a:rPr>
              <a:t>Encapsulation</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6408" y="2469757"/>
            <a:ext cx="1009074" cy="1009074"/>
          </a:xfrm>
          <a:prstGeom prst="rect">
            <a:avLst/>
          </a:prstGeom>
        </p:spPr>
      </p:pic>
      <p:cxnSp>
        <p:nvCxnSpPr>
          <p:cNvPr id="9" name="Straight Connector 8"/>
          <p:cNvCxnSpPr/>
          <p:nvPr/>
        </p:nvCxnSpPr>
        <p:spPr>
          <a:xfrm>
            <a:off x="3923407" y="3549011"/>
            <a:ext cx="1597810" cy="0"/>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960683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a:blip r:embed="rId2">
            <a:alphaModFix amt="15000"/>
            <a:extLst>
              <a:ext uri="{28A0092B-C50C-407E-A947-70E740481C1C}">
                <a14:useLocalDpi xmlns:a14="http://schemas.microsoft.com/office/drawing/2010/main" val="0"/>
              </a:ext>
            </a:extLst>
          </a:blip>
          <a:stretch>
            <a:fillRect/>
          </a:stretch>
        </p:blipFill>
        <p:spPr>
          <a:xfrm>
            <a:off x="696" y="1162821"/>
            <a:ext cx="4473732" cy="3489365"/>
          </a:xfrm>
          <a:prstGeom prst="rect">
            <a:avLst/>
          </a:prstGeom>
        </p:spPr>
      </p:pic>
      <p:sp>
        <p:nvSpPr>
          <p:cNvPr id="4" name="Title 3"/>
          <p:cNvSpPr>
            <a:spLocks noGrp="1"/>
          </p:cNvSpPr>
          <p:nvPr>
            <p:ph type="title"/>
          </p:nvPr>
        </p:nvSpPr>
        <p:spPr/>
        <p:txBody>
          <a:bodyPr>
            <a:normAutofit/>
          </a:bodyPr>
          <a:lstStyle/>
          <a:p>
            <a:r>
              <a:rPr lang="en-US" sz="3500" dirty="0" smtClean="0"/>
              <a:t>Foundational R Packages</a:t>
            </a:r>
            <a:endParaRPr lang="en-US" sz="3500" dirty="0"/>
          </a:p>
        </p:txBody>
      </p:sp>
      <p:sp>
        <p:nvSpPr>
          <p:cNvPr id="55" name="Rectangle 54"/>
          <p:cNvSpPr/>
          <p:nvPr/>
        </p:nvSpPr>
        <p:spPr>
          <a:xfrm>
            <a:off x="5521217" y="2098337"/>
            <a:ext cx="3551788" cy="2462088"/>
          </a:xfrm>
          <a:prstGeom prst="rect">
            <a:avLst/>
          </a:prstGeom>
          <a:noFill/>
          <a:ln w="254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p:cNvSpPr/>
          <p:nvPr/>
        </p:nvSpPr>
        <p:spPr>
          <a:xfrm flipH="1">
            <a:off x="1747970" y="1628913"/>
            <a:ext cx="1077453" cy="276999"/>
          </a:xfrm>
          <a:prstGeom prst="rect">
            <a:avLst/>
          </a:prstGeom>
        </p:spPr>
        <p:txBody>
          <a:bodyPr wrap="square">
            <a:spAutoFit/>
          </a:bodyPr>
          <a:lstStyle/>
          <a:p>
            <a:pPr algn="ctr"/>
            <a:r>
              <a:rPr lang="en-US" sz="1200" dirty="0">
                <a:solidFill>
                  <a:schemeClr val="accent5"/>
                </a:solidFill>
                <a:latin typeface="Arial" charset="0"/>
                <a:ea typeface="Arial" charset="0"/>
                <a:cs typeface="Arial" charset="0"/>
              </a:rPr>
              <a:t>Visualization</a:t>
            </a:r>
          </a:p>
        </p:txBody>
      </p:sp>
      <p:sp>
        <p:nvSpPr>
          <p:cNvPr id="36" name="Rectangle 35"/>
          <p:cNvSpPr/>
          <p:nvPr/>
        </p:nvSpPr>
        <p:spPr>
          <a:xfrm flipH="1">
            <a:off x="2810958" y="2028806"/>
            <a:ext cx="1112449" cy="276999"/>
          </a:xfrm>
          <a:prstGeom prst="rect">
            <a:avLst/>
          </a:prstGeom>
        </p:spPr>
        <p:txBody>
          <a:bodyPr wrap="square">
            <a:spAutoFit/>
          </a:bodyPr>
          <a:lstStyle/>
          <a:p>
            <a:pPr algn="ctr"/>
            <a:r>
              <a:rPr lang="en-US" sz="1200" dirty="0">
                <a:solidFill>
                  <a:schemeClr val="accent5"/>
                </a:solidFill>
                <a:latin typeface="Arial" charset="0"/>
                <a:ea typeface="Arial" charset="0"/>
                <a:cs typeface="Arial" charset="0"/>
              </a:rPr>
              <a:t>Exploration</a:t>
            </a:r>
          </a:p>
        </p:txBody>
      </p:sp>
      <p:sp>
        <p:nvSpPr>
          <p:cNvPr id="37" name="Rectangle 36"/>
          <p:cNvSpPr/>
          <p:nvPr/>
        </p:nvSpPr>
        <p:spPr>
          <a:xfrm flipH="1">
            <a:off x="3002974" y="2445839"/>
            <a:ext cx="1447101" cy="461665"/>
          </a:xfrm>
          <a:prstGeom prst="rect">
            <a:avLst/>
          </a:prstGeom>
        </p:spPr>
        <p:txBody>
          <a:bodyPr wrap="square">
            <a:spAutoFit/>
          </a:bodyPr>
          <a:lstStyle/>
          <a:p>
            <a:pPr algn="ctr"/>
            <a:r>
              <a:rPr lang="en-US" sz="1200" dirty="0">
                <a:solidFill>
                  <a:schemeClr val="accent5"/>
                </a:solidFill>
                <a:latin typeface="Arial" charset="0"/>
                <a:ea typeface="Arial" charset="0"/>
                <a:cs typeface="Arial" charset="0"/>
              </a:rPr>
              <a:t>Simulation &amp; Optimization</a:t>
            </a:r>
          </a:p>
        </p:txBody>
      </p:sp>
      <p:sp>
        <p:nvSpPr>
          <p:cNvPr id="38" name="Rectangle 37"/>
          <p:cNvSpPr/>
          <p:nvPr/>
        </p:nvSpPr>
        <p:spPr>
          <a:xfrm flipH="1">
            <a:off x="3135353" y="3318179"/>
            <a:ext cx="1027905" cy="461665"/>
          </a:xfrm>
          <a:prstGeom prst="rect">
            <a:avLst/>
          </a:prstGeom>
        </p:spPr>
        <p:txBody>
          <a:bodyPr wrap="square">
            <a:spAutoFit/>
          </a:bodyPr>
          <a:lstStyle/>
          <a:p>
            <a:pPr algn="ctr"/>
            <a:r>
              <a:rPr lang="en-US" sz="1200" dirty="0">
                <a:solidFill>
                  <a:schemeClr val="accent5"/>
                </a:solidFill>
                <a:latin typeface="Arial" charset="0"/>
                <a:ea typeface="Arial" charset="0"/>
                <a:cs typeface="Arial" charset="0"/>
              </a:rPr>
              <a:t>Analytic Packages</a:t>
            </a:r>
          </a:p>
        </p:txBody>
      </p:sp>
      <p:sp>
        <p:nvSpPr>
          <p:cNvPr id="39" name="Rectangle 38"/>
          <p:cNvSpPr/>
          <p:nvPr/>
        </p:nvSpPr>
        <p:spPr>
          <a:xfrm flipH="1">
            <a:off x="1472266" y="3918123"/>
            <a:ext cx="1354357" cy="461665"/>
          </a:xfrm>
          <a:prstGeom prst="rect">
            <a:avLst/>
          </a:prstGeom>
        </p:spPr>
        <p:txBody>
          <a:bodyPr wrap="square">
            <a:spAutoFit/>
          </a:bodyPr>
          <a:lstStyle/>
          <a:p>
            <a:pPr algn="ctr"/>
            <a:r>
              <a:rPr lang="en-US" sz="1200" dirty="0">
                <a:solidFill>
                  <a:schemeClr val="accent5"/>
                </a:solidFill>
                <a:latin typeface="Arial" charset="0"/>
                <a:ea typeface="Arial" charset="0"/>
                <a:cs typeface="Arial" charset="0"/>
              </a:rPr>
              <a:t>API &amp; Cloud Connectors</a:t>
            </a:r>
          </a:p>
        </p:txBody>
      </p:sp>
      <p:sp>
        <p:nvSpPr>
          <p:cNvPr id="40" name="Rectangle 39"/>
          <p:cNvSpPr/>
          <p:nvPr/>
        </p:nvSpPr>
        <p:spPr>
          <a:xfrm flipH="1">
            <a:off x="169764" y="3342986"/>
            <a:ext cx="1061431" cy="276999"/>
          </a:xfrm>
          <a:prstGeom prst="rect">
            <a:avLst/>
          </a:prstGeom>
        </p:spPr>
        <p:txBody>
          <a:bodyPr wrap="square">
            <a:spAutoFit/>
          </a:bodyPr>
          <a:lstStyle/>
          <a:p>
            <a:pPr algn="ctr"/>
            <a:r>
              <a:rPr lang="en-US" sz="1200" dirty="0">
                <a:solidFill>
                  <a:schemeClr val="accent5"/>
                </a:solidFill>
                <a:latin typeface="Arial" charset="0"/>
                <a:ea typeface="Arial" charset="0"/>
                <a:cs typeface="Arial" charset="0"/>
              </a:rPr>
              <a:t>IDEs / ADEs</a:t>
            </a:r>
          </a:p>
        </p:txBody>
      </p:sp>
      <p:sp>
        <p:nvSpPr>
          <p:cNvPr id="41" name="Rectangle 40"/>
          <p:cNvSpPr/>
          <p:nvPr/>
        </p:nvSpPr>
        <p:spPr>
          <a:xfrm flipH="1">
            <a:off x="169765" y="2538172"/>
            <a:ext cx="1023895" cy="276999"/>
          </a:xfrm>
          <a:prstGeom prst="rect">
            <a:avLst/>
          </a:prstGeom>
        </p:spPr>
        <p:txBody>
          <a:bodyPr wrap="square">
            <a:spAutoFit/>
          </a:bodyPr>
          <a:lstStyle/>
          <a:p>
            <a:pPr algn="ctr"/>
            <a:r>
              <a:rPr lang="en-US" sz="1200" dirty="0">
                <a:solidFill>
                  <a:schemeClr val="accent5"/>
                </a:solidFill>
                <a:latin typeface="Arial" charset="0"/>
                <a:ea typeface="Arial" charset="0"/>
                <a:cs typeface="Arial" charset="0"/>
              </a:rPr>
              <a:t>UI Toolkits</a:t>
            </a:r>
          </a:p>
        </p:txBody>
      </p:sp>
      <p:sp>
        <p:nvSpPr>
          <p:cNvPr id="42" name="Rectangle 41"/>
          <p:cNvSpPr/>
          <p:nvPr/>
        </p:nvSpPr>
        <p:spPr>
          <a:xfrm flipH="1">
            <a:off x="524854" y="2028806"/>
            <a:ext cx="1239315" cy="276999"/>
          </a:xfrm>
          <a:prstGeom prst="rect">
            <a:avLst/>
          </a:prstGeom>
        </p:spPr>
        <p:txBody>
          <a:bodyPr wrap="square">
            <a:spAutoFit/>
          </a:bodyPr>
          <a:lstStyle/>
          <a:p>
            <a:pPr algn="ctr"/>
            <a:r>
              <a:rPr lang="en-US" sz="1200" dirty="0">
                <a:solidFill>
                  <a:schemeClr val="accent5"/>
                </a:solidFill>
                <a:latin typeface="Arial" charset="0"/>
                <a:ea typeface="Arial" charset="0"/>
                <a:cs typeface="Arial" charset="0"/>
              </a:rPr>
              <a:t>Encapsulation</a:t>
            </a:r>
          </a:p>
        </p:txBody>
      </p:sp>
      <p:cxnSp>
        <p:nvCxnSpPr>
          <p:cNvPr id="9" name="Straight Connector 8"/>
          <p:cNvCxnSpPr/>
          <p:nvPr/>
        </p:nvCxnSpPr>
        <p:spPr>
          <a:xfrm>
            <a:off x="3923407" y="3549011"/>
            <a:ext cx="1597810" cy="0"/>
          </a:xfrm>
          <a:prstGeom prst="line">
            <a:avLst/>
          </a:prstGeom>
          <a:effectLst/>
        </p:spPr>
        <p:style>
          <a:lnRef idx="2">
            <a:schemeClr val="accent1"/>
          </a:lnRef>
          <a:fillRef idx="0">
            <a:schemeClr val="accent1"/>
          </a:fillRef>
          <a:effectRef idx="1">
            <a:schemeClr val="accent1"/>
          </a:effectRef>
          <a:fontRef idx="minor">
            <a:schemeClr val="tx1"/>
          </a:fontRef>
        </p:style>
      </p:cxnSp>
      <p:pic>
        <p:nvPicPr>
          <p:cNvPr id="31" name="Picture 3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92266" y="2531546"/>
            <a:ext cx="1067442" cy="809783"/>
          </a:xfrm>
          <a:prstGeom prst="rect">
            <a:avLst/>
          </a:prstGeom>
        </p:spPr>
      </p:pic>
      <p:sp>
        <p:nvSpPr>
          <p:cNvPr id="33" name="Rectangle 32"/>
          <p:cNvSpPr/>
          <p:nvPr/>
        </p:nvSpPr>
        <p:spPr>
          <a:xfrm>
            <a:off x="5565508" y="3086051"/>
            <a:ext cx="1133856" cy="42789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latin typeface="Arial" charset="0"/>
                <a:ea typeface="Arial" charset="0"/>
                <a:cs typeface="Arial" charset="0"/>
              </a:rPr>
              <a:t>caret</a:t>
            </a:r>
            <a:endParaRPr lang="en-US" sz="1200" dirty="0">
              <a:solidFill>
                <a:schemeClr val="bg1"/>
              </a:solidFill>
              <a:latin typeface="Arial" charset="0"/>
              <a:ea typeface="Arial" charset="0"/>
              <a:cs typeface="Arial" charset="0"/>
            </a:endParaRPr>
          </a:p>
        </p:txBody>
      </p:sp>
      <p:sp>
        <p:nvSpPr>
          <p:cNvPr id="35" name="Rectangle 34"/>
          <p:cNvSpPr/>
          <p:nvPr/>
        </p:nvSpPr>
        <p:spPr>
          <a:xfrm>
            <a:off x="6724745" y="3086051"/>
            <a:ext cx="1133856" cy="42789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latin typeface="Arial" charset="0"/>
                <a:ea typeface="Arial" charset="0"/>
                <a:cs typeface="Arial" charset="0"/>
              </a:rPr>
              <a:t>randomForest</a:t>
            </a:r>
            <a:endParaRPr lang="en-US" sz="1200" dirty="0">
              <a:solidFill>
                <a:schemeClr val="bg1"/>
              </a:solidFill>
              <a:latin typeface="Arial" charset="0"/>
              <a:ea typeface="Arial" charset="0"/>
              <a:cs typeface="Arial" charset="0"/>
            </a:endParaRPr>
          </a:p>
        </p:txBody>
      </p:sp>
      <p:sp>
        <p:nvSpPr>
          <p:cNvPr id="43" name="Rectangle 42"/>
          <p:cNvSpPr/>
          <p:nvPr/>
        </p:nvSpPr>
        <p:spPr>
          <a:xfrm>
            <a:off x="7904743" y="3086051"/>
            <a:ext cx="1133856" cy="42789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latin typeface="Arial" charset="0"/>
                <a:ea typeface="Arial" charset="0"/>
                <a:cs typeface="Arial" charset="0"/>
              </a:rPr>
              <a:t>quantmod</a:t>
            </a:r>
            <a:endParaRPr lang="en-US" sz="1200" dirty="0">
              <a:solidFill>
                <a:schemeClr val="bg1"/>
              </a:solidFill>
              <a:latin typeface="Arial" charset="0"/>
              <a:ea typeface="Arial" charset="0"/>
              <a:cs typeface="Arial" charset="0"/>
            </a:endParaRPr>
          </a:p>
        </p:txBody>
      </p:sp>
      <p:sp>
        <p:nvSpPr>
          <p:cNvPr id="45" name="Rectangle 44"/>
          <p:cNvSpPr/>
          <p:nvPr/>
        </p:nvSpPr>
        <p:spPr>
          <a:xfrm>
            <a:off x="5565508" y="2632677"/>
            <a:ext cx="1133856" cy="42789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latin typeface="Arial" charset="0"/>
                <a:ea typeface="Arial" charset="0"/>
                <a:cs typeface="Arial" charset="0"/>
              </a:rPr>
              <a:t>d</a:t>
            </a:r>
            <a:r>
              <a:rPr lang="en-US" sz="1200" dirty="0" smtClean="0">
                <a:solidFill>
                  <a:schemeClr val="bg1"/>
                </a:solidFill>
                <a:latin typeface="Arial" charset="0"/>
                <a:ea typeface="Arial" charset="0"/>
                <a:cs typeface="Arial" charset="0"/>
              </a:rPr>
              <a:t>ata.table</a:t>
            </a:r>
            <a:endParaRPr lang="en-US" sz="1200" dirty="0">
              <a:solidFill>
                <a:schemeClr val="bg1"/>
              </a:solidFill>
              <a:latin typeface="Arial" charset="0"/>
              <a:ea typeface="Arial" charset="0"/>
              <a:cs typeface="Arial" charset="0"/>
            </a:endParaRPr>
          </a:p>
        </p:txBody>
      </p:sp>
      <p:sp>
        <p:nvSpPr>
          <p:cNvPr id="46" name="Rectangle 45"/>
          <p:cNvSpPr/>
          <p:nvPr/>
        </p:nvSpPr>
        <p:spPr>
          <a:xfrm>
            <a:off x="6724745" y="2632677"/>
            <a:ext cx="1133856" cy="42789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latin typeface="Arial" charset="0"/>
                <a:ea typeface="Arial" charset="0"/>
                <a:cs typeface="Arial" charset="0"/>
              </a:rPr>
              <a:t>s</a:t>
            </a:r>
            <a:r>
              <a:rPr lang="en-US" sz="1200" dirty="0" smtClean="0">
                <a:solidFill>
                  <a:schemeClr val="bg1"/>
                </a:solidFill>
                <a:latin typeface="Arial" charset="0"/>
                <a:ea typeface="Arial" charset="0"/>
                <a:cs typeface="Arial" charset="0"/>
              </a:rPr>
              <a:t>hiny</a:t>
            </a:r>
            <a:endParaRPr lang="en-US" sz="1200" dirty="0">
              <a:solidFill>
                <a:schemeClr val="bg1"/>
              </a:solidFill>
              <a:latin typeface="Arial" charset="0"/>
              <a:ea typeface="Arial" charset="0"/>
              <a:cs typeface="Arial" charset="0"/>
            </a:endParaRPr>
          </a:p>
        </p:txBody>
      </p:sp>
      <p:sp>
        <p:nvSpPr>
          <p:cNvPr id="47" name="Rectangle 46"/>
          <p:cNvSpPr/>
          <p:nvPr/>
        </p:nvSpPr>
        <p:spPr>
          <a:xfrm>
            <a:off x="7904743" y="2632677"/>
            <a:ext cx="1133856" cy="42789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latin typeface="Arial" charset="0"/>
                <a:ea typeface="Arial" charset="0"/>
                <a:cs typeface="Arial" charset="0"/>
              </a:rPr>
              <a:t>rmarkdown</a:t>
            </a:r>
            <a:endParaRPr lang="en-US" sz="1200" dirty="0">
              <a:solidFill>
                <a:schemeClr val="bg1"/>
              </a:solidFill>
              <a:latin typeface="Arial" charset="0"/>
              <a:ea typeface="Arial" charset="0"/>
              <a:cs typeface="Arial" charset="0"/>
            </a:endParaRPr>
          </a:p>
        </p:txBody>
      </p:sp>
      <p:sp>
        <p:nvSpPr>
          <p:cNvPr id="48" name="Rectangle 47"/>
          <p:cNvSpPr/>
          <p:nvPr/>
        </p:nvSpPr>
        <p:spPr>
          <a:xfrm>
            <a:off x="5559550" y="2167729"/>
            <a:ext cx="1133856" cy="42789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latin typeface="Arial" charset="0"/>
                <a:ea typeface="Arial" charset="0"/>
                <a:cs typeface="Arial" charset="0"/>
              </a:rPr>
              <a:t>glmnet</a:t>
            </a:r>
            <a:endParaRPr lang="en-US" sz="1200" dirty="0">
              <a:solidFill>
                <a:schemeClr val="bg1"/>
              </a:solidFill>
              <a:latin typeface="Arial" charset="0"/>
              <a:ea typeface="Arial" charset="0"/>
              <a:cs typeface="Arial" charset="0"/>
            </a:endParaRPr>
          </a:p>
        </p:txBody>
      </p:sp>
      <p:sp>
        <p:nvSpPr>
          <p:cNvPr id="49" name="Rectangle 48"/>
          <p:cNvSpPr/>
          <p:nvPr/>
        </p:nvSpPr>
        <p:spPr>
          <a:xfrm>
            <a:off x="6724745" y="2167729"/>
            <a:ext cx="1133856" cy="42789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latin typeface="Arial" charset="0"/>
                <a:ea typeface="Arial" charset="0"/>
                <a:cs typeface="Arial" charset="0"/>
              </a:rPr>
              <a:t>jsonlite</a:t>
            </a:r>
            <a:endParaRPr lang="en-US" sz="1200" dirty="0">
              <a:solidFill>
                <a:schemeClr val="bg1"/>
              </a:solidFill>
              <a:latin typeface="Arial" charset="0"/>
              <a:ea typeface="Arial" charset="0"/>
              <a:cs typeface="Arial" charset="0"/>
            </a:endParaRPr>
          </a:p>
        </p:txBody>
      </p:sp>
      <p:sp>
        <p:nvSpPr>
          <p:cNvPr id="50" name="Rectangle 49"/>
          <p:cNvSpPr/>
          <p:nvPr/>
        </p:nvSpPr>
        <p:spPr>
          <a:xfrm>
            <a:off x="7904743" y="2167729"/>
            <a:ext cx="1133856" cy="42789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latin typeface="Arial" charset="0"/>
                <a:ea typeface="Arial" charset="0"/>
                <a:cs typeface="Arial" charset="0"/>
              </a:rPr>
              <a:t>zoo</a:t>
            </a:r>
            <a:endParaRPr lang="en-US" sz="1200" dirty="0">
              <a:solidFill>
                <a:schemeClr val="bg1"/>
              </a:solidFill>
              <a:latin typeface="Arial" charset="0"/>
              <a:ea typeface="Arial" charset="0"/>
              <a:cs typeface="Arial" charset="0"/>
            </a:endParaRPr>
          </a:p>
        </p:txBody>
      </p:sp>
      <p:sp>
        <p:nvSpPr>
          <p:cNvPr id="51" name="Rectangle 50"/>
          <p:cNvSpPr/>
          <p:nvPr/>
        </p:nvSpPr>
        <p:spPr>
          <a:xfrm>
            <a:off x="5559550" y="3562574"/>
            <a:ext cx="1133856" cy="42789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latin typeface="Arial" charset="0"/>
                <a:ea typeface="Arial" charset="0"/>
                <a:cs typeface="Arial" charset="0"/>
              </a:rPr>
              <a:t>reshape2</a:t>
            </a:r>
            <a:endParaRPr lang="en-US" sz="1200" dirty="0">
              <a:solidFill>
                <a:schemeClr val="bg1"/>
              </a:solidFill>
              <a:latin typeface="Arial" charset="0"/>
              <a:ea typeface="Arial" charset="0"/>
              <a:cs typeface="Arial" charset="0"/>
            </a:endParaRPr>
          </a:p>
        </p:txBody>
      </p:sp>
      <p:sp>
        <p:nvSpPr>
          <p:cNvPr id="52" name="Rectangle 51"/>
          <p:cNvSpPr/>
          <p:nvPr/>
        </p:nvSpPr>
        <p:spPr>
          <a:xfrm>
            <a:off x="6724745" y="3562574"/>
            <a:ext cx="1133856" cy="42789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latin typeface="Arial" charset="0"/>
                <a:ea typeface="Arial" charset="0"/>
                <a:cs typeface="Arial" charset="0"/>
              </a:rPr>
              <a:t>dplyr</a:t>
            </a:r>
            <a:endParaRPr lang="en-US" sz="1200" dirty="0">
              <a:solidFill>
                <a:schemeClr val="bg1"/>
              </a:solidFill>
              <a:latin typeface="Arial" charset="0"/>
              <a:ea typeface="Arial" charset="0"/>
              <a:cs typeface="Arial" charset="0"/>
            </a:endParaRPr>
          </a:p>
        </p:txBody>
      </p:sp>
      <p:sp>
        <p:nvSpPr>
          <p:cNvPr id="68" name="Rectangle 67"/>
          <p:cNvSpPr/>
          <p:nvPr/>
        </p:nvSpPr>
        <p:spPr>
          <a:xfrm>
            <a:off x="7904743" y="3562574"/>
            <a:ext cx="1133856" cy="42789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latin typeface="Arial" charset="0"/>
                <a:ea typeface="Arial" charset="0"/>
                <a:cs typeface="Arial" charset="0"/>
              </a:rPr>
              <a:t>tidyr</a:t>
            </a:r>
            <a:endParaRPr lang="en-US" sz="1200" dirty="0">
              <a:solidFill>
                <a:schemeClr val="bg1"/>
              </a:solidFill>
              <a:latin typeface="Arial" charset="0"/>
              <a:ea typeface="Arial" charset="0"/>
              <a:cs typeface="Arial" charset="0"/>
            </a:endParaRPr>
          </a:p>
        </p:txBody>
      </p:sp>
      <p:sp>
        <p:nvSpPr>
          <p:cNvPr id="69" name="Rectangle 68"/>
          <p:cNvSpPr/>
          <p:nvPr/>
        </p:nvSpPr>
        <p:spPr>
          <a:xfrm>
            <a:off x="5559550" y="4039100"/>
            <a:ext cx="1133856" cy="42789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latin typeface="Arial" charset="0"/>
                <a:ea typeface="Arial" charset="0"/>
                <a:cs typeface="Arial" charset="0"/>
              </a:rPr>
              <a:t>IRKernel</a:t>
            </a:r>
            <a:endParaRPr lang="en-US" sz="1200" dirty="0">
              <a:solidFill>
                <a:schemeClr val="bg1"/>
              </a:solidFill>
              <a:latin typeface="Arial" charset="0"/>
              <a:ea typeface="Arial" charset="0"/>
              <a:cs typeface="Arial" charset="0"/>
            </a:endParaRPr>
          </a:p>
        </p:txBody>
      </p:sp>
      <p:sp>
        <p:nvSpPr>
          <p:cNvPr id="70" name="Rectangle 69"/>
          <p:cNvSpPr/>
          <p:nvPr/>
        </p:nvSpPr>
        <p:spPr>
          <a:xfrm>
            <a:off x="6724745" y="4039100"/>
            <a:ext cx="1133856" cy="42789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latin typeface="Arial" charset="0"/>
                <a:ea typeface="Arial" charset="0"/>
                <a:cs typeface="Arial" charset="0"/>
              </a:rPr>
              <a:t>ggplot2</a:t>
            </a:r>
            <a:endParaRPr lang="en-US" sz="1200" dirty="0">
              <a:solidFill>
                <a:schemeClr val="bg1"/>
              </a:solidFill>
              <a:latin typeface="Arial" charset="0"/>
              <a:ea typeface="Arial" charset="0"/>
              <a:cs typeface="Arial" charset="0"/>
            </a:endParaRPr>
          </a:p>
        </p:txBody>
      </p:sp>
      <p:sp>
        <p:nvSpPr>
          <p:cNvPr id="71" name="Rectangle 70"/>
          <p:cNvSpPr/>
          <p:nvPr/>
        </p:nvSpPr>
        <p:spPr>
          <a:xfrm>
            <a:off x="7904743" y="4039100"/>
            <a:ext cx="1133856" cy="42789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latin typeface="Arial" charset="0"/>
                <a:ea typeface="Arial" charset="0"/>
                <a:cs typeface="Arial" charset="0"/>
              </a:rPr>
              <a:t>rplyr</a:t>
            </a:r>
            <a:endParaRPr lang="en-US" sz="1200" dirty="0">
              <a:solidFill>
                <a:schemeClr val="bg1"/>
              </a:solidFill>
              <a:latin typeface="Arial" charset="0"/>
              <a:ea typeface="Arial" charset="0"/>
              <a:cs typeface="Arial" charset="0"/>
            </a:endParaRPr>
          </a:p>
        </p:txBody>
      </p:sp>
    </p:spTree>
    <p:extLst>
      <p:ext uri="{BB962C8B-B14F-4D97-AF65-F5344CB8AC3E}">
        <p14:creationId xmlns:p14="http://schemas.microsoft.com/office/powerpoint/2010/main" val="112836377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 name="Shape 994"/>
          <p:cNvSpPr>
            <a:spLocks noGrp="1"/>
          </p:cNvSpPr>
          <p:nvPr>
            <p:ph type="ctrTitle"/>
          </p:nvPr>
        </p:nvSpPr>
        <p:spPr>
          <a:prstGeom prst="rect">
            <a:avLst/>
          </a:prstGeom>
        </p:spPr>
        <p:txBody>
          <a:bodyPr>
            <a:normAutofit/>
          </a:bodyPr>
          <a:lstStyle>
            <a:lvl1pPr>
              <a:defRPr b="1"/>
            </a:lvl1pPr>
          </a:lstStyle>
          <a:p>
            <a:r>
              <a:rPr lang="en-US" b="0" cap="none" dirty="0" smtClean="0">
                <a:solidFill>
                  <a:srgbClr val="3FAE2A"/>
                </a:solidFill>
              </a:rPr>
              <a:t>Continuum Analytics</a:t>
            </a:r>
            <a:endParaRPr lang="en-US" b="0" cap="none" dirty="0">
              <a:solidFill>
                <a:srgbClr val="3FAE2A"/>
              </a:solidFill>
            </a:endParaRPr>
          </a:p>
        </p:txBody>
      </p:sp>
      <p:sp>
        <p:nvSpPr>
          <p:cNvPr id="2" name="Subtitle 1"/>
          <p:cNvSpPr>
            <a:spLocks noGrp="1"/>
          </p:cNvSpPr>
          <p:nvPr>
            <p:ph type="subTitle" idx="1"/>
          </p:nvPr>
        </p:nvSpPr>
        <p:spPr/>
        <p:txBody>
          <a:bodyPr>
            <a:normAutofit lnSpcReduction="10000"/>
          </a:bodyPr>
          <a:lstStyle/>
          <a:p>
            <a:r>
              <a:rPr lang="en-US" dirty="0" smtClean="0"/>
              <a:t>We empower data science teams</a:t>
            </a:r>
            <a:br>
              <a:rPr lang="en-US" dirty="0" smtClean="0"/>
            </a:br>
            <a:r>
              <a:rPr lang="en-US" dirty="0" smtClean="0"/>
              <a:t>to make the world a better place</a:t>
            </a:r>
            <a:endParaRPr lang="en-US" dirty="0"/>
          </a:p>
        </p:txBody>
      </p:sp>
      <p:sp>
        <p:nvSpPr>
          <p:cNvPr id="995" name="Shape 995"/>
          <p:cNvSpPr>
            <a:spLocks noGrp="1"/>
          </p:cNvSpPr>
          <p:nvPr>
            <p:ph type="body" sz="quarter" idx="13"/>
          </p:nvPr>
        </p:nvSpPr>
        <p:spPr>
          <a:prstGeom prst="rect">
            <a:avLst/>
          </a:prstGeom>
        </p:spPr>
        <p:txBody>
          <a:bodyPr/>
          <a:lstStyle>
            <a:lvl1pPr defTabSz="329184">
              <a:spcBef>
                <a:spcPts val="200"/>
              </a:spcBef>
              <a:defRPr sz="1728"/>
            </a:lvl1pPr>
          </a:lstStyle>
          <a:p>
            <a:pPr marL="0" indent="0">
              <a:buNone/>
            </a:pPr>
            <a:r>
              <a:rPr lang="en-US" dirty="0" smtClean="0">
                <a:solidFill>
                  <a:schemeClr val="bg1"/>
                </a:solidFill>
              </a:rPr>
              <a:t>We Empower Data Science Teams to Make the World Better</a:t>
            </a:r>
            <a:endParaRPr dirty="0">
              <a:solidFill>
                <a:schemeClr val="bg1"/>
              </a:solidFill>
            </a:endParaRPr>
          </a:p>
        </p:txBody>
      </p:sp>
      <p:sp>
        <p:nvSpPr>
          <p:cNvPr id="3" name="Text Placeholder 2"/>
          <p:cNvSpPr>
            <a:spLocks noGrp="1"/>
          </p:cNvSpPr>
          <p:nvPr>
            <p:ph type="body" sz="quarter" idx="14"/>
          </p:nvPr>
        </p:nvSpPr>
        <p:spPr>
          <a:xfrm>
            <a:off x="457199" y="3761772"/>
            <a:ext cx="6169231" cy="997877"/>
          </a:xfrm>
        </p:spPr>
        <p:txBody>
          <a:bodyPr/>
          <a:lstStyle/>
          <a:p>
            <a:r>
              <a:rPr lang="en-US" dirty="0" smtClean="0"/>
              <a:t>221 W. 6</a:t>
            </a:r>
            <a:r>
              <a:rPr lang="en-US" baseline="30000" dirty="0" smtClean="0"/>
              <a:t>th</a:t>
            </a:r>
            <a:r>
              <a:rPr lang="en-US" dirty="0" smtClean="0"/>
              <a:t> Street</a:t>
            </a:r>
          </a:p>
          <a:p>
            <a:r>
              <a:rPr lang="en-US" dirty="0" smtClean="0"/>
              <a:t>Suite #1550</a:t>
            </a:r>
          </a:p>
          <a:p>
            <a:r>
              <a:rPr lang="en-US" dirty="0" smtClean="0"/>
              <a:t>Austin, TX 78701</a:t>
            </a:r>
          </a:p>
          <a:p>
            <a:r>
              <a:rPr lang="en-US" dirty="0" smtClean="0"/>
              <a:t>+1 512.222.5400</a:t>
            </a:r>
            <a:endParaRPr lang="en-US" dirty="0"/>
          </a:p>
        </p:txBody>
      </p:sp>
    </p:spTree>
    <p:extLst>
      <p:ext uri="{BB962C8B-B14F-4D97-AF65-F5344CB8AC3E}">
        <p14:creationId xmlns:p14="http://schemas.microsoft.com/office/powerpoint/2010/main" val="1126804451"/>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198" y="121024"/>
            <a:ext cx="7525513" cy="1116106"/>
          </a:xfrm>
        </p:spPr>
        <p:txBody>
          <a:bodyPr>
            <a:normAutofit/>
          </a:bodyPr>
          <a:lstStyle/>
          <a:p>
            <a:r>
              <a:rPr lang="en-US" dirty="0" smtClean="0"/>
              <a:t>Open Data Science</a:t>
            </a:r>
            <a:br>
              <a:rPr lang="en-US" dirty="0" smtClean="0"/>
            </a:br>
            <a:r>
              <a:rPr lang="en-US" dirty="0" smtClean="0">
                <a:solidFill>
                  <a:srgbClr val="00A3E0"/>
                </a:solidFill>
              </a:rPr>
              <a:t>Vibrant</a:t>
            </a:r>
            <a:r>
              <a:rPr lang="en-US" dirty="0" smtClean="0"/>
              <a:t> and </a:t>
            </a:r>
            <a:r>
              <a:rPr lang="en-US" dirty="0" smtClean="0">
                <a:solidFill>
                  <a:schemeClr val="accent2"/>
                </a:solidFill>
              </a:rPr>
              <a:t>Growing</a:t>
            </a:r>
            <a:r>
              <a:rPr lang="en-US" dirty="0" smtClean="0"/>
              <a:t> Community</a:t>
            </a:r>
            <a:endParaRPr lang="en-US" dirty="0"/>
          </a:p>
        </p:txBody>
      </p:sp>
      <p:sp>
        <p:nvSpPr>
          <p:cNvPr id="11" name="TextBox 10"/>
          <p:cNvSpPr txBox="1"/>
          <p:nvPr/>
        </p:nvSpPr>
        <p:spPr>
          <a:xfrm>
            <a:off x="1039283" y="1681677"/>
            <a:ext cx="2190884" cy="923330"/>
          </a:xfrm>
          <a:prstGeom prst="rect">
            <a:avLst/>
          </a:prstGeom>
          <a:noFill/>
        </p:spPr>
        <p:txBody>
          <a:bodyPr wrap="square" rtlCol="0">
            <a:spAutoFit/>
          </a:bodyPr>
          <a:lstStyle/>
          <a:p>
            <a:pPr algn="ctr"/>
            <a:r>
              <a:rPr lang="en-US" dirty="0" smtClean="0">
                <a:solidFill>
                  <a:schemeClr val="tx1">
                    <a:lumMod val="75000"/>
                    <a:lumOff val="25000"/>
                  </a:schemeClr>
                </a:solidFill>
                <a:latin typeface="Arial" charset="0"/>
                <a:ea typeface="Arial" charset="0"/>
                <a:cs typeface="Arial" charset="0"/>
              </a:rPr>
              <a:t>Python Community </a:t>
            </a:r>
            <a:r>
              <a:rPr lang="en-US" sz="3600" b="1" dirty="0" smtClean="0">
                <a:solidFill>
                  <a:schemeClr val="accent1"/>
                </a:solidFill>
                <a:latin typeface="Arial" charset="0"/>
                <a:ea typeface="Arial" charset="0"/>
                <a:cs typeface="Arial" charset="0"/>
              </a:rPr>
              <a:t>30M+</a:t>
            </a:r>
            <a:endParaRPr lang="en-US" sz="3600" b="1" dirty="0">
              <a:solidFill>
                <a:schemeClr val="accent1"/>
              </a:solidFill>
              <a:latin typeface="Arial" charset="0"/>
              <a:ea typeface="Arial" charset="0"/>
              <a:cs typeface="Arial" charset="0"/>
            </a:endParaRPr>
          </a:p>
        </p:txBody>
      </p:sp>
      <p:sp>
        <p:nvSpPr>
          <p:cNvPr id="12" name="TextBox 11"/>
          <p:cNvSpPr txBox="1"/>
          <p:nvPr/>
        </p:nvSpPr>
        <p:spPr>
          <a:xfrm>
            <a:off x="5620314" y="1681677"/>
            <a:ext cx="2589896" cy="923330"/>
          </a:xfrm>
          <a:prstGeom prst="rect">
            <a:avLst/>
          </a:prstGeom>
          <a:noFill/>
        </p:spPr>
        <p:txBody>
          <a:bodyPr wrap="square" rtlCol="0">
            <a:spAutoFit/>
          </a:bodyPr>
          <a:lstStyle/>
          <a:p>
            <a:pPr algn="ctr"/>
            <a:r>
              <a:rPr lang="en-US" dirty="0" smtClean="0">
                <a:solidFill>
                  <a:schemeClr val="tx1">
                    <a:lumMod val="75000"/>
                    <a:lumOff val="25000"/>
                  </a:schemeClr>
                </a:solidFill>
                <a:latin typeface="Arial" charset="0"/>
                <a:ea typeface="Arial" charset="0"/>
                <a:cs typeface="Arial" charset="0"/>
              </a:rPr>
              <a:t>Packages in Anaconda</a:t>
            </a:r>
          </a:p>
          <a:p>
            <a:pPr algn="ctr"/>
            <a:r>
              <a:rPr lang="en-US" sz="3600" b="1" dirty="0" smtClean="0">
                <a:solidFill>
                  <a:srgbClr val="00A3E0"/>
                </a:solidFill>
                <a:latin typeface="Arial" charset="0"/>
                <a:ea typeface="Arial" charset="0"/>
                <a:cs typeface="Arial" charset="0"/>
              </a:rPr>
              <a:t>720+</a:t>
            </a:r>
            <a:endParaRPr lang="en-US" sz="3600" b="1" dirty="0">
              <a:solidFill>
                <a:srgbClr val="00A3E0"/>
              </a:solidFill>
              <a:latin typeface="Arial" charset="0"/>
              <a:ea typeface="Arial" charset="0"/>
              <a:cs typeface="Arial" charset="0"/>
            </a:endParaRPr>
          </a:p>
        </p:txBody>
      </p:sp>
      <p:sp>
        <p:nvSpPr>
          <p:cNvPr id="13" name="TextBox 12"/>
          <p:cNvSpPr txBox="1"/>
          <p:nvPr/>
        </p:nvSpPr>
        <p:spPr>
          <a:xfrm>
            <a:off x="1274140" y="3122902"/>
            <a:ext cx="1721171" cy="923330"/>
          </a:xfrm>
          <a:prstGeom prst="rect">
            <a:avLst/>
          </a:prstGeom>
          <a:noFill/>
        </p:spPr>
        <p:txBody>
          <a:bodyPr wrap="square" rtlCol="0">
            <a:spAutoFit/>
          </a:bodyPr>
          <a:lstStyle/>
          <a:p>
            <a:pPr algn="ctr"/>
            <a:r>
              <a:rPr lang="en-US" dirty="0" smtClean="0">
                <a:solidFill>
                  <a:schemeClr val="tx1">
                    <a:lumMod val="75000"/>
                    <a:lumOff val="25000"/>
                  </a:schemeClr>
                </a:solidFill>
                <a:latin typeface="Arial" charset="0"/>
                <a:ea typeface="Arial" charset="0"/>
                <a:cs typeface="Arial" charset="0"/>
              </a:rPr>
              <a:t>R Community</a:t>
            </a:r>
          </a:p>
          <a:p>
            <a:pPr algn="ctr"/>
            <a:r>
              <a:rPr lang="en-US" sz="3600" b="1" dirty="0" smtClean="0">
                <a:solidFill>
                  <a:srgbClr val="00A3E0"/>
                </a:solidFill>
                <a:latin typeface="Arial" charset="0"/>
                <a:ea typeface="Arial" charset="0"/>
                <a:cs typeface="Arial" charset="0"/>
              </a:rPr>
              <a:t>16M+</a:t>
            </a:r>
            <a:endParaRPr lang="en-US" sz="3600" b="1" dirty="0">
              <a:solidFill>
                <a:srgbClr val="00A3E0"/>
              </a:solidFill>
              <a:latin typeface="Arial" charset="0"/>
              <a:ea typeface="Arial" charset="0"/>
              <a:cs typeface="Arial" charset="0"/>
            </a:endParaRPr>
          </a:p>
        </p:txBody>
      </p:sp>
      <p:sp>
        <p:nvSpPr>
          <p:cNvPr id="14" name="TextBox 13"/>
          <p:cNvSpPr txBox="1"/>
          <p:nvPr/>
        </p:nvSpPr>
        <p:spPr>
          <a:xfrm>
            <a:off x="5720576" y="3122902"/>
            <a:ext cx="2389372" cy="923330"/>
          </a:xfrm>
          <a:prstGeom prst="rect">
            <a:avLst/>
          </a:prstGeom>
          <a:noFill/>
        </p:spPr>
        <p:txBody>
          <a:bodyPr wrap="square" rtlCol="0">
            <a:spAutoFit/>
          </a:bodyPr>
          <a:lstStyle/>
          <a:p>
            <a:pPr algn="ctr"/>
            <a:r>
              <a:rPr lang="en-US" dirty="0" smtClean="0">
                <a:solidFill>
                  <a:schemeClr val="tx1">
                    <a:lumMod val="75000"/>
                    <a:lumOff val="25000"/>
                  </a:schemeClr>
                </a:solidFill>
                <a:latin typeface="Arial" charset="0"/>
                <a:ea typeface="Arial" charset="0"/>
                <a:cs typeface="Arial" charset="0"/>
              </a:rPr>
              <a:t>Spark Python Usage</a:t>
            </a:r>
          </a:p>
          <a:p>
            <a:pPr algn="ctr"/>
            <a:r>
              <a:rPr lang="en-US" sz="3600" b="1" dirty="0" smtClean="0">
                <a:solidFill>
                  <a:srgbClr val="00A3E0"/>
                </a:solidFill>
                <a:latin typeface="Arial" charset="0"/>
                <a:ea typeface="Arial" charset="0"/>
                <a:cs typeface="Arial" charset="0"/>
              </a:rPr>
              <a:t>50%+</a:t>
            </a:r>
            <a:endParaRPr lang="en-US" sz="3600" b="1" dirty="0">
              <a:solidFill>
                <a:srgbClr val="00A3E0"/>
              </a:solidFill>
              <a:latin typeface="Arial" charset="0"/>
              <a:ea typeface="Arial" charset="0"/>
              <a:cs typeface="Arial" charset="0"/>
            </a:endParaRPr>
          </a:p>
        </p:txBody>
      </p:sp>
      <p:sp>
        <p:nvSpPr>
          <p:cNvPr id="16" name="Oval 15"/>
          <p:cNvSpPr/>
          <p:nvPr/>
        </p:nvSpPr>
        <p:spPr>
          <a:xfrm>
            <a:off x="3405190" y="1873250"/>
            <a:ext cx="2172982" cy="2172982"/>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3405190" y="2359577"/>
            <a:ext cx="2185460" cy="1200329"/>
          </a:xfrm>
          <a:prstGeom prst="rect">
            <a:avLst/>
          </a:prstGeom>
          <a:noFill/>
        </p:spPr>
        <p:txBody>
          <a:bodyPr wrap="square" rtlCol="0" anchor="ctr">
            <a:spAutoFit/>
          </a:bodyPr>
          <a:lstStyle/>
          <a:p>
            <a:pPr algn="ctr"/>
            <a:r>
              <a:rPr lang="en-US" b="1" dirty="0" smtClean="0">
                <a:solidFill>
                  <a:schemeClr val="bg1"/>
                </a:solidFill>
                <a:latin typeface="Arial" charset="0"/>
                <a:ea typeface="Arial" charset="0"/>
                <a:cs typeface="Arial" charset="0"/>
              </a:rPr>
              <a:t>ANACONDA</a:t>
            </a:r>
            <a:r>
              <a:rPr lang="en-US" dirty="0">
                <a:solidFill>
                  <a:schemeClr val="bg1"/>
                </a:solidFill>
                <a:latin typeface="Arial" charset="0"/>
                <a:ea typeface="Arial" charset="0"/>
                <a:cs typeface="Arial" charset="0"/>
              </a:rPr>
              <a:t/>
            </a:r>
            <a:br>
              <a:rPr lang="en-US" dirty="0">
                <a:solidFill>
                  <a:schemeClr val="bg1"/>
                </a:solidFill>
                <a:latin typeface="Arial" charset="0"/>
                <a:ea typeface="Arial" charset="0"/>
                <a:cs typeface="Arial" charset="0"/>
              </a:rPr>
            </a:br>
            <a:r>
              <a:rPr lang="en-US" dirty="0" smtClean="0">
                <a:solidFill>
                  <a:schemeClr val="bg1"/>
                </a:solidFill>
                <a:latin typeface="Arial" charset="0"/>
                <a:ea typeface="Arial" charset="0"/>
                <a:cs typeface="Arial" charset="0"/>
              </a:rPr>
              <a:t>Downloads</a:t>
            </a:r>
          </a:p>
          <a:p>
            <a:pPr algn="ctr"/>
            <a:r>
              <a:rPr lang="en-US" sz="3600" b="1" dirty="0" smtClean="0">
                <a:solidFill>
                  <a:schemeClr val="bg1"/>
                </a:solidFill>
                <a:latin typeface="Arial" charset="0"/>
                <a:ea typeface="Arial" charset="0"/>
                <a:cs typeface="Arial" charset="0"/>
              </a:rPr>
              <a:t>3M+</a:t>
            </a:r>
            <a:endParaRPr lang="en-US" sz="3600" b="1" dirty="0">
              <a:solidFill>
                <a:schemeClr val="bg1"/>
              </a:solidFill>
              <a:latin typeface="Arial" charset="0"/>
              <a:ea typeface="Arial" charset="0"/>
              <a:cs typeface="Arial" charset="0"/>
            </a:endParaRPr>
          </a:p>
        </p:txBody>
      </p:sp>
    </p:spTree>
    <p:extLst>
      <p:ext uri="{BB962C8B-B14F-4D97-AF65-F5344CB8AC3E}">
        <p14:creationId xmlns:p14="http://schemas.microsoft.com/office/powerpoint/2010/main" val="10928433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Picture 79"/>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3706368" y="288302"/>
            <a:ext cx="4663984" cy="4247557"/>
          </a:xfrm>
          <a:prstGeom prst="rect">
            <a:avLst/>
          </a:prstGeom>
        </p:spPr>
      </p:pic>
      <p:sp>
        <p:nvSpPr>
          <p:cNvPr id="67" name="Title 5"/>
          <p:cNvSpPr txBox="1">
            <a:spLocks/>
          </p:cNvSpPr>
          <p:nvPr/>
        </p:nvSpPr>
        <p:spPr>
          <a:xfrm>
            <a:off x="271653" y="973936"/>
            <a:ext cx="2837408" cy="2700462"/>
          </a:xfrm>
          <a:prstGeom prst="rect">
            <a:avLst/>
          </a:prstGeom>
        </p:spPr>
        <p:txBody>
          <a:bodyPr vert="horz" lIns="0" tIns="91440" rIns="91440" bIns="91440" rtlCol="0" anchor="t" anchorCtr="0">
            <a:normAutofit fontScale="97500"/>
          </a:bodyPr>
          <a:lstStyle>
            <a:lvl1pPr algn="l" defTabSz="457200" rtl="0" eaLnBrk="1" latinLnBrk="0" hangingPunct="1">
              <a:spcBef>
                <a:spcPct val="0"/>
              </a:spcBef>
              <a:buNone/>
              <a:defRPr sz="3400" kern="1200">
                <a:solidFill>
                  <a:srgbClr val="3FAE2A"/>
                </a:solidFill>
                <a:latin typeface="Arial"/>
                <a:ea typeface="+mj-ea"/>
                <a:cs typeface="Arial"/>
              </a:defRPr>
            </a:lvl1pPr>
          </a:lstStyle>
          <a:p>
            <a:r>
              <a:rPr lang="en-US" sz="2800" dirty="0" smtClean="0"/>
              <a:t>Data Science is not just Machine Learning</a:t>
            </a:r>
            <a:r>
              <a:rPr lang="is-IS" sz="2800" dirty="0" smtClean="0"/>
              <a:t>…</a:t>
            </a:r>
            <a:endParaRPr lang="en-US" sz="2800" dirty="0"/>
          </a:p>
        </p:txBody>
      </p:sp>
      <p:sp>
        <p:nvSpPr>
          <p:cNvPr id="68" name="Shape 612"/>
          <p:cNvSpPr/>
          <p:nvPr/>
        </p:nvSpPr>
        <p:spPr>
          <a:xfrm>
            <a:off x="5991129" y="3636462"/>
            <a:ext cx="2293879" cy="368351"/>
          </a:xfrm>
          <a:prstGeom prst="rect">
            <a:avLst/>
          </a:prstGeom>
          <a:noFill/>
          <a:ln w="12700">
            <a:noFill/>
            <a:miter lim="400000"/>
          </a:ln>
          <a:effectLst/>
          <a:extLst>
            <a:ext uri="{C572A759-6A51-4108-AA02-DFA0A04FC94B}">
              <ma14:wrappingTextBoxFlag xmlns:ma14="http://schemas.microsoft.com/office/mac/drawingml/2011/main" val="1"/>
            </a:ext>
          </a:extLst>
        </p:spPr>
        <p:txBody>
          <a:bodyPr lIns="26789" tIns="26789" rIns="26789" bIns="26789" anchor="ctr"/>
          <a:lstStyle>
            <a:lvl1pPr algn="ctr"/>
          </a:lstStyle>
          <a:p>
            <a:r>
              <a:rPr lang="en-US" sz="1400" b="1" dirty="0" smtClean="0">
                <a:solidFill>
                  <a:srgbClr val="253746"/>
                </a:solidFill>
                <a:latin typeface="Arial" charset="0"/>
                <a:ea typeface="Arial" charset="0"/>
                <a:cs typeface="Arial" charset="0"/>
              </a:rPr>
              <a:t>Distributed </a:t>
            </a:r>
            <a:br>
              <a:rPr lang="en-US" sz="1400" b="1" dirty="0" smtClean="0">
                <a:solidFill>
                  <a:srgbClr val="253746"/>
                </a:solidFill>
                <a:latin typeface="Arial" charset="0"/>
                <a:ea typeface="Arial" charset="0"/>
                <a:cs typeface="Arial" charset="0"/>
              </a:rPr>
            </a:br>
            <a:r>
              <a:rPr lang="en-US" sz="1400" b="1" dirty="0" smtClean="0">
                <a:solidFill>
                  <a:srgbClr val="253746"/>
                </a:solidFill>
                <a:latin typeface="Arial" charset="0"/>
                <a:ea typeface="Arial" charset="0"/>
                <a:cs typeface="Arial" charset="0"/>
              </a:rPr>
              <a:t>Systems</a:t>
            </a:r>
            <a:endParaRPr lang="en-US" sz="1400" b="1" dirty="0">
              <a:solidFill>
                <a:srgbClr val="253746"/>
              </a:solidFill>
              <a:latin typeface="Arial" charset="0"/>
              <a:ea typeface="Arial" charset="0"/>
              <a:cs typeface="Arial" charset="0"/>
            </a:endParaRPr>
          </a:p>
        </p:txBody>
      </p:sp>
      <p:sp>
        <p:nvSpPr>
          <p:cNvPr id="69" name="Shape 613"/>
          <p:cNvSpPr/>
          <p:nvPr/>
        </p:nvSpPr>
        <p:spPr>
          <a:xfrm>
            <a:off x="3109061" y="1964387"/>
            <a:ext cx="2540431" cy="368351"/>
          </a:xfrm>
          <a:prstGeom prst="rect">
            <a:avLst/>
          </a:prstGeom>
          <a:noFill/>
          <a:ln w="12700">
            <a:noFill/>
            <a:miter lim="400000"/>
          </a:ln>
          <a:effectLst/>
          <a:extLst>
            <a:ext uri="{C572A759-6A51-4108-AA02-DFA0A04FC94B}">
              <ma14:wrappingTextBoxFlag xmlns:ma14="http://schemas.microsoft.com/office/mac/drawingml/2011/main" val="1"/>
            </a:ext>
          </a:extLst>
        </p:spPr>
        <p:txBody>
          <a:bodyPr lIns="26789" tIns="26789" rIns="26789" bIns="26789" anchor="ctr"/>
          <a:lstStyle>
            <a:lvl1pPr algn="ctr"/>
          </a:lstStyle>
          <a:p>
            <a:r>
              <a:rPr lang="en-US" sz="1400" b="1" dirty="0">
                <a:solidFill>
                  <a:srgbClr val="253746"/>
                </a:solidFill>
                <a:latin typeface="Arial" charset="0"/>
                <a:ea typeface="Arial" charset="0"/>
                <a:cs typeface="Arial" charset="0"/>
              </a:rPr>
              <a:t>B</a:t>
            </a:r>
            <a:r>
              <a:rPr lang="en-US" sz="1400" b="1" dirty="0" smtClean="0">
                <a:solidFill>
                  <a:srgbClr val="253746"/>
                </a:solidFill>
                <a:latin typeface="Arial" charset="0"/>
                <a:ea typeface="Arial" charset="0"/>
                <a:cs typeface="Arial" charset="0"/>
              </a:rPr>
              <a:t>usiness </a:t>
            </a:r>
            <a:br>
              <a:rPr lang="en-US" sz="1400" b="1" dirty="0" smtClean="0">
                <a:solidFill>
                  <a:srgbClr val="253746"/>
                </a:solidFill>
                <a:latin typeface="Arial" charset="0"/>
                <a:ea typeface="Arial" charset="0"/>
                <a:cs typeface="Arial" charset="0"/>
              </a:rPr>
            </a:br>
            <a:r>
              <a:rPr lang="en-US" sz="1400" b="1" dirty="0" smtClean="0">
                <a:solidFill>
                  <a:srgbClr val="253746"/>
                </a:solidFill>
                <a:latin typeface="Arial" charset="0"/>
                <a:ea typeface="Arial" charset="0"/>
                <a:cs typeface="Arial" charset="0"/>
              </a:rPr>
              <a:t>Intelligence</a:t>
            </a:r>
            <a:endParaRPr lang="en-US" sz="1400" b="1" dirty="0">
              <a:solidFill>
                <a:srgbClr val="253746"/>
              </a:solidFill>
              <a:latin typeface="Arial" charset="0"/>
              <a:ea typeface="Arial" charset="0"/>
              <a:cs typeface="Arial" charset="0"/>
            </a:endParaRPr>
          </a:p>
        </p:txBody>
      </p:sp>
      <p:sp>
        <p:nvSpPr>
          <p:cNvPr id="70" name="Shape 614"/>
          <p:cNvSpPr/>
          <p:nvPr/>
        </p:nvSpPr>
        <p:spPr>
          <a:xfrm>
            <a:off x="4452197" y="558400"/>
            <a:ext cx="3251864" cy="368350"/>
          </a:xfrm>
          <a:prstGeom prst="rect">
            <a:avLst/>
          </a:prstGeom>
          <a:noFill/>
          <a:ln w="12700">
            <a:noFill/>
            <a:miter lim="400000"/>
          </a:ln>
          <a:effectLst/>
          <a:extLst>
            <a:ext uri="{C572A759-6A51-4108-AA02-DFA0A04FC94B}">
              <ma14:wrappingTextBoxFlag xmlns:ma14="http://schemas.microsoft.com/office/mac/drawingml/2011/main" val="1"/>
            </a:ext>
          </a:extLst>
        </p:spPr>
        <p:txBody>
          <a:bodyPr lIns="26789" tIns="26789" rIns="26789" bIns="26789" anchor="ctr"/>
          <a:lstStyle>
            <a:lvl1pPr algn="ctr"/>
          </a:lstStyle>
          <a:p>
            <a:r>
              <a:rPr lang="en-US" sz="1400" b="1" dirty="0">
                <a:solidFill>
                  <a:srgbClr val="253746"/>
                </a:solidFill>
                <a:latin typeface="Arial" charset="0"/>
                <a:ea typeface="Arial" charset="0"/>
                <a:cs typeface="Arial" charset="0"/>
              </a:rPr>
              <a:t>M</a:t>
            </a:r>
            <a:r>
              <a:rPr lang="en-US" sz="1400" b="1" dirty="0" smtClean="0">
                <a:solidFill>
                  <a:srgbClr val="253746"/>
                </a:solidFill>
                <a:latin typeface="Arial" charset="0"/>
                <a:ea typeface="Arial" charset="0"/>
                <a:cs typeface="Arial" charset="0"/>
              </a:rPr>
              <a:t>achine </a:t>
            </a:r>
            <a:r>
              <a:rPr lang="en-US" sz="1400" b="1" dirty="0">
                <a:solidFill>
                  <a:srgbClr val="253746"/>
                </a:solidFill>
                <a:latin typeface="Arial" charset="0"/>
                <a:ea typeface="Arial" charset="0"/>
                <a:cs typeface="Arial" charset="0"/>
              </a:rPr>
              <a:t>L</a:t>
            </a:r>
            <a:r>
              <a:rPr lang="en-US" sz="1400" b="1" dirty="0" smtClean="0">
                <a:solidFill>
                  <a:srgbClr val="253746"/>
                </a:solidFill>
                <a:latin typeface="Arial" charset="0"/>
                <a:ea typeface="Arial" charset="0"/>
                <a:cs typeface="Arial" charset="0"/>
              </a:rPr>
              <a:t>earning</a:t>
            </a:r>
            <a:br>
              <a:rPr lang="en-US" sz="1400" b="1" dirty="0" smtClean="0">
                <a:solidFill>
                  <a:srgbClr val="253746"/>
                </a:solidFill>
                <a:latin typeface="Arial" charset="0"/>
                <a:ea typeface="Arial" charset="0"/>
                <a:cs typeface="Arial" charset="0"/>
              </a:rPr>
            </a:br>
            <a:r>
              <a:rPr lang="en-US" sz="1400" b="1" dirty="0" smtClean="0">
                <a:solidFill>
                  <a:srgbClr val="253746"/>
                </a:solidFill>
                <a:latin typeface="Arial" charset="0"/>
                <a:ea typeface="Arial" charset="0"/>
                <a:cs typeface="Arial" charset="0"/>
              </a:rPr>
              <a:t> / Statistics</a:t>
            </a:r>
            <a:endParaRPr lang="en-US" sz="1400" b="1" dirty="0">
              <a:solidFill>
                <a:srgbClr val="253746"/>
              </a:solidFill>
              <a:latin typeface="Arial" charset="0"/>
              <a:ea typeface="Arial" charset="0"/>
              <a:cs typeface="Arial" charset="0"/>
            </a:endParaRPr>
          </a:p>
        </p:txBody>
      </p:sp>
      <p:sp>
        <p:nvSpPr>
          <p:cNvPr id="71" name="Shape 615"/>
          <p:cNvSpPr/>
          <p:nvPr/>
        </p:nvSpPr>
        <p:spPr>
          <a:xfrm>
            <a:off x="4645470" y="3616044"/>
            <a:ext cx="589914" cy="368351"/>
          </a:xfrm>
          <a:prstGeom prst="rect">
            <a:avLst/>
          </a:prstGeom>
          <a:noFill/>
          <a:ln w="12700">
            <a:noFill/>
            <a:miter lim="400000"/>
          </a:ln>
          <a:effectLst/>
          <a:extLst>
            <a:ext uri="{C572A759-6A51-4108-AA02-DFA0A04FC94B}">
              <ma14:wrappingTextBoxFlag xmlns:ma14="http://schemas.microsoft.com/office/mac/drawingml/2011/main" val="1"/>
            </a:ext>
          </a:extLst>
        </p:spPr>
        <p:txBody>
          <a:bodyPr lIns="26789" tIns="26789" rIns="26789" bIns="26789" anchor="ctr"/>
          <a:lstStyle>
            <a:lvl1pPr algn="ctr"/>
          </a:lstStyle>
          <a:p>
            <a:r>
              <a:rPr lang="en-US" sz="1400" b="1" dirty="0">
                <a:solidFill>
                  <a:srgbClr val="253746"/>
                </a:solidFill>
                <a:latin typeface="Arial" charset="0"/>
                <a:ea typeface="Arial" charset="0"/>
                <a:cs typeface="Arial" charset="0"/>
              </a:rPr>
              <a:t>W</a:t>
            </a:r>
            <a:r>
              <a:rPr lang="en-US" sz="1400" b="1" dirty="0" smtClean="0">
                <a:solidFill>
                  <a:srgbClr val="253746"/>
                </a:solidFill>
                <a:latin typeface="Arial" charset="0"/>
                <a:ea typeface="Arial" charset="0"/>
                <a:cs typeface="Arial" charset="0"/>
              </a:rPr>
              <a:t>eb</a:t>
            </a:r>
            <a:endParaRPr lang="en-US" sz="1400" b="1" dirty="0">
              <a:solidFill>
                <a:srgbClr val="253746"/>
              </a:solidFill>
              <a:latin typeface="Arial" charset="0"/>
              <a:ea typeface="Arial" charset="0"/>
              <a:cs typeface="Arial" charset="0"/>
            </a:endParaRPr>
          </a:p>
        </p:txBody>
      </p:sp>
      <p:sp>
        <p:nvSpPr>
          <p:cNvPr id="72" name="Shape 628"/>
          <p:cNvSpPr/>
          <p:nvPr/>
        </p:nvSpPr>
        <p:spPr>
          <a:xfrm>
            <a:off x="6470842" y="1964387"/>
            <a:ext cx="2673158" cy="432174"/>
          </a:xfrm>
          <a:prstGeom prst="rect">
            <a:avLst/>
          </a:prstGeom>
          <a:noFill/>
          <a:ln w="12700">
            <a:noFill/>
            <a:miter lim="400000"/>
          </a:ln>
          <a:effectLst/>
          <a:extLst>
            <a:ext uri="{C572A759-6A51-4108-AA02-DFA0A04FC94B}">
              <ma14:wrappingTextBoxFlag xmlns:ma14="http://schemas.microsoft.com/office/mac/drawingml/2011/main" val="1"/>
            </a:ext>
          </a:extLst>
        </p:spPr>
        <p:txBody>
          <a:bodyPr lIns="26789" tIns="26789" rIns="26789" bIns="26789" anchor="ctr"/>
          <a:lstStyle>
            <a:lvl1pPr algn="ctr"/>
          </a:lstStyle>
          <a:p>
            <a:r>
              <a:rPr lang="en-US" sz="1400" b="1" dirty="0">
                <a:solidFill>
                  <a:srgbClr val="253746"/>
                </a:solidFill>
                <a:latin typeface="Arial" charset="0"/>
                <a:ea typeface="Arial" charset="0"/>
                <a:cs typeface="Arial" charset="0"/>
              </a:rPr>
              <a:t>S</a:t>
            </a:r>
            <a:r>
              <a:rPr lang="en-US" sz="1400" b="1" dirty="0" smtClean="0">
                <a:solidFill>
                  <a:srgbClr val="253746"/>
                </a:solidFill>
                <a:latin typeface="Arial" charset="0"/>
                <a:ea typeface="Arial" charset="0"/>
                <a:cs typeface="Arial" charset="0"/>
              </a:rPr>
              <a:t>cientific </a:t>
            </a:r>
            <a:br>
              <a:rPr lang="en-US" sz="1400" b="1" dirty="0" smtClean="0">
                <a:solidFill>
                  <a:srgbClr val="253746"/>
                </a:solidFill>
                <a:latin typeface="Arial" charset="0"/>
                <a:ea typeface="Arial" charset="0"/>
                <a:cs typeface="Arial" charset="0"/>
              </a:rPr>
            </a:br>
            <a:r>
              <a:rPr lang="en-US" sz="1400" b="1" dirty="0" smtClean="0">
                <a:solidFill>
                  <a:srgbClr val="253746"/>
                </a:solidFill>
                <a:latin typeface="Arial" charset="0"/>
                <a:ea typeface="Arial" charset="0"/>
                <a:cs typeface="Arial" charset="0"/>
              </a:rPr>
              <a:t>Computing / HPC</a:t>
            </a:r>
            <a:endParaRPr lang="en-US" sz="1400" b="1" dirty="0">
              <a:solidFill>
                <a:srgbClr val="253746"/>
              </a:solidFill>
              <a:latin typeface="Arial" charset="0"/>
              <a:ea typeface="Arial" charset="0"/>
              <a:cs typeface="Arial" charset="0"/>
            </a:endParaRPr>
          </a:p>
        </p:txBody>
      </p:sp>
    </p:spTree>
    <p:extLst>
      <p:ext uri="{BB962C8B-B14F-4D97-AF65-F5344CB8AC3E}">
        <p14:creationId xmlns:p14="http://schemas.microsoft.com/office/powerpoint/2010/main" val="640202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3706368" y="288302"/>
            <a:ext cx="4663984" cy="4247557"/>
          </a:xfrm>
          <a:prstGeom prst="rect">
            <a:avLst/>
          </a:prstGeom>
        </p:spPr>
      </p:pic>
      <p:sp>
        <p:nvSpPr>
          <p:cNvPr id="67" name="Title 5"/>
          <p:cNvSpPr txBox="1">
            <a:spLocks/>
          </p:cNvSpPr>
          <p:nvPr/>
        </p:nvSpPr>
        <p:spPr>
          <a:xfrm>
            <a:off x="271653" y="973936"/>
            <a:ext cx="3374562" cy="2700462"/>
          </a:xfrm>
          <a:prstGeom prst="rect">
            <a:avLst/>
          </a:prstGeom>
        </p:spPr>
        <p:txBody>
          <a:bodyPr vert="horz" lIns="0" tIns="91440" rIns="91440" bIns="91440" rtlCol="0" anchor="t" anchorCtr="0">
            <a:normAutofit fontScale="97500"/>
          </a:bodyPr>
          <a:lstStyle>
            <a:lvl1pPr algn="l" defTabSz="457200" rtl="0" eaLnBrk="1" latinLnBrk="0" hangingPunct="1">
              <a:spcBef>
                <a:spcPct val="0"/>
              </a:spcBef>
              <a:buNone/>
              <a:defRPr sz="3400" kern="1200">
                <a:solidFill>
                  <a:srgbClr val="3FAE2A"/>
                </a:solidFill>
                <a:latin typeface="Arial"/>
                <a:ea typeface="+mj-ea"/>
                <a:cs typeface="Arial"/>
              </a:defRPr>
            </a:lvl1pPr>
          </a:lstStyle>
          <a:p>
            <a:r>
              <a:rPr lang="en-US" sz="2800" dirty="0" smtClean="0"/>
              <a:t>Data Science is Interdisciplinary</a:t>
            </a:r>
            <a:r>
              <a:rPr lang="is-IS" sz="2800" dirty="0" smtClean="0"/>
              <a:t>…</a:t>
            </a:r>
            <a:endParaRPr lang="en-US" sz="2800" dirty="0"/>
          </a:p>
        </p:txBody>
      </p:sp>
      <p:sp>
        <p:nvSpPr>
          <p:cNvPr id="68" name="Shape 612"/>
          <p:cNvSpPr/>
          <p:nvPr/>
        </p:nvSpPr>
        <p:spPr>
          <a:xfrm>
            <a:off x="5991129" y="3636462"/>
            <a:ext cx="2293879" cy="368351"/>
          </a:xfrm>
          <a:prstGeom prst="rect">
            <a:avLst/>
          </a:prstGeom>
          <a:noFill/>
          <a:ln w="12700">
            <a:noFill/>
            <a:miter lim="400000"/>
          </a:ln>
          <a:effectLst/>
          <a:extLst>
            <a:ext uri="{C572A759-6A51-4108-AA02-DFA0A04FC94B}">
              <ma14:wrappingTextBoxFlag xmlns:ma14="http://schemas.microsoft.com/office/mac/drawingml/2011/main" val="1"/>
            </a:ext>
          </a:extLst>
        </p:spPr>
        <p:txBody>
          <a:bodyPr lIns="26789" tIns="26789" rIns="26789" bIns="26789" anchor="ctr"/>
          <a:lstStyle>
            <a:lvl1pPr algn="ctr"/>
          </a:lstStyle>
          <a:p>
            <a:r>
              <a:rPr lang="en-US" sz="1400" b="1" dirty="0" smtClean="0">
                <a:solidFill>
                  <a:srgbClr val="253746"/>
                </a:solidFill>
                <a:latin typeface="Arial" charset="0"/>
                <a:ea typeface="Arial" charset="0"/>
                <a:cs typeface="Arial" charset="0"/>
              </a:rPr>
              <a:t>Distributed </a:t>
            </a:r>
            <a:br>
              <a:rPr lang="en-US" sz="1400" b="1" dirty="0" smtClean="0">
                <a:solidFill>
                  <a:srgbClr val="253746"/>
                </a:solidFill>
                <a:latin typeface="Arial" charset="0"/>
                <a:ea typeface="Arial" charset="0"/>
                <a:cs typeface="Arial" charset="0"/>
              </a:rPr>
            </a:br>
            <a:r>
              <a:rPr lang="en-US" sz="1400" b="1" dirty="0" smtClean="0">
                <a:solidFill>
                  <a:srgbClr val="253746"/>
                </a:solidFill>
                <a:latin typeface="Arial" charset="0"/>
                <a:ea typeface="Arial" charset="0"/>
                <a:cs typeface="Arial" charset="0"/>
              </a:rPr>
              <a:t>Systems</a:t>
            </a:r>
            <a:endParaRPr lang="en-US" sz="1400" b="1" dirty="0">
              <a:solidFill>
                <a:srgbClr val="253746"/>
              </a:solidFill>
              <a:latin typeface="Arial" charset="0"/>
              <a:ea typeface="Arial" charset="0"/>
              <a:cs typeface="Arial" charset="0"/>
            </a:endParaRPr>
          </a:p>
        </p:txBody>
      </p:sp>
      <p:sp>
        <p:nvSpPr>
          <p:cNvPr id="69" name="Shape 613"/>
          <p:cNvSpPr/>
          <p:nvPr/>
        </p:nvSpPr>
        <p:spPr>
          <a:xfrm>
            <a:off x="3109061" y="1964387"/>
            <a:ext cx="2540431" cy="368351"/>
          </a:xfrm>
          <a:prstGeom prst="rect">
            <a:avLst/>
          </a:prstGeom>
          <a:noFill/>
          <a:ln w="12700">
            <a:noFill/>
            <a:miter lim="400000"/>
          </a:ln>
          <a:effectLst/>
          <a:extLst>
            <a:ext uri="{C572A759-6A51-4108-AA02-DFA0A04FC94B}">
              <ma14:wrappingTextBoxFlag xmlns:ma14="http://schemas.microsoft.com/office/mac/drawingml/2011/main" val="1"/>
            </a:ext>
          </a:extLst>
        </p:spPr>
        <p:txBody>
          <a:bodyPr lIns="26789" tIns="26789" rIns="26789" bIns="26789" anchor="ctr"/>
          <a:lstStyle>
            <a:lvl1pPr algn="ctr"/>
          </a:lstStyle>
          <a:p>
            <a:r>
              <a:rPr lang="en-US" sz="1400" b="1" dirty="0">
                <a:solidFill>
                  <a:srgbClr val="253746"/>
                </a:solidFill>
                <a:latin typeface="Arial" charset="0"/>
                <a:ea typeface="Arial" charset="0"/>
                <a:cs typeface="Arial" charset="0"/>
              </a:rPr>
              <a:t>B</a:t>
            </a:r>
            <a:r>
              <a:rPr lang="en-US" sz="1400" b="1" dirty="0" smtClean="0">
                <a:solidFill>
                  <a:srgbClr val="253746"/>
                </a:solidFill>
                <a:latin typeface="Arial" charset="0"/>
                <a:ea typeface="Arial" charset="0"/>
                <a:cs typeface="Arial" charset="0"/>
              </a:rPr>
              <a:t>usiness </a:t>
            </a:r>
            <a:br>
              <a:rPr lang="en-US" sz="1400" b="1" dirty="0" smtClean="0">
                <a:solidFill>
                  <a:srgbClr val="253746"/>
                </a:solidFill>
                <a:latin typeface="Arial" charset="0"/>
                <a:ea typeface="Arial" charset="0"/>
                <a:cs typeface="Arial" charset="0"/>
              </a:rPr>
            </a:br>
            <a:r>
              <a:rPr lang="en-US" sz="1400" b="1" dirty="0" smtClean="0">
                <a:solidFill>
                  <a:srgbClr val="253746"/>
                </a:solidFill>
                <a:latin typeface="Arial" charset="0"/>
                <a:ea typeface="Arial" charset="0"/>
                <a:cs typeface="Arial" charset="0"/>
              </a:rPr>
              <a:t>Intelligence</a:t>
            </a:r>
            <a:endParaRPr lang="en-US" sz="1400" b="1" dirty="0">
              <a:solidFill>
                <a:srgbClr val="253746"/>
              </a:solidFill>
              <a:latin typeface="Arial" charset="0"/>
              <a:ea typeface="Arial" charset="0"/>
              <a:cs typeface="Arial" charset="0"/>
            </a:endParaRPr>
          </a:p>
        </p:txBody>
      </p:sp>
      <p:sp>
        <p:nvSpPr>
          <p:cNvPr id="70" name="Shape 614"/>
          <p:cNvSpPr/>
          <p:nvPr/>
        </p:nvSpPr>
        <p:spPr>
          <a:xfrm>
            <a:off x="4452197" y="558400"/>
            <a:ext cx="3251864" cy="368350"/>
          </a:xfrm>
          <a:prstGeom prst="rect">
            <a:avLst/>
          </a:prstGeom>
          <a:noFill/>
          <a:ln w="12700">
            <a:noFill/>
            <a:miter lim="400000"/>
          </a:ln>
          <a:effectLst/>
          <a:extLst>
            <a:ext uri="{C572A759-6A51-4108-AA02-DFA0A04FC94B}">
              <ma14:wrappingTextBoxFlag xmlns:ma14="http://schemas.microsoft.com/office/mac/drawingml/2011/main" val="1"/>
            </a:ext>
          </a:extLst>
        </p:spPr>
        <p:txBody>
          <a:bodyPr lIns="26789" tIns="26789" rIns="26789" bIns="26789" anchor="ctr"/>
          <a:lstStyle>
            <a:lvl1pPr algn="ctr"/>
          </a:lstStyle>
          <a:p>
            <a:r>
              <a:rPr lang="en-US" sz="1400" b="1" dirty="0">
                <a:solidFill>
                  <a:srgbClr val="253746"/>
                </a:solidFill>
                <a:latin typeface="Arial" charset="0"/>
                <a:ea typeface="Arial" charset="0"/>
                <a:cs typeface="Arial" charset="0"/>
              </a:rPr>
              <a:t>M</a:t>
            </a:r>
            <a:r>
              <a:rPr lang="en-US" sz="1400" b="1" dirty="0" smtClean="0">
                <a:solidFill>
                  <a:srgbClr val="253746"/>
                </a:solidFill>
                <a:latin typeface="Arial" charset="0"/>
                <a:ea typeface="Arial" charset="0"/>
                <a:cs typeface="Arial" charset="0"/>
              </a:rPr>
              <a:t>achine </a:t>
            </a:r>
            <a:r>
              <a:rPr lang="en-US" sz="1400" b="1" dirty="0">
                <a:solidFill>
                  <a:srgbClr val="253746"/>
                </a:solidFill>
                <a:latin typeface="Arial" charset="0"/>
                <a:ea typeface="Arial" charset="0"/>
                <a:cs typeface="Arial" charset="0"/>
              </a:rPr>
              <a:t>L</a:t>
            </a:r>
            <a:r>
              <a:rPr lang="en-US" sz="1400" b="1" dirty="0" smtClean="0">
                <a:solidFill>
                  <a:srgbClr val="253746"/>
                </a:solidFill>
                <a:latin typeface="Arial" charset="0"/>
                <a:ea typeface="Arial" charset="0"/>
                <a:cs typeface="Arial" charset="0"/>
              </a:rPr>
              <a:t>earning</a:t>
            </a:r>
            <a:br>
              <a:rPr lang="en-US" sz="1400" b="1" dirty="0" smtClean="0">
                <a:solidFill>
                  <a:srgbClr val="253746"/>
                </a:solidFill>
                <a:latin typeface="Arial" charset="0"/>
                <a:ea typeface="Arial" charset="0"/>
                <a:cs typeface="Arial" charset="0"/>
              </a:rPr>
            </a:br>
            <a:r>
              <a:rPr lang="en-US" sz="1400" b="1" dirty="0" smtClean="0">
                <a:solidFill>
                  <a:srgbClr val="253746"/>
                </a:solidFill>
                <a:latin typeface="Arial" charset="0"/>
                <a:ea typeface="Arial" charset="0"/>
                <a:cs typeface="Arial" charset="0"/>
              </a:rPr>
              <a:t> / Statistics</a:t>
            </a:r>
            <a:endParaRPr lang="en-US" sz="1400" b="1" dirty="0">
              <a:solidFill>
                <a:srgbClr val="253746"/>
              </a:solidFill>
              <a:latin typeface="Arial" charset="0"/>
              <a:ea typeface="Arial" charset="0"/>
              <a:cs typeface="Arial" charset="0"/>
            </a:endParaRPr>
          </a:p>
        </p:txBody>
      </p:sp>
      <p:sp>
        <p:nvSpPr>
          <p:cNvPr id="71" name="Shape 615"/>
          <p:cNvSpPr/>
          <p:nvPr/>
        </p:nvSpPr>
        <p:spPr>
          <a:xfrm>
            <a:off x="4645470" y="3616044"/>
            <a:ext cx="589914" cy="368351"/>
          </a:xfrm>
          <a:prstGeom prst="rect">
            <a:avLst/>
          </a:prstGeom>
          <a:noFill/>
          <a:ln w="12700">
            <a:noFill/>
            <a:miter lim="400000"/>
          </a:ln>
          <a:effectLst/>
          <a:extLst>
            <a:ext uri="{C572A759-6A51-4108-AA02-DFA0A04FC94B}">
              <ma14:wrappingTextBoxFlag xmlns:ma14="http://schemas.microsoft.com/office/mac/drawingml/2011/main" val="1"/>
            </a:ext>
          </a:extLst>
        </p:spPr>
        <p:txBody>
          <a:bodyPr lIns="26789" tIns="26789" rIns="26789" bIns="26789" anchor="ctr"/>
          <a:lstStyle>
            <a:lvl1pPr algn="ctr"/>
          </a:lstStyle>
          <a:p>
            <a:r>
              <a:rPr lang="en-US" sz="1400" b="1" dirty="0">
                <a:solidFill>
                  <a:srgbClr val="253746"/>
                </a:solidFill>
                <a:latin typeface="Arial" charset="0"/>
                <a:ea typeface="Arial" charset="0"/>
                <a:cs typeface="Arial" charset="0"/>
              </a:rPr>
              <a:t>W</a:t>
            </a:r>
            <a:r>
              <a:rPr lang="en-US" sz="1400" b="1" dirty="0" smtClean="0">
                <a:solidFill>
                  <a:srgbClr val="253746"/>
                </a:solidFill>
                <a:latin typeface="Arial" charset="0"/>
                <a:ea typeface="Arial" charset="0"/>
                <a:cs typeface="Arial" charset="0"/>
              </a:rPr>
              <a:t>eb</a:t>
            </a:r>
            <a:endParaRPr lang="en-US" sz="1400" b="1" dirty="0">
              <a:solidFill>
                <a:srgbClr val="253746"/>
              </a:solidFill>
              <a:latin typeface="Arial" charset="0"/>
              <a:ea typeface="Arial" charset="0"/>
              <a:cs typeface="Arial" charset="0"/>
            </a:endParaRPr>
          </a:p>
        </p:txBody>
      </p:sp>
      <p:sp>
        <p:nvSpPr>
          <p:cNvPr id="72" name="Shape 628"/>
          <p:cNvSpPr/>
          <p:nvPr/>
        </p:nvSpPr>
        <p:spPr>
          <a:xfrm>
            <a:off x="6470842" y="1964387"/>
            <a:ext cx="2673158" cy="432174"/>
          </a:xfrm>
          <a:prstGeom prst="rect">
            <a:avLst/>
          </a:prstGeom>
          <a:noFill/>
          <a:ln w="12700">
            <a:noFill/>
            <a:miter lim="400000"/>
          </a:ln>
          <a:effectLst/>
          <a:extLst>
            <a:ext uri="{C572A759-6A51-4108-AA02-DFA0A04FC94B}">
              <ma14:wrappingTextBoxFlag xmlns:ma14="http://schemas.microsoft.com/office/mac/drawingml/2011/main" val="1"/>
            </a:ext>
          </a:extLst>
        </p:spPr>
        <p:txBody>
          <a:bodyPr lIns="26789" tIns="26789" rIns="26789" bIns="26789" anchor="ctr"/>
          <a:lstStyle>
            <a:lvl1pPr algn="ctr"/>
          </a:lstStyle>
          <a:p>
            <a:r>
              <a:rPr lang="en-US" sz="1400" b="1" dirty="0">
                <a:solidFill>
                  <a:srgbClr val="253746"/>
                </a:solidFill>
                <a:latin typeface="Arial" charset="0"/>
                <a:ea typeface="Arial" charset="0"/>
                <a:cs typeface="Arial" charset="0"/>
              </a:rPr>
              <a:t>S</a:t>
            </a:r>
            <a:r>
              <a:rPr lang="en-US" sz="1400" b="1" dirty="0" smtClean="0">
                <a:solidFill>
                  <a:srgbClr val="253746"/>
                </a:solidFill>
                <a:latin typeface="Arial" charset="0"/>
                <a:ea typeface="Arial" charset="0"/>
                <a:cs typeface="Arial" charset="0"/>
              </a:rPr>
              <a:t>cientific </a:t>
            </a:r>
            <a:br>
              <a:rPr lang="en-US" sz="1400" b="1" dirty="0" smtClean="0">
                <a:solidFill>
                  <a:srgbClr val="253746"/>
                </a:solidFill>
                <a:latin typeface="Arial" charset="0"/>
                <a:ea typeface="Arial" charset="0"/>
                <a:cs typeface="Arial" charset="0"/>
              </a:rPr>
            </a:br>
            <a:r>
              <a:rPr lang="en-US" sz="1400" b="1" dirty="0" smtClean="0">
                <a:solidFill>
                  <a:srgbClr val="253746"/>
                </a:solidFill>
                <a:latin typeface="Arial" charset="0"/>
                <a:ea typeface="Arial" charset="0"/>
                <a:cs typeface="Arial" charset="0"/>
              </a:rPr>
              <a:t>Computing / HPC</a:t>
            </a:r>
            <a:endParaRPr lang="en-US" sz="1400" b="1" dirty="0">
              <a:solidFill>
                <a:srgbClr val="253746"/>
              </a:solidFill>
              <a:latin typeface="Arial" charset="0"/>
              <a:ea typeface="Arial" charset="0"/>
              <a:cs typeface="Arial" charset="0"/>
            </a:endParaRPr>
          </a:p>
        </p:txBody>
      </p:sp>
      <p:sp>
        <p:nvSpPr>
          <p:cNvPr id="74" name="Rectangle 73"/>
          <p:cNvSpPr/>
          <p:nvPr/>
        </p:nvSpPr>
        <p:spPr>
          <a:xfrm>
            <a:off x="4822835" y="1003908"/>
            <a:ext cx="2435988" cy="738664"/>
          </a:xfrm>
          <a:prstGeom prst="rect">
            <a:avLst/>
          </a:prstGeom>
        </p:spPr>
        <p:txBody>
          <a:bodyPr wrap="square">
            <a:spAutoFit/>
          </a:bodyPr>
          <a:lstStyle/>
          <a:p>
            <a:pPr algn="ctr"/>
            <a:r>
              <a:rPr lang="en-US" sz="1200" dirty="0">
                <a:solidFill>
                  <a:srgbClr val="253746"/>
                </a:solidFill>
              </a:rPr>
              <a:t>Classification, deep learning, Regression, PCA</a:t>
            </a:r>
          </a:p>
          <a:p>
            <a:pPr algn="ctr"/>
            <a:endParaRPr lang="en-US" dirty="0">
              <a:solidFill>
                <a:srgbClr val="253746"/>
              </a:solidFill>
            </a:endParaRPr>
          </a:p>
        </p:txBody>
      </p:sp>
      <p:sp>
        <p:nvSpPr>
          <p:cNvPr id="75" name="Rectangle 74"/>
          <p:cNvSpPr/>
          <p:nvPr/>
        </p:nvSpPr>
        <p:spPr>
          <a:xfrm>
            <a:off x="6572792" y="4094257"/>
            <a:ext cx="1207382" cy="276999"/>
          </a:xfrm>
          <a:prstGeom prst="rect">
            <a:avLst/>
          </a:prstGeom>
        </p:spPr>
        <p:txBody>
          <a:bodyPr wrap="none">
            <a:spAutoFit/>
          </a:bodyPr>
          <a:lstStyle/>
          <a:p>
            <a:pPr algn="ctr"/>
            <a:r>
              <a:rPr lang="en-US" sz="1200" dirty="0" smtClean="0">
                <a:solidFill>
                  <a:srgbClr val="253746"/>
                </a:solidFill>
              </a:rPr>
              <a:t>Hadoop, Spark</a:t>
            </a:r>
            <a:endParaRPr lang="en-US" sz="1200" dirty="0">
              <a:solidFill>
                <a:srgbClr val="253746"/>
              </a:solidFill>
            </a:endParaRPr>
          </a:p>
        </p:txBody>
      </p:sp>
      <p:sp>
        <p:nvSpPr>
          <p:cNvPr id="76" name="Rectangle 75"/>
          <p:cNvSpPr/>
          <p:nvPr/>
        </p:nvSpPr>
        <p:spPr>
          <a:xfrm>
            <a:off x="3867019" y="3953351"/>
            <a:ext cx="2350595" cy="646331"/>
          </a:xfrm>
          <a:prstGeom prst="rect">
            <a:avLst/>
          </a:prstGeom>
        </p:spPr>
        <p:txBody>
          <a:bodyPr wrap="square">
            <a:spAutoFit/>
          </a:bodyPr>
          <a:lstStyle/>
          <a:p>
            <a:pPr algn="ctr"/>
            <a:r>
              <a:rPr lang="en-US" sz="1200" dirty="0">
                <a:solidFill>
                  <a:srgbClr val="253746"/>
                </a:solidFill>
              </a:rPr>
              <a:t>Web crawling, scraping, 3</a:t>
            </a:r>
            <a:r>
              <a:rPr lang="en-US" sz="1200" baseline="30000" dirty="0">
                <a:solidFill>
                  <a:srgbClr val="253746"/>
                </a:solidFill>
              </a:rPr>
              <a:t>rd</a:t>
            </a:r>
            <a:r>
              <a:rPr lang="en-US" sz="1200" dirty="0">
                <a:solidFill>
                  <a:srgbClr val="253746"/>
                </a:solidFill>
              </a:rPr>
              <a:t> party data &amp; API providers, predictive services &amp; APIs</a:t>
            </a:r>
          </a:p>
        </p:txBody>
      </p:sp>
      <p:sp>
        <p:nvSpPr>
          <p:cNvPr id="77" name="Rectangle 76"/>
          <p:cNvSpPr/>
          <p:nvPr/>
        </p:nvSpPr>
        <p:spPr>
          <a:xfrm>
            <a:off x="7091519" y="2396561"/>
            <a:ext cx="1431802" cy="276999"/>
          </a:xfrm>
          <a:prstGeom prst="rect">
            <a:avLst/>
          </a:prstGeom>
        </p:spPr>
        <p:txBody>
          <a:bodyPr wrap="none">
            <a:spAutoFit/>
          </a:bodyPr>
          <a:lstStyle/>
          <a:p>
            <a:pPr algn="ctr"/>
            <a:r>
              <a:rPr lang="en-US" sz="1200" dirty="0">
                <a:solidFill>
                  <a:srgbClr val="253746"/>
                </a:solidFill>
              </a:rPr>
              <a:t>GPUs, multi-cores</a:t>
            </a:r>
          </a:p>
        </p:txBody>
      </p:sp>
      <p:sp>
        <p:nvSpPr>
          <p:cNvPr id="78" name="Rectangle 77"/>
          <p:cNvSpPr/>
          <p:nvPr/>
        </p:nvSpPr>
        <p:spPr>
          <a:xfrm>
            <a:off x="3283275" y="2396561"/>
            <a:ext cx="2192001" cy="461665"/>
          </a:xfrm>
          <a:prstGeom prst="rect">
            <a:avLst/>
          </a:prstGeom>
        </p:spPr>
        <p:txBody>
          <a:bodyPr wrap="square">
            <a:spAutoFit/>
          </a:bodyPr>
          <a:lstStyle/>
          <a:p>
            <a:pPr algn="ctr"/>
            <a:r>
              <a:rPr lang="en-US" sz="1200" dirty="0">
                <a:solidFill>
                  <a:srgbClr val="253746"/>
                </a:solidFill>
              </a:rPr>
              <a:t>Data warehouse, querying, reporting</a:t>
            </a:r>
          </a:p>
        </p:txBody>
      </p:sp>
    </p:spTree>
    <p:extLst>
      <p:ext uri="{BB962C8B-B14F-4D97-AF65-F5344CB8AC3E}">
        <p14:creationId xmlns:p14="http://schemas.microsoft.com/office/powerpoint/2010/main" val="545547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500"/>
                                        <p:tgtEl>
                                          <p:spTgt spid="7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fade">
                                      <p:cBhvr>
                                        <p:cTn id="16" dur="500"/>
                                        <p:tgtEl>
                                          <p:spTgt spid="7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5" grpId="0"/>
      <p:bldP spid="76" grpId="0"/>
      <p:bldP spid="77" grpId="0"/>
      <p:bldP spid="78" grpId="0"/>
    </p:bldLst>
  </p:timing>
</p:sld>
</file>

<file path=ppt/theme/theme1.xml><?xml version="1.0" encoding="utf-8"?>
<a:theme xmlns:a="http://schemas.openxmlformats.org/drawingml/2006/main" name="Anaconda">
  <a:themeElements>
    <a:clrScheme name="Custom 21">
      <a:dk1>
        <a:sysClr val="windowText" lastClr="000000"/>
      </a:dk1>
      <a:lt1>
        <a:sysClr val="window" lastClr="FFFFFF"/>
      </a:lt1>
      <a:dk2>
        <a:srgbClr val="A2A8AF"/>
      </a:dk2>
      <a:lt2>
        <a:srgbClr val="EEECE1"/>
      </a:lt2>
      <a:accent1>
        <a:srgbClr val="00A3E0"/>
      </a:accent1>
      <a:accent2>
        <a:srgbClr val="3FAE2A"/>
      </a:accent2>
      <a:accent3>
        <a:srgbClr val="A2A8AF"/>
      </a:accent3>
      <a:accent4>
        <a:srgbClr val="253746"/>
      </a:accent4>
      <a:accent5>
        <a:srgbClr val="4D5A67"/>
      </a:accent5>
      <a:accent6>
        <a:srgbClr val="76808B"/>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anaconda-theme">
  <a:themeElements>
    <a:clrScheme name="Custom 21">
      <a:dk1>
        <a:sysClr val="windowText" lastClr="000000"/>
      </a:dk1>
      <a:lt1>
        <a:sysClr val="window" lastClr="FFFFFF"/>
      </a:lt1>
      <a:dk2>
        <a:srgbClr val="A2A8AF"/>
      </a:dk2>
      <a:lt2>
        <a:srgbClr val="EEECE1"/>
      </a:lt2>
      <a:accent1>
        <a:srgbClr val="00A3E0"/>
      </a:accent1>
      <a:accent2>
        <a:srgbClr val="3FAE2A"/>
      </a:accent2>
      <a:accent3>
        <a:srgbClr val="A2A8AF"/>
      </a:accent3>
      <a:accent4>
        <a:srgbClr val="253746"/>
      </a:accent4>
      <a:accent5>
        <a:srgbClr val="4D5A67"/>
      </a:accent5>
      <a:accent6>
        <a:srgbClr val="76808B"/>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naconda-theme" id="{5245DB29-AA27-0F4E-BFCE-550490E5C1C1}" vid="{A30749A6-DDF0-E447-9901-2B798AEB30D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89839</TotalTime>
  <Words>3919</Words>
  <Application>Microsoft Macintosh PowerPoint</Application>
  <PresentationFormat>On-screen Show (16:9)</PresentationFormat>
  <Paragraphs>982</Paragraphs>
  <Slides>69</Slides>
  <Notes>31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69</vt:i4>
      </vt:variant>
    </vt:vector>
  </HeadingPairs>
  <TitlesOfParts>
    <vt:vector size="77" baseType="lpstr">
      <vt:lpstr>Arial</vt:lpstr>
      <vt:lpstr>Calibri</vt:lpstr>
      <vt:lpstr>Helvetica</vt:lpstr>
      <vt:lpstr>ＭＳ Ｐゴシック</vt:lpstr>
      <vt:lpstr>Times</vt:lpstr>
      <vt:lpstr>Wingdings</vt:lpstr>
      <vt:lpstr>Anaconda</vt:lpstr>
      <vt:lpstr>anaconda-theme</vt:lpstr>
      <vt:lpstr>Anaconda Overview</vt:lpstr>
      <vt:lpstr>Agenda</vt:lpstr>
      <vt:lpstr>Open Data Science</vt:lpstr>
      <vt:lpstr>Data Science is…</vt:lpstr>
      <vt:lpstr>Open Data Science is…</vt:lpstr>
      <vt:lpstr>Open Data Science means…</vt:lpstr>
      <vt:lpstr>Open Data Science Vibrant and Growing Community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Open Data Science Platform</vt:lpstr>
      <vt:lpstr>PowerPoint Presentation</vt:lpstr>
      <vt:lpstr>Anaconda Gives Superpowers  To People Who Change  The World  </vt:lpstr>
      <vt:lpstr>PowerPoint Presentation</vt:lpstr>
      <vt:lpstr>PowerPoint Presentation</vt:lpstr>
      <vt:lpstr>Empowering the Data Science Team </vt:lpstr>
      <vt:lpstr>ANACONDA platform</vt:lpstr>
      <vt:lpstr>Modern Data Science Teams Love ANACONDA</vt:lpstr>
      <vt:lpstr>Anaconda Empowers the Data Science Team</vt:lpstr>
      <vt:lpstr>ANACONDA Accelerates Adoption of  Open Data Science for Enterprises</vt:lpstr>
      <vt:lpstr>Introducing Anaconda The Leading Open Data Science Platform Powered by Python</vt:lpstr>
      <vt:lpstr>PowerPoint Presentation</vt:lpstr>
      <vt:lpstr>Anaconda Powers</vt:lpstr>
      <vt:lpstr>Anaconda Today</vt:lpstr>
      <vt:lpstr>Enterprise Platform for Open Data Science</vt:lpstr>
      <vt:lpstr>Enterprise Operations for Open Data Science</vt:lpstr>
      <vt:lpstr>Enterprise Infrastructure for Open Data Science</vt:lpstr>
      <vt:lpstr>Enterprise Data Integration for Open Data Science</vt:lpstr>
      <vt:lpstr>Enterprise Data Exploration for Open Data Science</vt:lpstr>
      <vt:lpstr>Enterprise Software Development for Open Data Science</vt:lpstr>
      <vt:lpstr>Enterprise Analytics Development for Open Data Science</vt:lpstr>
      <vt:lpstr>Enterprise Advanced Analytics for Open Data Science</vt:lpstr>
      <vt:lpstr>Enterprise Applications for Open Data Science</vt:lpstr>
      <vt:lpstr>Enterprise Python Optimization for Open Data Science</vt:lpstr>
      <vt:lpstr>Anaconda Powers Teams</vt:lpstr>
      <vt:lpstr>Write Once, Deploy Anywhere</vt:lpstr>
      <vt:lpstr>Anaconda Accelerates Adoption of Open Data Science for Enterprises</vt:lpstr>
      <vt:lpstr>Anaconda Learning Paths</vt:lpstr>
      <vt:lpstr>Anaconda Learning Paths</vt:lpstr>
      <vt:lpstr>Anaconda Learning Paths</vt:lpstr>
      <vt:lpstr>Anaconda Architectures</vt:lpstr>
      <vt:lpstr>Anaconda Subscription</vt:lpstr>
      <vt:lpstr>ANACONDA Subscriptions</vt:lpstr>
      <vt:lpstr>ANACONDA Subscriptions</vt:lpstr>
      <vt:lpstr>Anaconda Subscriptions</vt:lpstr>
      <vt:lpstr>Anaconda Crew</vt:lpstr>
      <vt:lpstr>Python Trusted by Industry Leaders</vt:lpstr>
      <vt:lpstr>Anaconda</vt:lpstr>
      <vt:lpstr>Python is Everywhere</vt:lpstr>
      <vt:lpstr>Why are major corporations moving to  Open Data Science?</vt:lpstr>
      <vt:lpstr>To Reduce Time, Risk &amp; Lock-in…</vt:lpstr>
      <vt:lpstr>Anaconda</vt:lpstr>
      <vt:lpstr>Continuum Analytics</vt:lpstr>
      <vt:lpstr>Continuum Analytics</vt:lpstr>
      <vt:lpstr>Continuum Analytics</vt:lpstr>
      <vt:lpstr>PowerPoint Presentation</vt:lpstr>
      <vt:lpstr>Our Mission</vt:lpstr>
      <vt:lpstr>It All Starts Here</vt:lpstr>
      <vt:lpstr>PYTHON &amp; R</vt:lpstr>
      <vt:lpstr>Open Data Science Ecosystem</vt:lpstr>
      <vt:lpstr>Foundational Python Packages</vt:lpstr>
      <vt:lpstr>Foundational R Packages</vt:lpstr>
      <vt:lpstr>Continuum Analytics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Dagan Aseere</cp:lastModifiedBy>
  <cp:revision>1604</cp:revision>
  <cp:lastPrinted>2016-03-11T02:26:47Z</cp:lastPrinted>
  <dcterms:created xsi:type="dcterms:W3CDTF">2010-04-12T23:12:02Z</dcterms:created>
  <dcterms:modified xsi:type="dcterms:W3CDTF">2016-09-23T20:16:40Z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